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tags/tag8.xml" ContentType="application/vnd.openxmlformats-officedocument.presentationml.tags+xml"/>
  <Override PartName="/ppt/slides/slide120.xml" ContentType="application/vnd.openxmlformats-officedocument.presentationml.slide+xml"/>
  <Override PartName="/ppt/slides/slide218.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slideMasters/slideMaster8.xml" ContentType="application/vnd.openxmlformats-officedocument.presentationml.slideMaster+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Layouts/slideLayout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Default Extension="png" ContentType="image/png"/>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tags/tag13.xml" ContentType="application/vnd.openxmlformats-officedocument.presentationml.tags+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Layouts/slideLayout48.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Override PartName="/ppt/slides/slide41.xml" ContentType="application/vnd.openxmlformats-officedocument.presentationml.slide+xml"/>
  <Override PartName="/ppt/slideLayouts/slideLayout51.xml" ContentType="application/vnd.openxmlformats-officedocument.presentationml.slideLayout+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40.xml" ContentType="application/vnd.openxmlformats-officedocument.presentationml.slideLayout+xml"/>
  <Override PartName="/ppt/tags/tag18.xml" ContentType="application/vnd.openxmlformats-officedocument.presentationml.tags+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tags/tag10.xml" ContentType="application/vnd.openxmlformats-officedocument.presentationml.tags+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notesSlides/notesSlide1.xml" ContentType="application/vnd.openxmlformats-officedocument.presentationml.notesSlide+xml"/>
  <Override PartName="/ppt/tags/tag7.xml" ContentType="application/vnd.openxmlformats-officedocument.presentationml.tags+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s/slide157.xml" ContentType="application/vnd.openxmlformats-officedocument.presentationml.slide+xml"/>
  <Override PartName="/ppt/slides/slide220.xml" ContentType="application/vnd.openxmlformats-officedocument.presentationml.slide+xml"/>
  <Override PartName="/ppt/tags/tag15.xml" ContentType="application/vnd.openxmlformats-officedocument.presentationml.tags+xml"/>
  <Override PartName="/ppt/slideMasters/slideMaster7.xml" ContentType="application/vnd.openxmlformats-officedocument.presentationml.slideMaster+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theme/theme9.xml" ContentType="application/vnd.openxmlformats-officedocument.them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s/slide32.xml" ContentType="application/vnd.openxmlformats-officedocument.presentationml.slide+xml"/>
  <Override PartName="/ppt/slides/slide214.xml" ContentType="application/vnd.openxmlformats-officedocument.presentationml.slide+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Layouts/slideLayout58.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Layouts/slideLayout50.xml" ContentType="application/vnd.openxmlformats-officedocument.presentationml.slideLayout+xml"/>
  <Override PartName="/ppt/tags/tag17.xml" ContentType="application/vnd.openxmlformats-officedocument.presentationml.tags+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Layouts/slideLayout88.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tags/tag14.xml" ContentType="application/vnd.openxmlformats-officedocument.presentationml.tags+xml"/>
  <Override PartName="/ppt/slideMasters/slideMaster6.xml" ContentType="application/vnd.openxmlformats-officedocument.presentationml.slideMaster+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theme/theme8.xml" ContentType="application/vnd.openxmlformats-officedocument.them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charts/chart1.xml" ContentType="application/vnd.openxmlformats-officedocument.drawingml.char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tags/tag3.xml" ContentType="application/vnd.openxmlformats-officedocument.presentationml.tags+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tags/tag19.xml" ContentType="application/vnd.openxmlformats-officedocument.presentationml.tags+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tags/tag11.xml" ContentType="application/vnd.openxmlformats-officedocument.presentationml.tags+xml"/>
  <Override PartName="/ppt/slideMasters/slideMaster3.xml" ContentType="application/vnd.openxmlformats-officedocument.presentationml.slideMaster+xml"/>
  <Override PartName="/ppt/slides/slide58.xml" ContentType="application/vnd.openxmlformats-officedocument.presentationml.slid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207.xml" ContentType="application/vnd.openxmlformats-officedocument.presentationml.slide+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2" r:id="rId2"/>
    <p:sldMasterId id="2147483653" r:id="rId3"/>
    <p:sldMasterId id="2147483654" r:id="rId4"/>
    <p:sldMasterId id="2147483658" r:id="rId5"/>
    <p:sldMasterId id="2147483657" r:id="rId6"/>
    <p:sldMasterId id="2147483655" r:id="rId7"/>
    <p:sldMasterId id="2147483656" r:id="rId8"/>
  </p:sldMasterIdLst>
  <p:notesMasterIdLst>
    <p:notesMasterId r:id="rId231"/>
  </p:notesMasterIdLst>
  <p:sldIdLst>
    <p:sldId id="525" r:id="rId9"/>
    <p:sldId id="438" r:id="rId10"/>
    <p:sldId id="439" r:id="rId11"/>
    <p:sldId id="440" r:id="rId12"/>
    <p:sldId id="297" r:id="rId13"/>
    <p:sldId id="299" r:id="rId14"/>
    <p:sldId id="441" r:id="rId15"/>
    <p:sldId id="300" r:id="rId16"/>
    <p:sldId id="301" r:id="rId17"/>
    <p:sldId id="298" r:id="rId18"/>
    <p:sldId id="442" r:id="rId19"/>
    <p:sldId id="443" r:id="rId20"/>
    <p:sldId id="444" r:id="rId21"/>
    <p:sldId id="445" r:id="rId22"/>
    <p:sldId id="446" r:id="rId23"/>
    <p:sldId id="447" r:id="rId24"/>
    <p:sldId id="448" r:id="rId25"/>
    <p:sldId id="449" r:id="rId26"/>
    <p:sldId id="450" r:id="rId27"/>
    <p:sldId id="453" r:id="rId28"/>
    <p:sldId id="454" r:id="rId29"/>
    <p:sldId id="455" r:id="rId30"/>
    <p:sldId id="456" r:id="rId31"/>
    <p:sldId id="302" r:id="rId32"/>
    <p:sldId id="457" r:id="rId33"/>
    <p:sldId id="458" r:id="rId34"/>
    <p:sldId id="459" r:id="rId35"/>
    <p:sldId id="460" r:id="rId36"/>
    <p:sldId id="461" r:id="rId37"/>
    <p:sldId id="473" r:id="rId38"/>
    <p:sldId id="462" r:id="rId39"/>
    <p:sldId id="463" r:id="rId40"/>
    <p:sldId id="464" r:id="rId41"/>
    <p:sldId id="465" r:id="rId42"/>
    <p:sldId id="466" r:id="rId43"/>
    <p:sldId id="467" r:id="rId44"/>
    <p:sldId id="468" r:id="rId45"/>
    <p:sldId id="474" r:id="rId46"/>
    <p:sldId id="305" r:id="rId47"/>
    <p:sldId id="354" r:id="rId48"/>
    <p:sldId id="358" r:id="rId49"/>
    <p:sldId id="363" r:id="rId50"/>
    <p:sldId id="368" r:id="rId51"/>
    <p:sldId id="373" r:id="rId52"/>
    <p:sldId id="378" r:id="rId53"/>
    <p:sldId id="387" r:id="rId54"/>
    <p:sldId id="383" r:id="rId55"/>
    <p:sldId id="393" r:id="rId56"/>
    <p:sldId id="470" r:id="rId57"/>
    <p:sldId id="471" r:id="rId58"/>
    <p:sldId id="307" r:id="rId59"/>
    <p:sldId id="395" r:id="rId60"/>
    <p:sldId id="396" r:id="rId61"/>
    <p:sldId id="397" r:id="rId62"/>
    <p:sldId id="398" r:id="rId63"/>
    <p:sldId id="399" r:id="rId64"/>
    <p:sldId id="400" r:id="rId65"/>
    <p:sldId id="401" r:id="rId66"/>
    <p:sldId id="404" r:id="rId67"/>
    <p:sldId id="405" r:id="rId68"/>
    <p:sldId id="571" r:id="rId69"/>
    <p:sldId id="572" r:id="rId70"/>
    <p:sldId id="573" r:id="rId71"/>
    <p:sldId id="574" r:id="rId72"/>
    <p:sldId id="575" r:id="rId73"/>
    <p:sldId id="576" r:id="rId74"/>
    <p:sldId id="577" r:id="rId75"/>
    <p:sldId id="578" r:id="rId76"/>
    <p:sldId id="579" r:id="rId77"/>
    <p:sldId id="580" r:id="rId78"/>
    <p:sldId id="581" r:id="rId79"/>
    <p:sldId id="304" r:id="rId80"/>
    <p:sldId id="548" r:id="rId81"/>
    <p:sldId id="549" r:id="rId82"/>
    <p:sldId id="567" r:id="rId83"/>
    <p:sldId id="568" r:id="rId84"/>
    <p:sldId id="569" r:id="rId85"/>
    <p:sldId id="570" r:id="rId86"/>
    <p:sldId id="560" r:id="rId87"/>
    <p:sldId id="561" r:id="rId88"/>
    <p:sldId id="562" r:id="rId89"/>
    <p:sldId id="563" r:id="rId90"/>
    <p:sldId id="564" r:id="rId91"/>
    <p:sldId id="565" r:id="rId92"/>
    <p:sldId id="566" r:id="rId93"/>
    <p:sldId id="557" r:id="rId94"/>
    <p:sldId id="408" r:id="rId95"/>
    <p:sldId id="409" r:id="rId96"/>
    <p:sldId id="410" r:id="rId97"/>
    <p:sldId id="411" r:id="rId98"/>
    <p:sldId id="412" r:id="rId99"/>
    <p:sldId id="478" r:id="rId100"/>
    <p:sldId id="475" r:id="rId101"/>
    <p:sldId id="476" r:id="rId102"/>
    <p:sldId id="477" r:id="rId103"/>
    <p:sldId id="423" r:id="rId104"/>
    <p:sldId id="347" r:id="rId105"/>
    <p:sldId id="517" r:id="rId106"/>
    <p:sldId id="518" r:id="rId107"/>
    <p:sldId id="519" r:id="rId108"/>
    <p:sldId id="520" r:id="rId109"/>
    <p:sldId id="479" r:id="rId110"/>
    <p:sldId id="480" r:id="rId111"/>
    <p:sldId id="481" r:id="rId112"/>
    <p:sldId id="482" r:id="rId113"/>
    <p:sldId id="483" r:id="rId114"/>
    <p:sldId id="484" r:id="rId115"/>
    <p:sldId id="485" r:id="rId116"/>
    <p:sldId id="486" r:id="rId117"/>
    <p:sldId id="487" r:id="rId118"/>
    <p:sldId id="488" r:id="rId119"/>
    <p:sldId id="489" r:id="rId120"/>
    <p:sldId id="490" r:id="rId121"/>
    <p:sldId id="491" r:id="rId122"/>
    <p:sldId id="492" r:id="rId123"/>
    <p:sldId id="493" r:id="rId124"/>
    <p:sldId id="494" r:id="rId125"/>
    <p:sldId id="495" r:id="rId126"/>
    <p:sldId id="496" r:id="rId127"/>
    <p:sldId id="497" r:id="rId128"/>
    <p:sldId id="499" r:id="rId129"/>
    <p:sldId id="500" r:id="rId130"/>
    <p:sldId id="501" r:id="rId131"/>
    <p:sldId id="502" r:id="rId132"/>
    <p:sldId id="503" r:id="rId133"/>
    <p:sldId id="504" r:id="rId134"/>
    <p:sldId id="505" r:id="rId135"/>
    <p:sldId id="506" r:id="rId136"/>
    <p:sldId id="507" r:id="rId137"/>
    <p:sldId id="509" r:id="rId138"/>
    <p:sldId id="510" r:id="rId139"/>
    <p:sldId id="511" r:id="rId140"/>
    <p:sldId id="512" r:id="rId141"/>
    <p:sldId id="513" r:id="rId142"/>
    <p:sldId id="514" r:id="rId143"/>
    <p:sldId id="515" r:id="rId144"/>
    <p:sldId id="516" r:id="rId145"/>
    <p:sldId id="521" r:id="rId146"/>
    <p:sldId id="589" r:id="rId147"/>
    <p:sldId id="590" r:id="rId148"/>
    <p:sldId id="583" r:id="rId149"/>
    <p:sldId id="584" r:id="rId150"/>
    <p:sldId id="585" r:id="rId151"/>
    <p:sldId id="586" r:id="rId152"/>
    <p:sldId id="587" r:id="rId153"/>
    <p:sldId id="588" r:id="rId154"/>
    <p:sldId id="432" r:id="rId155"/>
    <p:sldId id="435" r:id="rId156"/>
    <p:sldId id="591" r:id="rId157"/>
    <p:sldId id="592" r:id="rId158"/>
    <p:sldId id="593" r:id="rId159"/>
    <p:sldId id="594" r:id="rId160"/>
    <p:sldId id="595" r:id="rId161"/>
    <p:sldId id="596" r:id="rId162"/>
    <p:sldId id="597" r:id="rId163"/>
    <p:sldId id="598" r:id="rId164"/>
    <p:sldId id="599" r:id="rId165"/>
    <p:sldId id="600" r:id="rId166"/>
    <p:sldId id="601" r:id="rId167"/>
    <p:sldId id="602" r:id="rId168"/>
    <p:sldId id="603" r:id="rId169"/>
    <p:sldId id="604" r:id="rId170"/>
    <p:sldId id="605" r:id="rId171"/>
    <p:sldId id="606" r:id="rId172"/>
    <p:sldId id="607" r:id="rId173"/>
    <p:sldId id="608" r:id="rId174"/>
    <p:sldId id="609" r:id="rId175"/>
    <p:sldId id="610" r:id="rId176"/>
    <p:sldId id="611" r:id="rId177"/>
    <p:sldId id="612" r:id="rId178"/>
    <p:sldId id="613" r:id="rId179"/>
    <p:sldId id="614" r:id="rId180"/>
    <p:sldId id="615" r:id="rId181"/>
    <p:sldId id="616" r:id="rId182"/>
    <p:sldId id="617" r:id="rId183"/>
    <p:sldId id="618" r:id="rId184"/>
    <p:sldId id="619" r:id="rId185"/>
    <p:sldId id="620" r:id="rId186"/>
    <p:sldId id="621" r:id="rId187"/>
    <p:sldId id="622" r:id="rId188"/>
    <p:sldId id="623" r:id="rId189"/>
    <p:sldId id="624" r:id="rId190"/>
    <p:sldId id="625" r:id="rId191"/>
    <p:sldId id="626" r:id="rId192"/>
    <p:sldId id="627" r:id="rId193"/>
    <p:sldId id="628" r:id="rId194"/>
    <p:sldId id="629" r:id="rId195"/>
    <p:sldId id="630" r:id="rId196"/>
    <p:sldId id="631" r:id="rId197"/>
    <p:sldId id="632" r:id="rId198"/>
    <p:sldId id="633" r:id="rId199"/>
    <p:sldId id="634" r:id="rId200"/>
    <p:sldId id="635" r:id="rId201"/>
    <p:sldId id="636" r:id="rId202"/>
    <p:sldId id="637" r:id="rId203"/>
    <p:sldId id="638" r:id="rId204"/>
    <p:sldId id="639" r:id="rId205"/>
    <p:sldId id="640" r:id="rId206"/>
    <p:sldId id="641" r:id="rId207"/>
    <p:sldId id="642" r:id="rId208"/>
    <p:sldId id="654" r:id="rId209"/>
    <p:sldId id="655" r:id="rId210"/>
    <p:sldId id="656" r:id="rId211"/>
    <p:sldId id="657" r:id="rId212"/>
    <p:sldId id="658" r:id="rId213"/>
    <p:sldId id="659" r:id="rId214"/>
    <p:sldId id="660" r:id="rId215"/>
    <p:sldId id="662" r:id="rId216"/>
    <p:sldId id="661" r:id="rId217"/>
    <p:sldId id="645" r:id="rId218"/>
    <p:sldId id="646" r:id="rId219"/>
    <p:sldId id="647" r:id="rId220"/>
    <p:sldId id="648" r:id="rId221"/>
    <p:sldId id="649" r:id="rId222"/>
    <p:sldId id="650" r:id="rId223"/>
    <p:sldId id="651" r:id="rId224"/>
    <p:sldId id="652" r:id="rId225"/>
    <p:sldId id="653" r:id="rId226"/>
    <p:sldId id="437" r:id="rId227"/>
    <p:sldId id="522" r:id="rId228"/>
    <p:sldId id="523" r:id="rId229"/>
    <p:sldId id="276" r:id="rId230"/>
  </p:sldIdLst>
  <p:sldSz cx="17281525" cy="9721850"/>
  <p:notesSz cx="6858000" cy="9144000"/>
  <p:defaultTextStyle>
    <a:defPPr>
      <a:defRPr lang="zh-CN"/>
    </a:defPPr>
    <a:lvl1pPr algn="l" rtl="0" fontAlgn="base">
      <a:spcBef>
        <a:spcPct val="0"/>
      </a:spcBef>
      <a:spcAft>
        <a:spcPct val="0"/>
      </a:spcAft>
      <a:defRPr sz="3200" kern="1200">
        <a:solidFill>
          <a:schemeClr val="tx1"/>
        </a:solidFill>
        <a:latin typeface="华文细黑" pitchFamily="2" charset="-122"/>
        <a:ea typeface="华文细黑" pitchFamily="2" charset="-122"/>
        <a:cs typeface="+mn-cs"/>
      </a:defRPr>
    </a:lvl1pPr>
    <a:lvl2pPr marL="457200" algn="l" rtl="0" fontAlgn="base">
      <a:spcBef>
        <a:spcPct val="0"/>
      </a:spcBef>
      <a:spcAft>
        <a:spcPct val="0"/>
      </a:spcAft>
      <a:defRPr sz="3200" kern="1200">
        <a:solidFill>
          <a:schemeClr val="tx1"/>
        </a:solidFill>
        <a:latin typeface="华文细黑" pitchFamily="2" charset="-122"/>
        <a:ea typeface="华文细黑" pitchFamily="2" charset="-122"/>
        <a:cs typeface="+mn-cs"/>
      </a:defRPr>
    </a:lvl2pPr>
    <a:lvl3pPr marL="914400" algn="l" rtl="0" fontAlgn="base">
      <a:spcBef>
        <a:spcPct val="0"/>
      </a:spcBef>
      <a:spcAft>
        <a:spcPct val="0"/>
      </a:spcAft>
      <a:defRPr sz="3200" kern="1200">
        <a:solidFill>
          <a:schemeClr val="tx1"/>
        </a:solidFill>
        <a:latin typeface="华文细黑" pitchFamily="2" charset="-122"/>
        <a:ea typeface="华文细黑" pitchFamily="2" charset="-122"/>
        <a:cs typeface="+mn-cs"/>
      </a:defRPr>
    </a:lvl3pPr>
    <a:lvl4pPr marL="1371600" algn="l" rtl="0" fontAlgn="base">
      <a:spcBef>
        <a:spcPct val="0"/>
      </a:spcBef>
      <a:spcAft>
        <a:spcPct val="0"/>
      </a:spcAft>
      <a:defRPr sz="3200" kern="1200">
        <a:solidFill>
          <a:schemeClr val="tx1"/>
        </a:solidFill>
        <a:latin typeface="华文细黑" pitchFamily="2" charset="-122"/>
        <a:ea typeface="华文细黑" pitchFamily="2" charset="-122"/>
        <a:cs typeface="+mn-cs"/>
      </a:defRPr>
    </a:lvl4pPr>
    <a:lvl5pPr marL="1828800" algn="l" rtl="0" fontAlgn="base">
      <a:spcBef>
        <a:spcPct val="0"/>
      </a:spcBef>
      <a:spcAft>
        <a:spcPct val="0"/>
      </a:spcAft>
      <a:defRPr sz="3200" kern="1200">
        <a:solidFill>
          <a:schemeClr val="tx1"/>
        </a:solidFill>
        <a:latin typeface="华文细黑" pitchFamily="2" charset="-122"/>
        <a:ea typeface="华文细黑" pitchFamily="2" charset="-122"/>
        <a:cs typeface="+mn-cs"/>
      </a:defRPr>
    </a:lvl5pPr>
    <a:lvl6pPr marL="2286000" algn="l" defTabSz="914400" rtl="0" eaLnBrk="1" latinLnBrk="0" hangingPunct="1">
      <a:defRPr sz="3200" kern="1200">
        <a:solidFill>
          <a:schemeClr val="tx1"/>
        </a:solidFill>
        <a:latin typeface="华文细黑" pitchFamily="2" charset="-122"/>
        <a:ea typeface="华文细黑" pitchFamily="2" charset="-122"/>
        <a:cs typeface="+mn-cs"/>
      </a:defRPr>
    </a:lvl6pPr>
    <a:lvl7pPr marL="2743200" algn="l" defTabSz="914400" rtl="0" eaLnBrk="1" latinLnBrk="0" hangingPunct="1">
      <a:defRPr sz="3200" kern="1200">
        <a:solidFill>
          <a:schemeClr val="tx1"/>
        </a:solidFill>
        <a:latin typeface="华文细黑" pitchFamily="2" charset="-122"/>
        <a:ea typeface="华文细黑" pitchFamily="2" charset="-122"/>
        <a:cs typeface="+mn-cs"/>
      </a:defRPr>
    </a:lvl7pPr>
    <a:lvl8pPr marL="3200400" algn="l" defTabSz="914400" rtl="0" eaLnBrk="1" latinLnBrk="0" hangingPunct="1">
      <a:defRPr sz="3200" kern="1200">
        <a:solidFill>
          <a:schemeClr val="tx1"/>
        </a:solidFill>
        <a:latin typeface="华文细黑" pitchFamily="2" charset="-122"/>
        <a:ea typeface="华文细黑" pitchFamily="2" charset="-122"/>
        <a:cs typeface="+mn-cs"/>
      </a:defRPr>
    </a:lvl8pPr>
    <a:lvl9pPr marL="3657600" algn="l" defTabSz="914400" rtl="0" eaLnBrk="1" latinLnBrk="0" hangingPunct="1">
      <a:defRPr sz="3200" kern="1200">
        <a:solidFill>
          <a:schemeClr val="tx1"/>
        </a:solidFill>
        <a:latin typeface="华文细黑" pitchFamily="2" charset="-122"/>
        <a:ea typeface="华文细黑"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33CC"/>
    <a:srgbClr val="3366FF"/>
    <a:srgbClr val="2D5FFF"/>
    <a:srgbClr val="BBE0E3"/>
    <a:srgbClr val="0033FF"/>
    <a:srgbClr val="3333FF"/>
    <a:srgbClr val="3366CC"/>
    <a:srgbClr val="3333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1828" autoAdjust="0"/>
    <p:restoredTop sz="96752" autoAdjust="0"/>
  </p:normalViewPr>
  <p:slideViewPr>
    <p:cSldViewPr>
      <p:cViewPr varScale="1">
        <p:scale>
          <a:sx n="47" d="100"/>
          <a:sy n="47" d="100"/>
        </p:scale>
        <p:origin x="-918" y="-102"/>
      </p:cViewPr>
      <p:guideLst>
        <p:guide orient="horz" pos="3062"/>
        <p:guide pos="5443"/>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226" Type="http://schemas.openxmlformats.org/officeDocument/2006/relationships/slide" Target="slides/slide21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slide" Target="slides/slide208.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71" Type="http://schemas.openxmlformats.org/officeDocument/2006/relationships/slide" Target="slides/slide163.xml"/><Relationship Id="rId176" Type="http://schemas.openxmlformats.org/officeDocument/2006/relationships/slide" Target="slides/slide168.xml"/><Relationship Id="rId192" Type="http://schemas.openxmlformats.org/officeDocument/2006/relationships/slide" Target="slides/slide184.xml"/><Relationship Id="rId197" Type="http://schemas.openxmlformats.org/officeDocument/2006/relationships/slide" Target="slides/slide189.xml"/><Relationship Id="rId206" Type="http://schemas.openxmlformats.org/officeDocument/2006/relationships/slide" Target="slides/slide198.xml"/><Relationship Id="rId227" Type="http://schemas.openxmlformats.org/officeDocument/2006/relationships/slide" Target="slides/slide219.xml"/><Relationship Id="rId201" Type="http://schemas.openxmlformats.org/officeDocument/2006/relationships/slide" Target="slides/slide193.xml"/><Relationship Id="rId222" Type="http://schemas.openxmlformats.org/officeDocument/2006/relationships/slide" Target="slides/slide214.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slide" Target="slides/slide158.xml"/><Relationship Id="rId182" Type="http://schemas.openxmlformats.org/officeDocument/2006/relationships/slide" Target="slides/slide174.xml"/><Relationship Id="rId187" Type="http://schemas.openxmlformats.org/officeDocument/2006/relationships/slide" Target="slides/slide179.xml"/><Relationship Id="rId217" Type="http://schemas.openxmlformats.org/officeDocument/2006/relationships/slide" Target="slides/slide209.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204.xml"/><Relationship Id="rId233" Type="http://schemas.openxmlformats.org/officeDocument/2006/relationships/viewProps" Target="viewProps.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172" Type="http://schemas.openxmlformats.org/officeDocument/2006/relationships/slide" Target="slides/slide164.xml"/><Relationship Id="rId193" Type="http://schemas.openxmlformats.org/officeDocument/2006/relationships/slide" Target="slides/slide185.xml"/><Relationship Id="rId202" Type="http://schemas.openxmlformats.org/officeDocument/2006/relationships/slide" Target="slides/slide194.xml"/><Relationship Id="rId207" Type="http://schemas.openxmlformats.org/officeDocument/2006/relationships/slide" Target="slides/slide199.xml"/><Relationship Id="rId223" Type="http://schemas.openxmlformats.org/officeDocument/2006/relationships/slide" Target="slides/slide215.xml"/><Relationship Id="rId228" Type="http://schemas.openxmlformats.org/officeDocument/2006/relationships/slide" Target="slides/slide220.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13" Type="http://schemas.openxmlformats.org/officeDocument/2006/relationships/slide" Target="slides/slide205.xml"/><Relationship Id="rId218" Type="http://schemas.openxmlformats.org/officeDocument/2006/relationships/slide" Target="slides/slide210.xml"/><Relationship Id="rId234"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slide" Target="slides/slide195.xml"/><Relationship Id="rId208" Type="http://schemas.openxmlformats.org/officeDocument/2006/relationships/slide" Target="slides/slide200.xml"/><Relationship Id="rId229" Type="http://schemas.openxmlformats.org/officeDocument/2006/relationships/slide" Target="slides/slide221.xml"/><Relationship Id="rId19" Type="http://schemas.openxmlformats.org/officeDocument/2006/relationships/slide" Target="slides/slide11.xml"/><Relationship Id="rId224" Type="http://schemas.openxmlformats.org/officeDocument/2006/relationships/slide" Target="slides/slide216.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219" Type="http://schemas.openxmlformats.org/officeDocument/2006/relationships/slide" Target="slides/slide211.xml"/><Relationship Id="rId3" Type="http://schemas.openxmlformats.org/officeDocument/2006/relationships/slideMaster" Target="slideMasters/slideMaster3.xml"/><Relationship Id="rId214" Type="http://schemas.openxmlformats.org/officeDocument/2006/relationships/slide" Target="slides/slide206.xml"/><Relationship Id="rId230" Type="http://schemas.openxmlformats.org/officeDocument/2006/relationships/slide" Target="slides/slide222.xml"/><Relationship Id="rId235" Type="http://schemas.openxmlformats.org/officeDocument/2006/relationships/tableStyles" Target="tableStyles.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220" Type="http://schemas.openxmlformats.org/officeDocument/2006/relationships/slide" Target="slides/slide212.xml"/><Relationship Id="rId225" Type="http://schemas.openxmlformats.org/officeDocument/2006/relationships/slide" Target="slides/slide217.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slide" Target="slides/slide207.xml"/><Relationship Id="rId26" Type="http://schemas.openxmlformats.org/officeDocument/2006/relationships/slide" Target="slides/slide18.xml"/><Relationship Id="rId231" Type="http://schemas.openxmlformats.org/officeDocument/2006/relationships/notesMaster" Target="notesMasters/notesMaster1.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presProps" Target="presProps.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s>
</file>

<file path=ppt/charts/_rels/chart1.xml.rels><?xml version="1.0" encoding="UTF-8" standalone="yes"?>
<Relationships xmlns="http://schemas.openxmlformats.org/package/2006/relationships"><Relationship Id="rId2" Type="http://schemas.openxmlformats.org/officeDocument/2006/relationships/oleObject" Target="file:///E:\&#26118;&#23665;&#38470;&#23478;&#20339;&#33538;&#32536;&#39033;&#30446;\6-&#20132;&#20184;&#21697;-deliverables\&#38454;&#27573;&#19968;\&#24037;&#19994;&#21306;&amp;&#20154;&#21475;&#29305;&#24449;&#34920;&#21333;.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lang val="zh-CN"/>
  <c:roundedCorners val="1"/>
  <c:style val="4"/>
  <c:clrMapOvr bg1="lt1" tx1="dk1" bg2="lt2" tx2="dk2" accent1="accent1" accent2="accent2" accent3="accent3" accent4="accent4" accent5="accent5" accent6="accent6" hlink="hlink" folHlink="folHlink"/>
  <c:chart>
    <c:autoTitleDeleted val="1"/>
    <c:plotArea>
      <c:layout/>
      <c:pieChart>
        <c:varyColors val="1"/>
        <c:dLbls/>
        <c:firstSliceAng val="0"/>
      </c:pieChart>
    </c:plotArea>
    <c:legend>
      <c:legendPos val="b"/>
      <c:layout/>
      <c:overlay val="1"/>
    </c:legend>
    <c:plotVisOnly val="1"/>
    <c:dispBlanksAs val="zero"/>
    <c:showDLblsOverMax val="1"/>
  </c:chart>
  <c:txPr>
    <a:bodyPr/>
    <a:lstStyle/>
    <a:p>
      <a:pPr>
        <a:defRPr sz="1200">
          <a:latin typeface="微软雅黑" pitchFamily="34" charset="-122"/>
          <a:ea typeface="微软雅黑" pitchFamily="34" charset="-122"/>
        </a:defRPr>
      </a:pPr>
      <a:endParaRPr lang="zh-CN"/>
    </a:p>
  </c:txPr>
  <c:externalData r:id="rId2"/>
</c:chartSpace>
</file>

<file path=ppt/drawings/_rels/vmlDrawing1.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3.emf"/><Relationship Id="rId1" Type="http://schemas.openxmlformats.org/officeDocument/2006/relationships/image" Target="../media/image37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2375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260100"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375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375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2375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4342378C-DD95-4F95-A3A7-D0B518628311}" type="slidenum">
              <a:rPr lang="en-US" altLang="zh-CN"/>
              <a:pPr>
                <a:defRPr/>
              </a:pPr>
              <a:t>‹#›</a:t>
            </a:fld>
            <a:endParaRPr lang="en-US" altLang="zh-CN"/>
          </a:p>
        </p:txBody>
      </p:sp>
    </p:spTree>
    <p:extLst>
      <p:ext uri="{BB962C8B-B14F-4D97-AF65-F5344CB8AC3E}">
        <p14:creationId xmlns:p14="http://schemas.microsoft.com/office/powerpoint/2010/main" xmlns="" val="3195131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BA5468AC-BBA8-451B-B4B4-9134847804F8}" type="slidenum">
              <a:rPr lang="en-US" altLang="zh-CN" sz="1200" smtClean="0">
                <a:latin typeface="Arial" pitchFamily="34" charset="0"/>
                <a:ea typeface="宋体" pitchFamily="2" charset="-122"/>
              </a:rPr>
              <a:pPr eaLnBrk="1" hangingPunct="1"/>
              <a:t>19</a:t>
            </a:fld>
            <a:endParaRPr lang="en-US" altLang="zh-CN" sz="1200" smtClean="0">
              <a:latin typeface="Arial" pitchFamily="34" charset="0"/>
              <a:ea typeface="宋体" pitchFamily="2" charset="-122"/>
            </a:endParaRPr>
          </a:p>
        </p:txBody>
      </p:sp>
      <p:sp>
        <p:nvSpPr>
          <p:cNvPr id="262147" name="幻灯片图像占位符 1"/>
          <p:cNvSpPr>
            <a:spLocks noGrp="1" noRot="1" noChangeAspect="1" noTextEdit="1"/>
          </p:cNvSpPr>
          <p:nvPr>
            <p:ph type="sldImg"/>
          </p:nvPr>
        </p:nvSpPr>
        <p:spPr>
          <a:ln/>
        </p:spPr>
      </p:sp>
      <p:sp>
        <p:nvSpPr>
          <p:cNvPr id="262148"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62149"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FA1ED84C-3A3D-45AF-9BFA-0C7AF47C060F}" type="slidenum">
              <a:rPr kumimoji="1" lang="en-US" altLang="zh-CN" sz="1300">
                <a:latin typeface="Times New Roman" pitchFamily="18" charset="0"/>
                <a:ea typeface="宋体" pitchFamily="2" charset="-122"/>
              </a:rPr>
              <a:pPr algn="r" eaLnBrk="1" latinLnBrk="1" hangingPunct="1"/>
              <a:t>19</a:t>
            </a:fld>
            <a:endParaRPr kumimoji="1" lang="en-US" altLang="zh-CN" sz="1300">
              <a:latin typeface="Times New Roman" pitchFamily="18"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1C93D942-3867-43F8-8BDE-FAA6D9805970}" type="slidenum">
              <a:rPr lang="en-US" altLang="zh-CN" sz="1200" smtClean="0">
                <a:latin typeface="Arial" pitchFamily="34" charset="0"/>
                <a:ea typeface="宋体" pitchFamily="2" charset="-122"/>
              </a:rPr>
              <a:pPr eaLnBrk="1" hangingPunct="1"/>
              <a:t>34</a:t>
            </a:fld>
            <a:endParaRPr lang="en-US" altLang="zh-CN" sz="1200" smtClean="0">
              <a:latin typeface="Arial" pitchFamily="34" charset="0"/>
              <a:ea typeface="宋体" pitchFamily="2" charset="-122"/>
            </a:endParaRPr>
          </a:p>
        </p:txBody>
      </p:sp>
      <p:sp>
        <p:nvSpPr>
          <p:cNvPr id="271363" name="幻灯片图像占位符 1"/>
          <p:cNvSpPr>
            <a:spLocks noGrp="1" noRot="1" noChangeAspect="1" noTextEdit="1"/>
          </p:cNvSpPr>
          <p:nvPr>
            <p:ph type="sldImg"/>
          </p:nvPr>
        </p:nvSpPr>
        <p:spPr>
          <a:xfrm>
            <a:off x="381000" y="685800"/>
            <a:ext cx="6092825" cy="3429000"/>
          </a:xfrm>
          <a:ln/>
        </p:spPr>
      </p:sp>
      <p:sp>
        <p:nvSpPr>
          <p:cNvPr id="271364"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71365"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B7BDF50C-9D44-4058-BCDD-BB223A3237EF}" type="slidenum">
              <a:rPr kumimoji="1" lang="en-US" altLang="zh-CN" sz="1100">
                <a:solidFill>
                  <a:srgbClr val="000000"/>
                </a:solidFill>
                <a:latin typeface="Times New Roman" pitchFamily="18" charset="0"/>
                <a:ea typeface="宋体" pitchFamily="2" charset="-122"/>
              </a:rPr>
              <a:pPr algn="r" eaLnBrk="1" latinLnBrk="1" hangingPunct="1"/>
              <a:t>34</a:t>
            </a:fld>
            <a:endParaRPr kumimoji="1" lang="en-US" altLang="zh-CN" sz="1100">
              <a:solidFill>
                <a:srgbClr val="000000"/>
              </a:solidFill>
              <a:latin typeface="Times New Roman" pitchFamily="18"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D8A79D72-02D1-455E-BADB-DD2A106556AA}" type="slidenum">
              <a:rPr lang="en-US" altLang="zh-CN" sz="1200" smtClean="0">
                <a:latin typeface="Arial" pitchFamily="34" charset="0"/>
                <a:ea typeface="宋体" pitchFamily="2" charset="-122"/>
              </a:rPr>
              <a:pPr eaLnBrk="1" hangingPunct="1"/>
              <a:t>35</a:t>
            </a:fld>
            <a:endParaRPr lang="en-US" altLang="zh-CN" sz="1200" smtClean="0">
              <a:latin typeface="Arial" pitchFamily="34" charset="0"/>
              <a:ea typeface="宋体" pitchFamily="2" charset="-122"/>
            </a:endParaRPr>
          </a:p>
        </p:txBody>
      </p:sp>
      <p:sp>
        <p:nvSpPr>
          <p:cNvPr id="272387" name="幻灯片图像占位符 1"/>
          <p:cNvSpPr>
            <a:spLocks noGrp="1" noRot="1" noChangeAspect="1" noTextEdit="1"/>
          </p:cNvSpPr>
          <p:nvPr>
            <p:ph type="sldImg"/>
          </p:nvPr>
        </p:nvSpPr>
        <p:spPr>
          <a:xfrm>
            <a:off x="381000" y="685800"/>
            <a:ext cx="6092825" cy="3429000"/>
          </a:xfrm>
          <a:ln/>
        </p:spPr>
      </p:sp>
      <p:sp>
        <p:nvSpPr>
          <p:cNvPr id="272388"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72389"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B86142DC-6C2D-4517-A210-CE1B96BC4792}" type="slidenum">
              <a:rPr kumimoji="1" lang="en-US" altLang="zh-CN" sz="1100">
                <a:solidFill>
                  <a:srgbClr val="000000"/>
                </a:solidFill>
                <a:latin typeface="Times New Roman" pitchFamily="18" charset="0"/>
                <a:ea typeface="宋体" pitchFamily="2" charset="-122"/>
              </a:rPr>
              <a:pPr algn="r" eaLnBrk="1" latinLnBrk="1" hangingPunct="1"/>
              <a:t>35</a:t>
            </a:fld>
            <a:endParaRPr kumimoji="1" lang="en-US" altLang="zh-CN" sz="1100">
              <a:solidFill>
                <a:srgbClr val="000000"/>
              </a:solidFill>
              <a:latin typeface="Times New Roman" pitchFamily="18"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9BCAB249-942A-4178-9D1B-845BBCBFE83E}" type="slidenum">
              <a:rPr lang="en-US" altLang="zh-CN" sz="1200" smtClean="0">
                <a:latin typeface="Arial" pitchFamily="34" charset="0"/>
                <a:ea typeface="宋体" pitchFamily="2" charset="-122"/>
              </a:rPr>
              <a:pPr eaLnBrk="1" hangingPunct="1"/>
              <a:t>36</a:t>
            </a:fld>
            <a:endParaRPr lang="en-US" altLang="zh-CN" sz="1200" smtClean="0">
              <a:latin typeface="Arial" pitchFamily="34" charset="0"/>
              <a:ea typeface="宋体" pitchFamily="2" charset="-122"/>
            </a:endParaRPr>
          </a:p>
        </p:txBody>
      </p:sp>
      <p:sp>
        <p:nvSpPr>
          <p:cNvPr id="273411" name="幻灯片图像占位符 1"/>
          <p:cNvSpPr>
            <a:spLocks noGrp="1" noRot="1" noChangeAspect="1" noTextEdit="1"/>
          </p:cNvSpPr>
          <p:nvPr>
            <p:ph type="sldImg"/>
          </p:nvPr>
        </p:nvSpPr>
        <p:spPr>
          <a:xfrm>
            <a:off x="381000" y="685800"/>
            <a:ext cx="6092825" cy="3429000"/>
          </a:xfrm>
          <a:ln/>
        </p:spPr>
      </p:sp>
      <p:sp>
        <p:nvSpPr>
          <p:cNvPr id="273412"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73413"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8DA84344-79D4-4CDD-967E-1C8BFCC48E0C}" type="slidenum">
              <a:rPr kumimoji="1" lang="en-US" altLang="zh-CN" sz="1100">
                <a:solidFill>
                  <a:srgbClr val="000000"/>
                </a:solidFill>
                <a:latin typeface="Times New Roman" pitchFamily="18" charset="0"/>
                <a:ea typeface="宋体" pitchFamily="2" charset="-122"/>
              </a:rPr>
              <a:pPr algn="r" eaLnBrk="1" latinLnBrk="1" hangingPunct="1"/>
              <a:t>36</a:t>
            </a:fld>
            <a:endParaRPr kumimoji="1" lang="en-US" altLang="zh-CN" sz="1100">
              <a:solidFill>
                <a:srgbClr val="000000"/>
              </a:solidFill>
              <a:latin typeface="Times New Roman" pitchFamily="18"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012245F0-3B15-4229-A2D4-E07C501572C4}" type="slidenum">
              <a:rPr lang="en-US" altLang="zh-CN" sz="1200" smtClean="0">
                <a:latin typeface="Arial" pitchFamily="34" charset="0"/>
                <a:ea typeface="宋体" pitchFamily="2" charset="-122"/>
              </a:rPr>
              <a:pPr eaLnBrk="1" hangingPunct="1"/>
              <a:t>37</a:t>
            </a:fld>
            <a:endParaRPr lang="en-US" altLang="zh-CN" sz="1200" smtClean="0">
              <a:latin typeface="Arial" pitchFamily="34" charset="0"/>
              <a:ea typeface="宋体" pitchFamily="2" charset="-122"/>
            </a:endParaRPr>
          </a:p>
        </p:txBody>
      </p:sp>
      <p:sp>
        <p:nvSpPr>
          <p:cNvPr id="274435" name="幻灯片图像占位符 1"/>
          <p:cNvSpPr>
            <a:spLocks noGrp="1" noRot="1" noChangeAspect="1" noTextEdit="1"/>
          </p:cNvSpPr>
          <p:nvPr>
            <p:ph type="sldImg"/>
          </p:nvPr>
        </p:nvSpPr>
        <p:spPr>
          <a:xfrm>
            <a:off x="381000" y="685800"/>
            <a:ext cx="6092825" cy="3429000"/>
          </a:xfrm>
          <a:ln/>
        </p:spPr>
      </p:sp>
      <p:sp>
        <p:nvSpPr>
          <p:cNvPr id="274436"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74437"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B729D562-935A-48F8-ACE4-AAE8F7C06587}" type="slidenum">
              <a:rPr kumimoji="1" lang="en-US" altLang="zh-CN" sz="1100">
                <a:solidFill>
                  <a:srgbClr val="000000"/>
                </a:solidFill>
                <a:latin typeface="Times New Roman" pitchFamily="18" charset="0"/>
                <a:ea typeface="宋体" pitchFamily="2" charset="-122"/>
              </a:rPr>
              <a:pPr algn="r" eaLnBrk="1" latinLnBrk="1" hangingPunct="1"/>
              <a:t>37</a:t>
            </a:fld>
            <a:endParaRPr kumimoji="1" lang="en-US" altLang="zh-CN" sz="1100">
              <a:solidFill>
                <a:srgbClr val="000000"/>
              </a:solidFill>
              <a:latin typeface="Times New Roman" pitchFamily="18"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3F5345F0-2B21-45F9-9043-92A63224709C}" type="slidenum">
              <a:rPr lang="en-US" altLang="zh-CN" sz="1200" smtClean="0">
                <a:latin typeface="Arial" pitchFamily="34" charset="0"/>
                <a:ea typeface="宋体" pitchFamily="2" charset="-122"/>
              </a:rPr>
              <a:pPr eaLnBrk="1" hangingPunct="1"/>
              <a:t>52</a:t>
            </a:fld>
            <a:endParaRPr lang="en-US" altLang="zh-CN" sz="1200" smtClean="0">
              <a:latin typeface="Arial" pitchFamily="34" charset="0"/>
              <a:ea typeface="宋体" pitchFamily="2" charset="-122"/>
            </a:endParaRPr>
          </a:p>
        </p:txBody>
      </p:sp>
      <p:sp>
        <p:nvSpPr>
          <p:cNvPr id="275459" name="幻灯片图像占位符 1"/>
          <p:cNvSpPr>
            <a:spLocks noGrp="1" noRot="1" noChangeAspect="1" noTextEdit="1"/>
          </p:cNvSpPr>
          <p:nvPr>
            <p:ph type="sldImg"/>
          </p:nvPr>
        </p:nvSpPr>
        <p:spPr>
          <a:ln/>
        </p:spPr>
      </p:sp>
      <p:sp>
        <p:nvSpPr>
          <p:cNvPr id="275460"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smtClean="0"/>
          </a:p>
        </p:txBody>
      </p:sp>
      <p:sp>
        <p:nvSpPr>
          <p:cNvPr id="275461"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FC13CB24-EFCF-4228-93E5-F1B647306EE2}" type="slidenum">
              <a:rPr lang="en-US" altLang="zh-CN" sz="1200">
                <a:latin typeface="Calibri" pitchFamily="34" charset="0"/>
                <a:ea typeface="宋体" pitchFamily="2" charset="-122"/>
              </a:rPr>
              <a:pPr algn="r" eaLnBrk="1" hangingPunct="1"/>
              <a:t>52</a:t>
            </a:fld>
            <a:endParaRPr lang="en-US" altLang="zh-CN" sz="1200">
              <a:latin typeface="Calibri" pitchFamily="34"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52A90D5E-5C13-428E-BDA7-792EC781B9EB}" type="slidenum">
              <a:rPr lang="en-US" altLang="zh-CN" sz="1200" smtClean="0">
                <a:latin typeface="Arial" pitchFamily="34" charset="0"/>
                <a:ea typeface="宋体" pitchFamily="2" charset="-122"/>
              </a:rPr>
              <a:pPr eaLnBrk="1" hangingPunct="1"/>
              <a:t>53</a:t>
            </a:fld>
            <a:endParaRPr lang="en-US" altLang="zh-CN" sz="1200" smtClean="0">
              <a:latin typeface="Arial" pitchFamily="34" charset="0"/>
              <a:ea typeface="宋体" pitchFamily="2" charset="-122"/>
            </a:endParaRPr>
          </a:p>
        </p:txBody>
      </p:sp>
      <p:sp>
        <p:nvSpPr>
          <p:cNvPr id="276483" name="幻灯片图像占位符 1"/>
          <p:cNvSpPr>
            <a:spLocks noGrp="1" noRot="1" noChangeAspect="1" noTextEdit="1"/>
          </p:cNvSpPr>
          <p:nvPr>
            <p:ph type="sldImg"/>
          </p:nvPr>
        </p:nvSpPr>
        <p:spPr>
          <a:ln/>
        </p:spPr>
      </p:sp>
      <p:sp>
        <p:nvSpPr>
          <p:cNvPr id="276484"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smtClean="0"/>
          </a:p>
        </p:txBody>
      </p:sp>
      <p:sp>
        <p:nvSpPr>
          <p:cNvPr id="27648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FF28F0C3-4DA4-41AD-82B7-8C3AA0F9CF50}" type="slidenum">
              <a:rPr lang="en-US" altLang="zh-CN" sz="1200">
                <a:latin typeface="Calibri" pitchFamily="34" charset="0"/>
                <a:ea typeface="宋体" pitchFamily="2" charset="-122"/>
              </a:rPr>
              <a:pPr algn="r" eaLnBrk="1" hangingPunct="1"/>
              <a:t>53</a:t>
            </a:fld>
            <a:endParaRPr lang="en-US" altLang="zh-CN" sz="1200">
              <a:latin typeface="Calibri" pitchFamily="34"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F6AB8E70-EC97-41D6-9A1B-43CEDFEB4CF6}" type="slidenum">
              <a:rPr lang="en-US" altLang="zh-CN" sz="1200" smtClean="0">
                <a:latin typeface="Arial" pitchFamily="34" charset="0"/>
                <a:ea typeface="宋体" pitchFamily="2" charset="-122"/>
              </a:rPr>
              <a:pPr eaLnBrk="1" hangingPunct="1"/>
              <a:t>54</a:t>
            </a:fld>
            <a:endParaRPr lang="en-US" altLang="zh-CN" sz="1200" smtClean="0">
              <a:latin typeface="Arial" pitchFamily="34" charset="0"/>
              <a:ea typeface="宋体" pitchFamily="2" charset="-122"/>
            </a:endParaRPr>
          </a:p>
        </p:txBody>
      </p:sp>
      <p:sp>
        <p:nvSpPr>
          <p:cNvPr id="277507" name="幻灯片图像占位符 1"/>
          <p:cNvSpPr>
            <a:spLocks noGrp="1" noRot="1" noChangeAspect="1" noTextEdit="1"/>
          </p:cNvSpPr>
          <p:nvPr>
            <p:ph type="sldImg"/>
          </p:nvPr>
        </p:nvSpPr>
        <p:spPr>
          <a:ln/>
        </p:spPr>
      </p:sp>
      <p:sp>
        <p:nvSpPr>
          <p:cNvPr id="277508"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smtClean="0"/>
          </a:p>
        </p:txBody>
      </p:sp>
      <p:sp>
        <p:nvSpPr>
          <p:cNvPr id="277509"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0C2C98A6-2285-42F1-A709-B6F463B15226}" type="slidenum">
              <a:rPr lang="en-US" altLang="zh-CN" sz="1200">
                <a:latin typeface="Calibri" pitchFamily="34" charset="0"/>
                <a:ea typeface="宋体" pitchFamily="2" charset="-122"/>
              </a:rPr>
              <a:pPr algn="r" eaLnBrk="1" hangingPunct="1"/>
              <a:t>54</a:t>
            </a:fld>
            <a:endParaRPr lang="en-US" altLang="zh-CN" sz="1200">
              <a:latin typeface="Calibri" pitchFamily="34"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3D39D8EC-9C30-432D-9475-841DF1C73549}" type="slidenum">
              <a:rPr lang="en-US" altLang="zh-CN" sz="1200" smtClean="0">
                <a:latin typeface="Arial" pitchFamily="34" charset="0"/>
                <a:ea typeface="宋体" pitchFamily="2" charset="-122"/>
              </a:rPr>
              <a:pPr eaLnBrk="1" hangingPunct="1"/>
              <a:t>55</a:t>
            </a:fld>
            <a:endParaRPr lang="en-US" altLang="zh-CN" sz="1200" smtClean="0">
              <a:latin typeface="Arial" pitchFamily="34" charset="0"/>
              <a:ea typeface="宋体" pitchFamily="2" charset="-122"/>
            </a:endParaRPr>
          </a:p>
        </p:txBody>
      </p:sp>
      <p:sp>
        <p:nvSpPr>
          <p:cNvPr id="278531" name="幻灯片图像占位符 1"/>
          <p:cNvSpPr>
            <a:spLocks noGrp="1" noRot="1" noChangeAspect="1" noTextEdit="1"/>
          </p:cNvSpPr>
          <p:nvPr>
            <p:ph type="sldImg"/>
          </p:nvPr>
        </p:nvSpPr>
        <p:spPr>
          <a:ln/>
        </p:spPr>
      </p:sp>
      <p:sp>
        <p:nvSpPr>
          <p:cNvPr id="278532"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smtClean="0"/>
          </a:p>
        </p:txBody>
      </p:sp>
      <p:sp>
        <p:nvSpPr>
          <p:cNvPr id="278533"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60691235-B955-4C3B-9894-0ACF50A0C509}" type="slidenum">
              <a:rPr lang="en-US" altLang="zh-CN" sz="1200">
                <a:latin typeface="Calibri" pitchFamily="34" charset="0"/>
                <a:ea typeface="宋体" pitchFamily="2" charset="-122"/>
              </a:rPr>
              <a:pPr algn="r" eaLnBrk="1" hangingPunct="1"/>
              <a:t>55</a:t>
            </a:fld>
            <a:endParaRPr lang="en-US" altLang="zh-CN" sz="1200">
              <a:latin typeface="Calibri" pitchFamily="34"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0F1E83E3-FA8E-4CE4-AF74-F35608F05B7E}" type="slidenum">
              <a:rPr lang="en-US" altLang="zh-CN" sz="1200" smtClean="0">
                <a:latin typeface="Arial" pitchFamily="34" charset="0"/>
                <a:ea typeface="宋体" pitchFamily="2" charset="-122"/>
              </a:rPr>
              <a:pPr eaLnBrk="1" hangingPunct="1"/>
              <a:t>56</a:t>
            </a:fld>
            <a:endParaRPr lang="en-US" altLang="zh-CN" sz="1200" smtClean="0">
              <a:latin typeface="Arial" pitchFamily="34" charset="0"/>
              <a:ea typeface="宋体" pitchFamily="2" charset="-122"/>
            </a:endParaRPr>
          </a:p>
        </p:txBody>
      </p:sp>
      <p:sp>
        <p:nvSpPr>
          <p:cNvPr id="279555" name="幻灯片图像占位符 1"/>
          <p:cNvSpPr>
            <a:spLocks noGrp="1" noRot="1" noChangeAspect="1" noTextEdit="1"/>
          </p:cNvSpPr>
          <p:nvPr>
            <p:ph type="sldImg"/>
          </p:nvPr>
        </p:nvSpPr>
        <p:spPr>
          <a:ln/>
        </p:spPr>
      </p:sp>
      <p:sp>
        <p:nvSpPr>
          <p:cNvPr id="279556"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smtClean="0"/>
          </a:p>
        </p:txBody>
      </p:sp>
      <p:sp>
        <p:nvSpPr>
          <p:cNvPr id="279557"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29D4130D-B106-4C30-A8A7-76DAB4AB9835}" type="slidenum">
              <a:rPr lang="en-US" altLang="zh-CN" sz="1200">
                <a:latin typeface="Calibri" pitchFamily="34" charset="0"/>
                <a:ea typeface="宋体" pitchFamily="2" charset="-122"/>
              </a:rPr>
              <a:pPr algn="r" eaLnBrk="1" hangingPunct="1"/>
              <a:t>56</a:t>
            </a:fld>
            <a:endParaRPr lang="en-US" altLang="zh-CN" sz="1200">
              <a:latin typeface="Calibri" pitchFamily="34"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F83ED7D5-DAB5-46E4-8C6D-F21DA01EA862}" type="slidenum">
              <a:rPr lang="en-US" altLang="zh-CN" sz="1200" smtClean="0">
                <a:latin typeface="Arial" pitchFamily="34" charset="0"/>
                <a:ea typeface="宋体" pitchFamily="2" charset="-122"/>
              </a:rPr>
              <a:pPr eaLnBrk="1" hangingPunct="1"/>
              <a:t>57</a:t>
            </a:fld>
            <a:endParaRPr lang="en-US" altLang="zh-CN" sz="1200" smtClean="0">
              <a:latin typeface="Arial" pitchFamily="34" charset="0"/>
              <a:ea typeface="宋体" pitchFamily="2" charset="-122"/>
            </a:endParaRPr>
          </a:p>
        </p:txBody>
      </p:sp>
      <p:sp>
        <p:nvSpPr>
          <p:cNvPr id="280579" name="幻灯片图像占位符 1"/>
          <p:cNvSpPr>
            <a:spLocks noGrp="1" noRot="1" noChangeAspect="1" noTextEdit="1"/>
          </p:cNvSpPr>
          <p:nvPr>
            <p:ph type="sldImg"/>
          </p:nvPr>
        </p:nvSpPr>
        <p:spPr>
          <a:ln/>
        </p:spPr>
      </p:sp>
      <p:sp>
        <p:nvSpPr>
          <p:cNvPr id="280580"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smtClean="0"/>
          </a:p>
        </p:txBody>
      </p:sp>
      <p:sp>
        <p:nvSpPr>
          <p:cNvPr id="280581"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451F8E07-ACA1-4F22-BE97-6073DAE49BA7}" type="slidenum">
              <a:rPr lang="en-US" altLang="zh-CN" sz="1200">
                <a:latin typeface="Calibri" pitchFamily="34" charset="0"/>
                <a:ea typeface="宋体" pitchFamily="2" charset="-122"/>
              </a:rPr>
              <a:pPr algn="r" eaLnBrk="1" hangingPunct="1"/>
              <a:t>57</a:t>
            </a:fld>
            <a:endParaRPr lang="en-US" altLang="zh-CN" sz="1200">
              <a:latin typeface="Calibri"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16AF3C22-8B13-4CA5-AABE-C1893871BE1C}" type="slidenum">
              <a:rPr lang="en-US" altLang="zh-CN" sz="1200" smtClean="0">
                <a:latin typeface="Arial" pitchFamily="34" charset="0"/>
                <a:ea typeface="宋体" pitchFamily="2" charset="-122"/>
              </a:rPr>
              <a:pPr eaLnBrk="1" hangingPunct="1"/>
              <a:t>20</a:t>
            </a:fld>
            <a:endParaRPr lang="en-US" altLang="zh-CN" sz="1200" smtClean="0">
              <a:latin typeface="Arial" pitchFamily="34" charset="0"/>
              <a:ea typeface="宋体" pitchFamily="2" charset="-122"/>
            </a:endParaRPr>
          </a:p>
        </p:txBody>
      </p:sp>
      <p:sp>
        <p:nvSpPr>
          <p:cNvPr id="263171" name="幻灯片图像占位符 1"/>
          <p:cNvSpPr>
            <a:spLocks noGrp="1" noRot="1" noChangeAspect="1" noTextEdit="1"/>
          </p:cNvSpPr>
          <p:nvPr>
            <p:ph type="sldImg"/>
          </p:nvPr>
        </p:nvSpPr>
        <p:spPr>
          <a:ln/>
        </p:spPr>
      </p:sp>
      <p:sp>
        <p:nvSpPr>
          <p:cNvPr id="263172"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63173"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8BCD430E-1749-49D7-8FFA-71AC8C559651}" type="slidenum">
              <a:rPr kumimoji="1" lang="en-US" altLang="zh-CN" sz="1300">
                <a:latin typeface="Times New Roman" pitchFamily="18" charset="0"/>
                <a:ea typeface="宋体" pitchFamily="2" charset="-122"/>
              </a:rPr>
              <a:pPr algn="r" eaLnBrk="1" latinLnBrk="1" hangingPunct="1"/>
              <a:t>20</a:t>
            </a:fld>
            <a:endParaRPr kumimoji="1" lang="en-US" altLang="zh-CN" sz="1300">
              <a:latin typeface="Times New Roman" pitchFamily="18" charset="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19AC3DDB-6DE0-42D8-A970-25FB7161DE57}" type="slidenum">
              <a:rPr lang="en-US" altLang="zh-CN" sz="1200" smtClean="0">
                <a:latin typeface="Arial" pitchFamily="34" charset="0"/>
                <a:ea typeface="宋体" pitchFamily="2" charset="-122"/>
              </a:rPr>
              <a:pPr eaLnBrk="1" hangingPunct="1"/>
              <a:t>58</a:t>
            </a:fld>
            <a:endParaRPr lang="en-US" altLang="zh-CN" sz="1200" smtClean="0">
              <a:latin typeface="Arial" pitchFamily="34" charset="0"/>
              <a:ea typeface="宋体" pitchFamily="2" charset="-122"/>
            </a:endParaRPr>
          </a:p>
        </p:txBody>
      </p:sp>
      <p:sp>
        <p:nvSpPr>
          <p:cNvPr id="281603" name="幻灯片图像占位符 1"/>
          <p:cNvSpPr>
            <a:spLocks noGrp="1" noRot="1" noChangeAspect="1" noTextEdit="1"/>
          </p:cNvSpPr>
          <p:nvPr>
            <p:ph type="sldImg"/>
          </p:nvPr>
        </p:nvSpPr>
        <p:spPr>
          <a:ln/>
        </p:spPr>
      </p:sp>
      <p:sp>
        <p:nvSpPr>
          <p:cNvPr id="281604"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smtClean="0"/>
          </a:p>
        </p:txBody>
      </p:sp>
      <p:sp>
        <p:nvSpPr>
          <p:cNvPr id="28160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6D6DB8BB-BE0E-47BB-A4E8-26DE259D6F06}" type="slidenum">
              <a:rPr lang="en-US" altLang="zh-CN" sz="1200">
                <a:latin typeface="Calibri" pitchFamily="34" charset="0"/>
                <a:ea typeface="宋体" pitchFamily="2" charset="-122"/>
              </a:rPr>
              <a:pPr algn="r" eaLnBrk="1" hangingPunct="1"/>
              <a:t>58</a:t>
            </a:fld>
            <a:endParaRPr lang="en-US" altLang="zh-CN" sz="1200">
              <a:latin typeface="Calibri" pitchFamily="34"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520B2403-1626-44E0-8BC4-69BA7EDB48E3}" type="slidenum">
              <a:rPr lang="en-US" altLang="zh-CN" sz="1200" smtClean="0">
                <a:latin typeface="Arial" pitchFamily="34" charset="0"/>
                <a:ea typeface="宋体" pitchFamily="2" charset="-122"/>
              </a:rPr>
              <a:pPr eaLnBrk="1" hangingPunct="1"/>
              <a:t>59</a:t>
            </a:fld>
            <a:endParaRPr lang="en-US" altLang="zh-CN" sz="1200" smtClean="0">
              <a:latin typeface="Arial" pitchFamily="34" charset="0"/>
              <a:ea typeface="宋体" pitchFamily="2" charset="-122"/>
            </a:endParaRPr>
          </a:p>
        </p:txBody>
      </p:sp>
      <p:sp>
        <p:nvSpPr>
          <p:cNvPr id="282627" name="幻灯片图像占位符 1"/>
          <p:cNvSpPr>
            <a:spLocks noGrp="1" noRot="1" noChangeAspect="1" noTextEdit="1"/>
          </p:cNvSpPr>
          <p:nvPr>
            <p:ph type="sldImg"/>
          </p:nvPr>
        </p:nvSpPr>
        <p:spPr>
          <a:ln/>
        </p:spPr>
      </p:sp>
      <p:sp>
        <p:nvSpPr>
          <p:cNvPr id="282628"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smtClean="0"/>
          </a:p>
        </p:txBody>
      </p:sp>
      <p:sp>
        <p:nvSpPr>
          <p:cNvPr id="282629"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C0C70E12-1197-4E23-BCCC-2E1564AAC3FB}" type="slidenum">
              <a:rPr lang="en-US" altLang="zh-CN" sz="1200">
                <a:latin typeface="Calibri" pitchFamily="34" charset="0"/>
                <a:ea typeface="宋体" pitchFamily="2" charset="-122"/>
              </a:rPr>
              <a:pPr algn="r" eaLnBrk="1" hangingPunct="1"/>
              <a:t>59</a:t>
            </a:fld>
            <a:endParaRPr lang="en-US" altLang="zh-CN" sz="1200">
              <a:latin typeface="Calibri" pitchFamily="34"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77624697-9D01-4F5C-911E-8D6FAFAEAEAF}" type="slidenum">
              <a:rPr lang="en-US" altLang="zh-CN" sz="1200" smtClean="0">
                <a:latin typeface="Arial" pitchFamily="34" charset="0"/>
                <a:ea typeface="宋体" pitchFamily="2" charset="-122"/>
              </a:rPr>
              <a:pPr eaLnBrk="1" hangingPunct="1"/>
              <a:t>60</a:t>
            </a:fld>
            <a:endParaRPr lang="en-US" altLang="zh-CN" sz="1200" smtClean="0">
              <a:latin typeface="Arial" pitchFamily="34" charset="0"/>
              <a:ea typeface="宋体" pitchFamily="2" charset="-122"/>
            </a:endParaRPr>
          </a:p>
        </p:txBody>
      </p:sp>
      <p:sp>
        <p:nvSpPr>
          <p:cNvPr id="283651" name="幻灯片图像占位符 1"/>
          <p:cNvSpPr>
            <a:spLocks noGrp="1" noRot="1" noChangeAspect="1" noTextEdit="1"/>
          </p:cNvSpPr>
          <p:nvPr>
            <p:ph type="sldImg"/>
          </p:nvPr>
        </p:nvSpPr>
        <p:spPr>
          <a:ln/>
        </p:spPr>
      </p:sp>
      <p:sp>
        <p:nvSpPr>
          <p:cNvPr id="283652"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smtClean="0"/>
          </a:p>
        </p:txBody>
      </p:sp>
      <p:sp>
        <p:nvSpPr>
          <p:cNvPr id="283653"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E38717F6-FF1C-4C6B-8016-BA8AD912A443}" type="slidenum">
              <a:rPr lang="en-US" altLang="zh-CN" sz="1200">
                <a:latin typeface="Calibri" pitchFamily="34" charset="0"/>
                <a:ea typeface="宋体" pitchFamily="2" charset="-122"/>
              </a:rPr>
              <a:pPr algn="r" eaLnBrk="1" hangingPunct="1"/>
              <a:t>60</a:t>
            </a:fld>
            <a:endParaRPr lang="en-US" altLang="zh-CN" sz="1200">
              <a:latin typeface="Calibri" pitchFamily="34" charset="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幻灯片图像占位符 1"/>
          <p:cNvSpPr>
            <a:spLocks noGrp="1" noRot="1" noChangeAspect="1" noTextEdit="1"/>
          </p:cNvSpPr>
          <p:nvPr>
            <p:ph type="sldImg"/>
          </p:nvPr>
        </p:nvSpPr>
        <p:spPr>
          <a:ln/>
        </p:spPr>
      </p:sp>
      <p:sp>
        <p:nvSpPr>
          <p:cNvPr id="284675"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endParaRPr lang="zh-CN" altLang="en-US" smtClean="0"/>
          </a:p>
        </p:txBody>
      </p:sp>
      <p:sp>
        <p:nvSpPr>
          <p:cNvPr id="2846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4E000B8D-C72E-4ED6-9299-CEBD9B822932}" type="slidenum">
              <a:rPr lang="zh-CN" altLang="en-US" sz="1200">
                <a:latin typeface="Arial" pitchFamily="34" charset="0"/>
                <a:ea typeface="宋体" pitchFamily="2" charset="-122"/>
              </a:rPr>
              <a:pPr algn="r" eaLnBrk="1" hangingPunct="1"/>
              <a:t>64</a:t>
            </a:fld>
            <a:endParaRPr lang="en-US" altLang="zh-CN" sz="1200">
              <a:latin typeface="Arial" pitchFamily="34"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幻灯片图像占位符 1"/>
          <p:cNvSpPr>
            <a:spLocks noGrp="1" noRot="1" noChangeAspect="1" noTextEdit="1"/>
          </p:cNvSpPr>
          <p:nvPr>
            <p:ph type="sldImg"/>
          </p:nvPr>
        </p:nvSpPr>
        <p:spPr>
          <a:ln/>
        </p:spPr>
      </p:sp>
      <p:sp>
        <p:nvSpPr>
          <p:cNvPr id="28569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28570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5BEAD50E-7E82-49BA-BFC5-3CE47192EC99}" type="slidenum">
              <a:rPr lang="zh-CN" altLang="en-US" sz="1200">
                <a:latin typeface="Arial" pitchFamily="34" charset="0"/>
                <a:ea typeface="宋体" pitchFamily="2" charset="-122"/>
              </a:rPr>
              <a:pPr algn="r" eaLnBrk="1" hangingPunct="1"/>
              <a:t>76</a:t>
            </a:fld>
            <a:endParaRPr lang="en-US" altLang="zh-CN" sz="1200">
              <a:latin typeface="Arial" pitchFamily="34"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1A095760-272D-4BFD-9393-97CBCE99B123}" type="slidenum">
              <a:rPr lang="en-US" altLang="zh-CN" sz="1200">
                <a:latin typeface="Arial" pitchFamily="34" charset="0"/>
                <a:ea typeface="宋体" pitchFamily="2" charset="-122"/>
              </a:rPr>
              <a:pPr algn="r" eaLnBrk="1" hangingPunct="1"/>
              <a:t>86</a:t>
            </a:fld>
            <a:endParaRPr lang="en-US" altLang="zh-CN" sz="1200">
              <a:latin typeface="Arial" pitchFamily="34" charset="0"/>
              <a:ea typeface="宋体" pitchFamily="2" charset="-122"/>
            </a:endParaRPr>
          </a:p>
        </p:txBody>
      </p:sp>
      <p:sp>
        <p:nvSpPr>
          <p:cNvPr id="286723" name="幻灯片图像占位符 1"/>
          <p:cNvSpPr>
            <a:spLocks noGrp="1" noRot="1" noChangeAspect="1" noTextEdit="1"/>
          </p:cNvSpPr>
          <p:nvPr>
            <p:ph type="sldImg"/>
          </p:nvPr>
        </p:nvSpPr>
        <p:spPr>
          <a:ln/>
        </p:spPr>
      </p:sp>
      <p:sp>
        <p:nvSpPr>
          <p:cNvPr id="286724"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
        <p:nvSpPr>
          <p:cNvPr id="286725"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F2A42712-4BB6-46A5-898F-782C721C8BFE}" type="slidenum">
              <a:rPr kumimoji="1" lang="en-US" altLang="zh-CN" sz="1200">
                <a:latin typeface="Times New Roman" pitchFamily="18" charset="0"/>
                <a:ea typeface="宋体" pitchFamily="2" charset="-122"/>
              </a:rPr>
              <a:pPr algn="r" eaLnBrk="1" latinLnBrk="1" hangingPunct="1"/>
              <a:t>86</a:t>
            </a:fld>
            <a:endParaRPr kumimoji="1" lang="en-US" altLang="zh-CN" sz="1200">
              <a:latin typeface="Times New Roman" pitchFamily="18"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B62FC8D7-5353-4345-909D-1A52C6C60BFB}" type="slidenum">
              <a:rPr lang="en-US" altLang="zh-CN" sz="1200" smtClean="0">
                <a:latin typeface="Arial" pitchFamily="34" charset="0"/>
                <a:ea typeface="宋体" pitchFamily="2" charset="-122"/>
              </a:rPr>
              <a:pPr eaLnBrk="1" hangingPunct="1"/>
              <a:t>148</a:t>
            </a:fld>
            <a:endParaRPr lang="en-US" altLang="zh-CN" sz="1200" smtClean="0">
              <a:latin typeface="Arial" pitchFamily="34" charset="0"/>
              <a:ea typeface="宋体" pitchFamily="2" charset="-122"/>
            </a:endParaRPr>
          </a:p>
        </p:txBody>
      </p:sp>
      <p:sp>
        <p:nvSpPr>
          <p:cNvPr id="287747" name="Rectangle 7"/>
          <p:cNvSpPr txBox="1">
            <a:spLocks noGrp="1" noChangeArrowheads="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90881365-50EA-46DD-8F4A-1C9A1D65E6D7}" type="slidenum">
              <a:rPr kumimoji="1" lang="en-US" altLang="zh-CN" sz="1300">
                <a:latin typeface="Times New Roman" pitchFamily="18" charset="0"/>
                <a:ea typeface="宋体" pitchFamily="2" charset="-122"/>
              </a:rPr>
              <a:pPr algn="r" eaLnBrk="1" latinLnBrk="1" hangingPunct="1"/>
              <a:t>148</a:t>
            </a:fld>
            <a:endParaRPr kumimoji="1" lang="en-US" altLang="zh-CN" sz="1300">
              <a:latin typeface="Times New Roman" pitchFamily="18" charset="0"/>
              <a:ea typeface="宋体" pitchFamily="2" charset="-122"/>
            </a:endParaRPr>
          </a:p>
        </p:txBody>
      </p:sp>
      <p:sp>
        <p:nvSpPr>
          <p:cNvPr id="287748" name="Rectangle 2"/>
          <p:cNvSpPr>
            <a:spLocks noGrp="1" noRot="1" noChangeAspect="1" noChangeArrowheads="1" noTextEdit="1"/>
          </p:cNvSpPr>
          <p:nvPr>
            <p:ph type="sldImg"/>
          </p:nvPr>
        </p:nvSpPr>
        <p:spPr>
          <a:ln/>
        </p:spPr>
      </p:sp>
      <p:sp>
        <p:nvSpPr>
          <p:cNvPr id="2877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幻灯片图像占位符 1"/>
          <p:cNvSpPr>
            <a:spLocks noGrp="1" noRot="1" noChangeAspect="1" noTextEdit="1"/>
          </p:cNvSpPr>
          <p:nvPr>
            <p:ph type="sldImg"/>
          </p:nvPr>
        </p:nvSpPr>
        <p:spPr>
          <a:ln/>
        </p:spPr>
      </p:sp>
      <p:sp>
        <p:nvSpPr>
          <p:cNvPr id="288771"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543050" eaLnBrk="1" hangingPunct="1">
              <a:spcBef>
                <a:spcPct val="0"/>
              </a:spcBef>
            </a:pPr>
            <a:endParaRPr lang="zh-CN" altLang="en-US" smtClean="0"/>
          </a:p>
        </p:txBody>
      </p:sp>
      <p:sp>
        <p:nvSpPr>
          <p:cNvPr id="28877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C433AD7F-62C2-43B9-8B02-B1D847D191C9}" type="slidenum">
              <a:rPr lang="zh-CN" altLang="en-US" sz="1200">
                <a:latin typeface="Arial" pitchFamily="34" charset="0"/>
                <a:ea typeface="宋体" pitchFamily="2" charset="-122"/>
              </a:rPr>
              <a:pPr algn="r" eaLnBrk="1" hangingPunct="1"/>
              <a:t>150</a:t>
            </a:fld>
            <a:endParaRPr lang="en-US" altLang="zh-CN" sz="1200">
              <a:latin typeface="Arial" pitchFamily="34"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幻灯片图像占位符 1"/>
          <p:cNvSpPr>
            <a:spLocks noGrp="1" noRot="1" noChangeAspect="1" noTextEdit="1"/>
          </p:cNvSpPr>
          <p:nvPr>
            <p:ph type="sldImg"/>
          </p:nvPr>
        </p:nvSpPr>
        <p:spPr>
          <a:ln/>
        </p:spPr>
      </p:sp>
      <p:sp>
        <p:nvSpPr>
          <p:cNvPr id="289795"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543050" eaLnBrk="1" hangingPunct="1">
              <a:spcBef>
                <a:spcPct val="0"/>
              </a:spcBef>
            </a:pPr>
            <a:endParaRPr lang="zh-CN" altLang="en-US" smtClean="0"/>
          </a:p>
        </p:txBody>
      </p:sp>
      <p:sp>
        <p:nvSpPr>
          <p:cNvPr id="28979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D155BF5D-D58B-4B36-96F3-2F7E91EE1CE6}" type="slidenum">
              <a:rPr lang="zh-CN" altLang="en-US" sz="1200">
                <a:latin typeface="Arial" pitchFamily="34" charset="0"/>
                <a:ea typeface="宋体" pitchFamily="2" charset="-122"/>
              </a:rPr>
              <a:pPr algn="r" eaLnBrk="1" hangingPunct="1"/>
              <a:t>185</a:t>
            </a:fld>
            <a:endParaRPr lang="en-US" altLang="zh-CN" sz="1200">
              <a:latin typeface="Arial" pitchFamily="34"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幻灯片图像占位符 1"/>
          <p:cNvSpPr>
            <a:spLocks noGrp="1" noRot="1" noChangeAspect="1" noTextEdit="1"/>
          </p:cNvSpPr>
          <p:nvPr>
            <p:ph type="sldImg"/>
          </p:nvPr>
        </p:nvSpPr>
        <p:spPr>
          <a:ln/>
        </p:spPr>
      </p:sp>
      <p:sp>
        <p:nvSpPr>
          <p:cNvPr id="29081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543050" eaLnBrk="1" hangingPunct="1">
              <a:spcBef>
                <a:spcPct val="0"/>
              </a:spcBef>
            </a:pPr>
            <a:endParaRPr lang="zh-CN" altLang="en-US" smtClean="0"/>
          </a:p>
        </p:txBody>
      </p:sp>
      <p:sp>
        <p:nvSpPr>
          <p:cNvPr id="29082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FEB4B144-4D44-47F1-ADD5-6454E93AB632}" type="slidenum">
              <a:rPr lang="zh-CN" altLang="en-US" sz="1200">
                <a:latin typeface="Arial" pitchFamily="34" charset="0"/>
                <a:ea typeface="宋体" pitchFamily="2" charset="-122"/>
              </a:rPr>
              <a:pPr algn="r" eaLnBrk="1" hangingPunct="1"/>
              <a:t>191</a:t>
            </a:fld>
            <a:endParaRPr lang="en-US" altLang="zh-CN" sz="1200">
              <a:latin typeface="Arial"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38C36D32-0C7C-462B-813C-4089DEE5CFFD}" type="slidenum">
              <a:rPr lang="en-US" altLang="zh-CN" sz="1200" smtClean="0">
                <a:latin typeface="Arial" pitchFamily="34" charset="0"/>
                <a:ea typeface="宋体" pitchFamily="2" charset="-122"/>
              </a:rPr>
              <a:pPr eaLnBrk="1" hangingPunct="1"/>
              <a:t>21</a:t>
            </a:fld>
            <a:endParaRPr lang="en-US" altLang="zh-CN" sz="1200" smtClean="0">
              <a:latin typeface="Arial" pitchFamily="34" charset="0"/>
              <a:ea typeface="宋体" pitchFamily="2" charset="-122"/>
            </a:endParaRPr>
          </a:p>
        </p:txBody>
      </p:sp>
      <p:sp>
        <p:nvSpPr>
          <p:cNvPr id="264195" name="幻灯片图像占位符 1"/>
          <p:cNvSpPr>
            <a:spLocks noGrp="1" noRot="1" noChangeAspect="1" noTextEdit="1"/>
          </p:cNvSpPr>
          <p:nvPr>
            <p:ph type="sldImg"/>
          </p:nvPr>
        </p:nvSpPr>
        <p:spPr>
          <a:ln/>
        </p:spPr>
      </p:sp>
      <p:sp>
        <p:nvSpPr>
          <p:cNvPr id="264196"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64197"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DEB721DF-7A77-4EC5-A26D-B053AD48F47B}" type="slidenum">
              <a:rPr kumimoji="1" lang="en-US" altLang="zh-CN" sz="1300">
                <a:latin typeface="Times New Roman" pitchFamily="18" charset="0"/>
                <a:ea typeface="宋体" pitchFamily="2" charset="-122"/>
              </a:rPr>
              <a:pPr algn="r" eaLnBrk="1" latinLnBrk="1" hangingPunct="1"/>
              <a:t>21</a:t>
            </a:fld>
            <a:endParaRPr kumimoji="1" lang="en-US" altLang="zh-CN" sz="1300">
              <a:latin typeface="Times New Roman" pitchFamily="18"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幻灯片图像占位符 1"/>
          <p:cNvSpPr>
            <a:spLocks noGrp="1" noRot="1" noChangeAspect="1" noTextEdit="1"/>
          </p:cNvSpPr>
          <p:nvPr>
            <p:ph type="sldImg"/>
          </p:nvPr>
        </p:nvSpPr>
        <p:spPr>
          <a:ln/>
        </p:spPr>
      </p:sp>
      <p:sp>
        <p:nvSpPr>
          <p:cNvPr id="2918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543050" eaLnBrk="1" hangingPunct="1">
              <a:spcBef>
                <a:spcPct val="0"/>
              </a:spcBef>
            </a:pPr>
            <a:endParaRPr lang="zh-CN" altLang="en-US" smtClean="0"/>
          </a:p>
        </p:txBody>
      </p:sp>
      <p:sp>
        <p:nvSpPr>
          <p:cNvPr id="29184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fld id="{457BE52F-2E05-4427-A96D-D90CB4BFDCC9}" type="slidenum">
              <a:rPr lang="zh-CN" altLang="en-US" sz="1200">
                <a:latin typeface="Arial" pitchFamily="34" charset="0"/>
                <a:ea typeface="宋体" pitchFamily="2" charset="-122"/>
              </a:rPr>
              <a:pPr algn="r" eaLnBrk="1" hangingPunct="1"/>
              <a:t>192</a:t>
            </a:fld>
            <a:endParaRPr lang="en-US" altLang="zh-CN" sz="1200">
              <a:latin typeface="Arial"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8B9E43FB-C2A5-49B9-AD75-C7176125E971}" type="slidenum">
              <a:rPr lang="en-US" altLang="zh-CN" sz="1200" smtClean="0">
                <a:latin typeface="Arial" pitchFamily="34" charset="0"/>
                <a:ea typeface="宋体" pitchFamily="2" charset="-122"/>
              </a:rPr>
              <a:pPr eaLnBrk="1" hangingPunct="1"/>
              <a:t>22</a:t>
            </a:fld>
            <a:endParaRPr lang="en-US" altLang="zh-CN" sz="1200" smtClean="0">
              <a:latin typeface="Arial" pitchFamily="34" charset="0"/>
              <a:ea typeface="宋体" pitchFamily="2" charset="-122"/>
            </a:endParaRPr>
          </a:p>
        </p:txBody>
      </p:sp>
      <p:sp>
        <p:nvSpPr>
          <p:cNvPr id="265219" name="幻灯片图像占位符 1"/>
          <p:cNvSpPr>
            <a:spLocks noGrp="1" noRot="1" noChangeAspect="1" noTextEdit="1"/>
          </p:cNvSpPr>
          <p:nvPr>
            <p:ph type="sldImg"/>
          </p:nvPr>
        </p:nvSpPr>
        <p:spPr>
          <a:ln/>
        </p:spPr>
      </p:sp>
      <p:sp>
        <p:nvSpPr>
          <p:cNvPr id="265220"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65221"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109FA086-8F6C-41B1-9ACA-05C63242CD1A}" type="slidenum">
              <a:rPr kumimoji="1" lang="en-US" altLang="zh-CN" sz="1300">
                <a:latin typeface="Times New Roman" pitchFamily="18" charset="0"/>
                <a:ea typeface="宋体" pitchFamily="2" charset="-122"/>
              </a:rPr>
              <a:pPr algn="r" eaLnBrk="1" latinLnBrk="1" hangingPunct="1"/>
              <a:t>22</a:t>
            </a:fld>
            <a:endParaRPr kumimoji="1" lang="en-US" altLang="zh-CN" sz="1300">
              <a:latin typeface="Times New Roman" pitchFamily="18"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FA075E9A-68DD-4441-BF27-C921A15A8C7E}" type="slidenum">
              <a:rPr lang="en-US" altLang="zh-CN" sz="1200" smtClean="0">
                <a:latin typeface="Arial" pitchFamily="34" charset="0"/>
                <a:ea typeface="宋体" pitchFamily="2" charset="-122"/>
              </a:rPr>
              <a:pPr eaLnBrk="1" hangingPunct="1"/>
              <a:t>28</a:t>
            </a:fld>
            <a:endParaRPr lang="en-US" altLang="zh-CN" sz="1200" smtClean="0">
              <a:latin typeface="Arial" pitchFamily="34" charset="0"/>
              <a:ea typeface="宋体" pitchFamily="2" charset="-122"/>
            </a:endParaRPr>
          </a:p>
        </p:txBody>
      </p:sp>
      <p:sp>
        <p:nvSpPr>
          <p:cNvPr id="266243" name="幻灯片图像占位符 1"/>
          <p:cNvSpPr>
            <a:spLocks noGrp="1" noRot="1" noChangeAspect="1" noTextEdit="1"/>
          </p:cNvSpPr>
          <p:nvPr>
            <p:ph type="sldImg"/>
          </p:nvPr>
        </p:nvSpPr>
        <p:spPr>
          <a:xfrm>
            <a:off x="381000" y="685800"/>
            <a:ext cx="6092825" cy="3429000"/>
          </a:xfrm>
          <a:ln/>
        </p:spPr>
      </p:sp>
      <p:sp>
        <p:nvSpPr>
          <p:cNvPr id="266244"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66245"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C6DD2D6E-4A81-481E-8772-EAD3CD85715D}" type="slidenum">
              <a:rPr kumimoji="1" lang="en-US" altLang="zh-CN" sz="1100">
                <a:solidFill>
                  <a:srgbClr val="000000"/>
                </a:solidFill>
                <a:latin typeface="Times New Roman" pitchFamily="18" charset="0"/>
                <a:ea typeface="宋体" pitchFamily="2" charset="-122"/>
              </a:rPr>
              <a:pPr algn="r" eaLnBrk="1" latinLnBrk="1" hangingPunct="1"/>
              <a:t>28</a:t>
            </a:fld>
            <a:endParaRPr kumimoji="1" lang="en-US" altLang="zh-CN" sz="1100">
              <a:solidFill>
                <a:srgbClr val="000000"/>
              </a:solidFill>
              <a:latin typeface="Times New Roman" pitchFamily="18"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5ED4C3F2-726E-4BEB-9064-A67A6646851E}" type="slidenum">
              <a:rPr lang="en-US" altLang="zh-CN" sz="1200" smtClean="0">
                <a:latin typeface="Arial" pitchFamily="34" charset="0"/>
                <a:ea typeface="宋体" pitchFamily="2" charset="-122"/>
              </a:rPr>
              <a:pPr eaLnBrk="1" hangingPunct="1"/>
              <a:t>29</a:t>
            </a:fld>
            <a:endParaRPr lang="en-US" altLang="zh-CN" sz="1200" smtClean="0">
              <a:latin typeface="Arial" pitchFamily="34" charset="0"/>
              <a:ea typeface="宋体" pitchFamily="2" charset="-122"/>
            </a:endParaRPr>
          </a:p>
        </p:txBody>
      </p:sp>
      <p:sp>
        <p:nvSpPr>
          <p:cNvPr id="267267" name="幻灯片图像占位符 1"/>
          <p:cNvSpPr>
            <a:spLocks noGrp="1" noRot="1" noChangeAspect="1" noTextEdit="1"/>
          </p:cNvSpPr>
          <p:nvPr>
            <p:ph type="sldImg"/>
          </p:nvPr>
        </p:nvSpPr>
        <p:spPr>
          <a:xfrm>
            <a:off x="381000" y="685800"/>
            <a:ext cx="6092825" cy="3429000"/>
          </a:xfrm>
          <a:ln/>
        </p:spPr>
      </p:sp>
      <p:sp>
        <p:nvSpPr>
          <p:cNvPr id="267268"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67269"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578D404F-21FF-48CD-8A7F-C7DF49A4C030}" type="slidenum">
              <a:rPr kumimoji="1" lang="en-US" altLang="zh-CN" sz="1100">
                <a:solidFill>
                  <a:srgbClr val="000000"/>
                </a:solidFill>
                <a:latin typeface="Times New Roman" pitchFamily="18" charset="0"/>
                <a:ea typeface="宋体" pitchFamily="2" charset="-122"/>
              </a:rPr>
              <a:pPr algn="r" eaLnBrk="1" latinLnBrk="1" hangingPunct="1"/>
              <a:t>29</a:t>
            </a:fld>
            <a:endParaRPr kumimoji="1" lang="en-US" altLang="zh-CN" sz="1100">
              <a:solidFill>
                <a:srgbClr val="000000"/>
              </a:solidFill>
              <a:latin typeface="Times New Roman" pitchFamily="18"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D62B1968-4474-4508-A06C-EA4C64391CC4}" type="slidenum">
              <a:rPr lang="en-US" altLang="zh-CN" sz="1200" smtClean="0">
                <a:latin typeface="Arial" pitchFamily="34" charset="0"/>
                <a:ea typeface="宋体" pitchFamily="2" charset="-122"/>
              </a:rPr>
              <a:pPr eaLnBrk="1" hangingPunct="1"/>
              <a:t>31</a:t>
            </a:fld>
            <a:endParaRPr lang="en-US" altLang="zh-CN" sz="1200" smtClean="0">
              <a:latin typeface="Arial" pitchFamily="34" charset="0"/>
              <a:ea typeface="宋体" pitchFamily="2" charset="-122"/>
            </a:endParaRPr>
          </a:p>
        </p:txBody>
      </p:sp>
      <p:sp>
        <p:nvSpPr>
          <p:cNvPr id="268291" name="幻灯片图像占位符 1"/>
          <p:cNvSpPr>
            <a:spLocks noGrp="1" noRot="1" noChangeAspect="1" noTextEdit="1"/>
          </p:cNvSpPr>
          <p:nvPr>
            <p:ph type="sldImg"/>
          </p:nvPr>
        </p:nvSpPr>
        <p:spPr>
          <a:xfrm>
            <a:off x="381000" y="685800"/>
            <a:ext cx="6092825" cy="3429000"/>
          </a:xfrm>
          <a:ln/>
        </p:spPr>
      </p:sp>
      <p:sp>
        <p:nvSpPr>
          <p:cNvPr id="268292"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68293"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DD6668FD-3B48-4ADD-8438-090AACE393A5}" type="slidenum">
              <a:rPr kumimoji="1" lang="en-US" altLang="zh-CN" sz="1100">
                <a:solidFill>
                  <a:srgbClr val="000000"/>
                </a:solidFill>
                <a:latin typeface="Times New Roman" pitchFamily="18" charset="0"/>
                <a:ea typeface="宋体" pitchFamily="2" charset="-122"/>
              </a:rPr>
              <a:pPr algn="r" eaLnBrk="1" latinLnBrk="1" hangingPunct="1"/>
              <a:t>31</a:t>
            </a:fld>
            <a:endParaRPr kumimoji="1" lang="en-US" altLang="zh-CN" sz="1100">
              <a:solidFill>
                <a:srgbClr val="000000"/>
              </a:solidFill>
              <a:latin typeface="Times New Roman" pitchFamily="18"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0660523B-E863-412D-ACD1-15F5A78492BD}" type="slidenum">
              <a:rPr lang="en-US" altLang="zh-CN" sz="1200" smtClean="0">
                <a:latin typeface="Arial" pitchFamily="34" charset="0"/>
                <a:ea typeface="宋体" pitchFamily="2" charset="-122"/>
              </a:rPr>
              <a:pPr eaLnBrk="1" hangingPunct="1"/>
              <a:t>32</a:t>
            </a:fld>
            <a:endParaRPr lang="en-US" altLang="zh-CN" sz="1200" smtClean="0">
              <a:latin typeface="Arial" pitchFamily="34" charset="0"/>
              <a:ea typeface="宋体" pitchFamily="2" charset="-122"/>
            </a:endParaRPr>
          </a:p>
        </p:txBody>
      </p:sp>
      <p:sp>
        <p:nvSpPr>
          <p:cNvPr id="269315" name="幻灯片图像占位符 1"/>
          <p:cNvSpPr>
            <a:spLocks noGrp="1" noRot="1" noChangeAspect="1" noTextEdit="1"/>
          </p:cNvSpPr>
          <p:nvPr>
            <p:ph type="sldImg"/>
          </p:nvPr>
        </p:nvSpPr>
        <p:spPr>
          <a:xfrm>
            <a:off x="381000" y="685800"/>
            <a:ext cx="6092825" cy="3429000"/>
          </a:xfrm>
          <a:ln/>
        </p:spPr>
      </p:sp>
      <p:sp>
        <p:nvSpPr>
          <p:cNvPr id="269316"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69317"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63C6340F-039A-40E5-A9E5-4BA1A507CC89}" type="slidenum">
              <a:rPr kumimoji="1" lang="en-US" altLang="zh-CN" sz="1100">
                <a:solidFill>
                  <a:srgbClr val="000000"/>
                </a:solidFill>
                <a:latin typeface="Times New Roman" pitchFamily="18" charset="0"/>
                <a:ea typeface="宋体" pitchFamily="2" charset="-122"/>
              </a:rPr>
              <a:pPr algn="r" eaLnBrk="1" latinLnBrk="1" hangingPunct="1"/>
              <a:t>32</a:t>
            </a:fld>
            <a:endParaRPr kumimoji="1" lang="en-US" altLang="zh-CN" sz="1100">
              <a:solidFill>
                <a:srgbClr val="000000"/>
              </a:solidFill>
              <a:latin typeface="Times New Roman" pitchFamily="18" charset="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4C8A9D4B-CE0B-4FDF-9599-9B8AA692F888}" type="slidenum">
              <a:rPr lang="en-US" altLang="zh-CN" sz="1200" smtClean="0">
                <a:latin typeface="Arial" pitchFamily="34" charset="0"/>
                <a:ea typeface="宋体" pitchFamily="2" charset="-122"/>
              </a:rPr>
              <a:pPr eaLnBrk="1" hangingPunct="1"/>
              <a:t>33</a:t>
            </a:fld>
            <a:endParaRPr lang="en-US" altLang="zh-CN" sz="1200" smtClean="0">
              <a:latin typeface="Arial" pitchFamily="34" charset="0"/>
              <a:ea typeface="宋体" pitchFamily="2" charset="-122"/>
            </a:endParaRPr>
          </a:p>
        </p:txBody>
      </p:sp>
      <p:sp>
        <p:nvSpPr>
          <p:cNvPr id="270339" name="幻灯片图像占位符 1"/>
          <p:cNvSpPr>
            <a:spLocks noGrp="1" noRot="1" noChangeAspect="1" noTextEdit="1"/>
          </p:cNvSpPr>
          <p:nvPr>
            <p:ph type="sldImg"/>
          </p:nvPr>
        </p:nvSpPr>
        <p:spPr>
          <a:xfrm>
            <a:off x="381000" y="685800"/>
            <a:ext cx="6092825" cy="3429000"/>
          </a:xfrm>
          <a:ln/>
        </p:spPr>
      </p:sp>
      <p:sp>
        <p:nvSpPr>
          <p:cNvPr id="270340" name="备注占位符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lstStyle/>
          <a:p>
            <a:pPr eaLnBrk="1" hangingPunct="1"/>
            <a:endParaRPr lang="zh-CN" altLang="zh-CN" smtClean="0"/>
          </a:p>
        </p:txBody>
      </p:sp>
      <p:sp>
        <p:nvSpPr>
          <p:cNvPr id="270341" name="灯片编号占位符 3"/>
          <p:cNvSpPr txBox="1">
            <a:spLocks noGrp="1"/>
          </p:cNvSpPr>
          <p:nvPr/>
        </p:nvSpPr>
        <p:spPr bwMode="auto">
          <a:xfrm>
            <a:off x="3884613" y="8688388"/>
            <a:ext cx="2973387"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562" tIns="47781" rIns="95562" bIns="47781" anchor="b"/>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latinLnBrk="1" hangingPunct="1"/>
            <a:fld id="{C1CDC0B0-F1FB-4283-929C-E1482E013623}" type="slidenum">
              <a:rPr kumimoji="1" lang="en-US" altLang="zh-CN" sz="1100">
                <a:solidFill>
                  <a:srgbClr val="000000"/>
                </a:solidFill>
                <a:latin typeface="Times New Roman" pitchFamily="18" charset="0"/>
                <a:ea typeface="宋体" pitchFamily="2" charset="-122"/>
              </a:rPr>
              <a:pPr algn="r" eaLnBrk="1" latinLnBrk="1" hangingPunct="1"/>
              <a:t>33</a:t>
            </a:fld>
            <a:endParaRPr kumimoji="1" lang="en-US" altLang="zh-CN" sz="1100">
              <a:solidFill>
                <a:srgbClr val="000000"/>
              </a:solidFill>
              <a:latin typeface="Times New Roman" pitchFamily="18" charset="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95400" y="3019425"/>
            <a:ext cx="14690725" cy="2084388"/>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592388" y="5508625"/>
            <a:ext cx="12096750" cy="248443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2331339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2268538"/>
            <a:ext cx="15554325" cy="64150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79697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530138" y="388938"/>
            <a:ext cx="3887787" cy="82946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388938"/>
            <a:ext cx="11514138" cy="82946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989816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95400" y="3019425"/>
            <a:ext cx="14690725" cy="2084388"/>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592388" y="5508625"/>
            <a:ext cx="12096750" cy="248443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71486C00-E88B-4215-BC04-C3DCC3ED5D56}" type="slidenum">
              <a:rPr lang="en-US" altLang="zh-CN"/>
              <a:pPr>
                <a:defRPr/>
              </a:pPr>
              <a:t>‹#›</a:t>
            </a:fld>
            <a:endParaRPr lang="en-US" altLang="zh-CN"/>
          </a:p>
        </p:txBody>
      </p:sp>
    </p:spTree>
    <p:extLst>
      <p:ext uri="{BB962C8B-B14F-4D97-AF65-F5344CB8AC3E}">
        <p14:creationId xmlns:p14="http://schemas.microsoft.com/office/powerpoint/2010/main" xmlns="" val="523155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63600" y="2268538"/>
            <a:ext cx="15554325" cy="64150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A719A79B-0A53-41DD-971D-DF5A6953F6FA}" type="slidenum">
              <a:rPr lang="en-US" altLang="zh-CN"/>
              <a:pPr>
                <a:defRPr/>
              </a:pPr>
              <a:t>‹#›</a:t>
            </a:fld>
            <a:endParaRPr lang="en-US" altLang="zh-CN"/>
          </a:p>
        </p:txBody>
      </p:sp>
    </p:spTree>
    <p:extLst>
      <p:ext uri="{BB962C8B-B14F-4D97-AF65-F5344CB8AC3E}">
        <p14:creationId xmlns:p14="http://schemas.microsoft.com/office/powerpoint/2010/main" xmlns="" val="2831477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365250" y="6246813"/>
            <a:ext cx="14689138" cy="193198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365250" y="4121150"/>
            <a:ext cx="14689138" cy="21256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8C733907-93C7-485C-B0A1-61A6DE8450E8}" type="slidenum">
              <a:rPr lang="en-US" altLang="zh-CN"/>
              <a:pPr>
                <a:defRPr/>
              </a:pPr>
              <a:t>‹#›</a:t>
            </a:fld>
            <a:endParaRPr lang="en-US" altLang="zh-CN"/>
          </a:p>
        </p:txBody>
      </p:sp>
    </p:spTree>
    <p:extLst>
      <p:ext uri="{BB962C8B-B14F-4D97-AF65-F5344CB8AC3E}">
        <p14:creationId xmlns:p14="http://schemas.microsoft.com/office/powerpoint/2010/main" xmlns="" val="2987930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3600" y="2268538"/>
            <a:ext cx="7700963"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716963" y="2268538"/>
            <a:ext cx="7700962"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960ACC3C-F4C7-48E8-85DA-733672FE7FBE}" type="slidenum">
              <a:rPr lang="en-US" altLang="zh-CN"/>
              <a:pPr>
                <a:defRPr/>
              </a:pPr>
              <a:t>‹#›</a:t>
            </a:fld>
            <a:endParaRPr lang="en-US" altLang="zh-CN"/>
          </a:p>
        </p:txBody>
      </p:sp>
    </p:spTree>
    <p:extLst>
      <p:ext uri="{BB962C8B-B14F-4D97-AF65-F5344CB8AC3E}">
        <p14:creationId xmlns:p14="http://schemas.microsoft.com/office/powerpoint/2010/main" xmlns="" val="3016817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63600" y="2176463"/>
            <a:ext cx="7635875"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63600" y="3082925"/>
            <a:ext cx="7635875"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8778875" y="2176463"/>
            <a:ext cx="7639050"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8778875" y="3082925"/>
            <a:ext cx="7639050"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CE49DA07-AA54-44BD-B403-4440F00A36AB}" type="slidenum">
              <a:rPr lang="en-US" altLang="zh-CN"/>
              <a:pPr>
                <a:defRPr/>
              </a:pPr>
              <a:t>‹#›</a:t>
            </a:fld>
            <a:endParaRPr lang="en-US" altLang="zh-CN"/>
          </a:p>
        </p:txBody>
      </p:sp>
    </p:spTree>
    <p:extLst>
      <p:ext uri="{BB962C8B-B14F-4D97-AF65-F5344CB8AC3E}">
        <p14:creationId xmlns:p14="http://schemas.microsoft.com/office/powerpoint/2010/main" xmlns="" val="3272576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E78759CE-D6C4-4233-AD44-096AC369B2CF}" type="slidenum">
              <a:rPr lang="en-US" altLang="zh-CN"/>
              <a:pPr>
                <a:defRPr/>
              </a:pPr>
              <a:t>‹#›</a:t>
            </a:fld>
            <a:endParaRPr lang="en-US" altLang="zh-CN"/>
          </a:p>
        </p:txBody>
      </p:sp>
    </p:spTree>
    <p:extLst>
      <p:ext uri="{BB962C8B-B14F-4D97-AF65-F5344CB8AC3E}">
        <p14:creationId xmlns:p14="http://schemas.microsoft.com/office/powerpoint/2010/main" xmlns="" val="3946633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D6216CFB-C892-4B83-83CB-FD19C7B7F69A}" type="slidenum">
              <a:rPr lang="en-US" altLang="zh-CN"/>
              <a:pPr>
                <a:defRPr/>
              </a:pPr>
              <a:t>‹#›</a:t>
            </a:fld>
            <a:endParaRPr lang="en-US" altLang="zh-CN"/>
          </a:p>
        </p:txBody>
      </p:sp>
    </p:spTree>
    <p:extLst>
      <p:ext uri="{BB962C8B-B14F-4D97-AF65-F5344CB8AC3E}">
        <p14:creationId xmlns:p14="http://schemas.microsoft.com/office/powerpoint/2010/main" xmlns="" val="1467983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7350"/>
            <a:ext cx="5686425" cy="164782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756400" y="387350"/>
            <a:ext cx="9661525" cy="829627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63600" y="2035175"/>
            <a:ext cx="5686425" cy="6648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483D7B6A-9B6E-4489-8C5F-960E7B17CB68}" type="slidenum">
              <a:rPr lang="en-US" altLang="zh-CN"/>
              <a:pPr>
                <a:defRPr/>
              </a:pPr>
              <a:t>‹#›</a:t>
            </a:fld>
            <a:endParaRPr lang="en-US" altLang="zh-CN"/>
          </a:p>
        </p:txBody>
      </p:sp>
    </p:spTree>
    <p:extLst>
      <p:ext uri="{BB962C8B-B14F-4D97-AF65-F5344CB8AC3E}">
        <p14:creationId xmlns:p14="http://schemas.microsoft.com/office/powerpoint/2010/main" xmlns="" val="925959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63600" y="2268538"/>
            <a:ext cx="15554325" cy="64150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706363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87725" y="6805613"/>
            <a:ext cx="10367963" cy="8032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387725" y="868363"/>
            <a:ext cx="10367963" cy="58340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3387725" y="7608888"/>
            <a:ext cx="10367963" cy="1141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FA49041E-14C5-4578-B94C-26E168CF94C8}" type="slidenum">
              <a:rPr lang="en-US" altLang="zh-CN"/>
              <a:pPr>
                <a:defRPr/>
              </a:pPr>
              <a:t>‹#›</a:t>
            </a:fld>
            <a:endParaRPr lang="en-US" altLang="zh-CN"/>
          </a:p>
        </p:txBody>
      </p:sp>
    </p:spTree>
    <p:extLst>
      <p:ext uri="{BB962C8B-B14F-4D97-AF65-F5344CB8AC3E}">
        <p14:creationId xmlns:p14="http://schemas.microsoft.com/office/powerpoint/2010/main" xmlns="" val="727992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2268538"/>
            <a:ext cx="15554325" cy="64150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4D1A761-F76B-4F2C-8A6D-6331D0F7CF42}" type="slidenum">
              <a:rPr lang="en-US" altLang="zh-CN"/>
              <a:pPr>
                <a:defRPr/>
              </a:pPr>
              <a:t>‹#›</a:t>
            </a:fld>
            <a:endParaRPr lang="en-US" altLang="zh-CN"/>
          </a:p>
        </p:txBody>
      </p:sp>
    </p:spTree>
    <p:extLst>
      <p:ext uri="{BB962C8B-B14F-4D97-AF65-F5344CB8AC3E}">
        <p14:creationId xmlns:p14="http://schemas.microsoft.com/office/powerpoint/2010/main" xmlns="" val="2488174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530138" y="388938"/>
            <a:ext cx="3887787" cy="82946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388938"/>
            <a:ext cx="11514138" cy="82946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B16480B-4C70-40A0-BEC2-7DE9B82F5ECE}" type="slidenum">
              <a:rPr lang="en-US" altLang="zh-CN"/>
              <a:pPr>
                <a:defRPr/>
              </a:pPr>
              <a:t>‹#›</a:t>
            </a:fld>
            <a:endParaRPr lang="en-US" altLang="zh-CN"/>
          </a:p>
        </p:txBody>
      </p:sp>
    </p:spTree>
    <p:extLst>
      <p:ext uri="{BB962C8B-B14F-4D97-AF65-F5344CB8AC3E}">
        <p14:creationId xmlns:p14="http://schemas.microsoft.com/office/powerpoint/2010/main" xmlns="" val="994968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95400" y="3019425"/>
            <a:ext cx="14690725" cy="2084388"/>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592388" y="5508625"/>
            <a:ext cx="12096750" cy="248443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1129283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63600" y="2268538"/>
            <a:ext cx="15554325" cy="64150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156481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365250" y="6246813"/>
            <a:ext cx="14689138" cy="193198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365250" y="4121150"/>
            <a:ext cx="14689138" cy="21256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2987292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3600" y="2268538"/>
            <a:ext cx="7700963"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716963" y="2268538"/>
            <a:ext cx="7700962"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484559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63600" y="2176463"/>
            <a:ext cx="7635875"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63600" y="3082925"/>
            <a:ext cx="7635875"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8778875" y="2176463"/>
            <a:ext cx="7639050"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8778875" y="3082925"/>
            <a:ext cx="7639050"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0598056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1385597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94568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365250" y="6246813"/>
            <a:ext cx="14689138" cy="193198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365250" y="4121150"/>
            <a:ext cx="14689138" cy="21256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24322156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7350"/>
            <a:ext cx="5686425" cy="164782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756400" y="387350"/>
            <a:ext cx="9661525" cy="829627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63600" y="2035175"/>
            <a:ext cx="5686425" cy="6648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920844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87725" y="6805613"/>
            <a:ext cx="10367963" cy="8032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387725" y="868363"/>
            <a:ext cx="10367963" cy="58340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3387725" y="7608888"/>
            <a:ext cx="10367963" cy="1141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986377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2268538"/>
            <a:ext cx="15554325" cy="64150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862202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530138" y="388938"/>
            <a:ext cx="3887787" cy="82946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388938"/>
            <a:ext cx="11514138" cy="82946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1935956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95400" y="3019425"/>
            <a:ext cx="14690725" cy="2084388"/>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592388" y="5508625"/>
            <a:ext cx="12096750" cy="248443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2148179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63600" y="2268538"/>
            <a:ext cx="15554325" cy="64150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4398376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365250" y="6246813"/>
            <a:ext cx="14689138" cy="193198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365250" y="4121150"/>
            <a:ext cx="14689138" cy="21256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28649352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3600" y="2268538"/>
            <a:ext cx="7700963"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716963" y="2268538"/>
            <a:ext cx="7700962"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5871820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63600" y="2176463"/>
            <a:ext cx="7635875"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63600" y="3082925"/>
            <a:ext cx="7635875"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8778875" y="2176463"/>
            <a:ext cx="7639050"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8778875" y="3082925"/>
            <a:ext cx="7639050"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9299556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1416163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3600" y="2268538"/>
            <a:ext cx="7700963"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716963" y="2268538"/>
            <a:ext cx="7700962"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587539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672552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7350"/>
            <a:ext cx="5686425" cy="164782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756400" y="387350"/>
            <a:ext cx="9661525" cy="829627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63600" y="2035175"/>
            <a:ext cx="5686425" cy="6648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3954895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87725" y="6805613"/>
            <a:ext cx="10367963" cy="8032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387725" y="868363"/>
            <a:ext cx="10367963" cy="58340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3387725" y="7608888"/>
            <a:ext cx="10367963" cy="1141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4261999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2268538"/>
            <a:ext cx="15554325" cy="64150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8026156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530138" y="388938"/>
            <a:ext cx="3887787" cy="82946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388938"/>
            <a:ext cx="11514138" cy="82946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537440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95400" y="3019425"/>
            <a:ext cx="14690725" cy="2084388"/>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592388" y="5508625"/>
            <a:ext cx="12096750" cy="248443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36086463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63600" y="2268538"/>
            <a:ext cx="15554325" cy="64150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41392872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365250" y="6246813"/>
            <a:ext cx="14689138" cy="193198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365250" y="4121150"/>
            <a:ext cx="14689138" cy="21256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2798411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3600" y="2268538"/>
            <a:ext cx="7700963"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716963" y="2268538"/>
            <a:ext cx="7700962"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6099235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63600" y="2176463"/>
            <a:ext cx="7635875"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63600" y="3082925"/>
            <a:ext cx="7635875"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8778875" y="2176463"/>
            <a:ext cx="7639050"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8778875" y="3082925"/>
            <a:ext cx="7639050"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569742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63600" y="2176463"/>
            <a:ext cx="7635875"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63600" y="3082925"/>
            <a:ext cx="7635875"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8778875" y="2176463"/>
            <a:ext cx="7639050"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8778875" y="3082925"/>
            <a:ext cx="7639050"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6266607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5574794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275890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7350"/>
            <a:ext cx="5686425" cy="164782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756400" y="387350"/>
            <a:ext cx="9661525" cy="829627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63600" y="2035175"/>
            <a:ext cx="5686425" cy="6648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16801871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87725" y="6805613"/>
            <a:ext cx="10367963" cy="8032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387725" y="868363"/>
            <a:ext cx="10367963" cy="58340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3387725" y="7608888"/>
            <a:ext cx="10367963" cy="1141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31399453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2268538"/>
            <a:ext cx="15554325" cy="64150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4578287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530138" y="388938"/>
            <a:ext cx="3887787" cy="82946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388938"/>
            <a:ext cx="11514138" cy="82946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4085550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95400" y="3019425"/>
            <a:ext cx="14690725" cy="2084388"/>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592388" y="5508625"/>
            <a:ext cx="12096750" cy="248443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36298824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63600" y="2268538"/>
            <a:ext cx="15554325" cy="64150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9852002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365250" y="6246813"/>
            <a:ext cx="14689138" cy="193198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365250" y="4121150"/>
            <a:ext cx="14689138" cy="21256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28859499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3600" y="2268538"/>
            <a:ext cx="7700963"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716963" y="2268538"/>
            <a:ext cx="7700962"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145864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30857095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63600" y="2176463"/>
            <a:ext cx="7635875"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63600" y="3082925"/>
            <a:ext cx="7635875"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8778875" y="2176463"/>
            <a:ext cx="7639050"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8778875" y="3082925"/>
            <a:ext cx="7639050"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1281162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32315187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484984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7350"/>
            <a:ext cx="5686425" cy="164782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756400" y="387350"/>
            <a:ext cx="9661525" cy="829627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63600" y="2035175"/>
            <a:ext cx="5686425" cy="6648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33050364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87725" y="6805613"/>
            <a:ext cx="10367963" cy="8032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387725" y="868363"/>
            <a:ext cx="10367963" cy="58340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3387725" y="7608888"/>
            <a:ext cx="10367963" cy="1141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37972724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2268538"/>
            <a:ext cx="15554325" cy="64150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41238038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530138" y="388938"/>
            <a:ext cx="3887787" cy="82946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388938"/>
            <a:ext cx="11514138" cy="82946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556058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3600" y="2268538"/>
            <a:ext cx="15554325" cy="6415087"/>
          </a:xfrm>
          <a:prstGeom prst="rect">
            <a:avLst/>
          </a:prstGeom>
        </p:spPr>
        <p:txBody>
          <a:bodyPr/>
          <a:lstStyle/>
          <a:p>
            <a:pPr lvl="0"/>
            <a:endParaRPr lang="zh-CN" altLang="en-US" noProof="0" smtClean="0"/>
          </a:p>
        </p:txBody>
      </p:sp>
    </p:spTree>
    <p:extLst>
      <p:ext uri="{BB962C8B-B14F-4D97-AF65-F5344CB8AC3E}">
        <p14:creationId xmlns:p14="http://schemas.microsoft.com/office/powerpoint/2010/main" xmlns="" val="2232422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3600" y="2268538"/>
            <a:ext cx="7700963" cy="64150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716963" y="2268538"/>
            <a:ext cx="7700962" cy="31305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716963" y="5551488"/>
            <a:ext cx="7700962" cy="31321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6477263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63600" y="388938"/>
            <a:ext cx="15554325" cy="82946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696006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941990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95400" y="3019425"/>
            <a:ext cx="14690725" cy="2084388"/>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592388" y="5508625"/>
            <a:ext cx="12096750" cy="248443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33792916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63600" y="2268538"/>
            <a:ext cx="15554325" cy="64150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6805453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365250" y="6246813"/>
            <a:ext cx="14689138" cy="193198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365250" y="4121150"/>
            <a:ext cx="14689138" cy="21256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13332766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3600" y="2268538"/>
            <a:ext cx="7700963"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716963" y="2268538"/>
            <a:ext cx="7700962"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451861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63600" y="2176463"/>
            <a:ext cx="7635875"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63600" y="3082925"/>
            <a:ext cx="7635875"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8778875" y="2176463"/>
            <a:ext cx="7639050"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8778875" y="3082925"/>
            <a:ext cx="7639050"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3116734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31893857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588895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7350"/>
            <a:ext cx="5686425" cy="164782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756400" y="387350"/>
            <a:ext cx="9661525" cy="829627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63600" y="2035175"/>
            <a:ext cx="5686425" cy="6648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1793174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87725" y="6805613"/>
            <a:ext cx="10367963" cy="8032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387725" y="868363"/>
            <a:ext cx="10367963" cy="58340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3387725" y="7608888"/>
            <a:ext cx="10367963" cy="1141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2311258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2268538"/>
            <a:ext cx="15554325" cy="64150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23134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7350"/>
            <a:ext cx="5686425" cy="164782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756400" y="387350"/>
            <a:ext cx="9661525" cy="829627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63600" y="2035175"/>
            <a:ext cx="5686425" cy="6648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12149440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530138" y="388938"/>
            <a:ext cx="3887787" cy="82946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388938"/>
            <a:ext cx="11514138" cy="82946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6886630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95400" y="3019425"/>
            <a:ext cx="14690725" cy="2084388"/>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592388" y="5508625"/>
            <a:ext cx="12096750" cy="248443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22038553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63600" y="2268538"/>
            <a:ext cx="15554325" cy="641508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6424433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365250" y="6246813"/>
            <a:ext cx="14689138" cy="193198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365250" y="4121150"/>
            <a:ext cx="14689138" cy="212566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35523015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3600" y="2268538"/>
            <a:ext cx="7700963"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716963" y="2268538"/>
            <a:ext cx="7700962" cy="641508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7451301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63600" y="2176463"/>
            <a:ext cx="7635875"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63600" y="3082925"/>
            <a:ext cx="7635875"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8778875" y="2176463"/>
            <a:ext cx="7639050" cy="9064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8778875" y="3082925"/>
            <a:ext cx="7639050" cy="56007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3691803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28497134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592903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3600" y="387350"/>
            <a:ext cx="5686425" cy="164782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756400" y="387350"/>
            <a:ext cx="9661525" cy="829627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63600" y="2035175"/>
            <a:ext cx="5686425" cy="6648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1569727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87725" y="6805613"/>
            <a:ext cx="10367963" cy="8032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387725" y="868363"/>
            <a:ext cx="10367963" cy="58340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3387725" y="7608888"/>
            <a:ext cx="10367963" cy="1141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67377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87725" y="6805613"/>
            <a:ext cx="10367963" cy="8032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387725" y="868363"/>
            <a:ext cx="10367963" cy="58340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3387725" y="7608888"/>
            <a:ext cx="10367963" cy="1141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3435433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63600" y="388938"/>
            <a:ext cx="15554325" cy="16208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2268538"/>
            <a:ext cx="15554325" cy="64150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5496157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530138" y="388938"/>
            <a:ext cx="3887787" cy="82946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3600" y="388938"/>
            <a:ext cx="11514138" cy="829468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402940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heme" Target="../theme/theme6.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2.jpe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2.jpe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9448800"/>
            <a:ext cx="17281525" cy="290513"/>
          </a:xfrm>
          <a:prstGeom prst="rect">
            <a:avLst/>
          </a:prstGeom>
          <a:gradFill rotWithShape="1">
            <a:gsLst>
              <a:gs pos="0">
                <a:srgbClr val="808080">
                  <a:alpha val="46001"/>
                </a:srgbClr>
              </a:gs>
              <a:gs pos="100000">
                <a:srgbClr val="808080">
                  <a:gamma/>
                  <a:shade val="46275"/>
                  <a:invGamma/>
                </a:srgbClr>
              </a:gs>
            </a:gsLst>
            <a:lin ang="5400000" scaled="1"/>
          </a:gradFill>
          <a:ln w="12700" algn="ctr">
            <a:noFill/>
            <a:miter lim="800000"/>
            <a:headEnd/>
            <a:tailEnd/>
          </a:ln>
          <a:effectLst/>
        </p:spPr>
        <p:txBody>
          <a:bodyPr lIns="0" tIns="0" rIns="0" bIns="46800" anchor="ctr">
            <a:spAutoFit/>
          </a:bodyPr>
          <a:lstStyle/>
          <a:p>
            <a:pPr>
              <a:defRPr/>
            </a:pPr>
            <a:endParaRPr lang="zh-CN" altLang="en-US"/>
          </a:p>
        </p:txBody>
      </p:sp>
      <p:sp>
        <p:nvSpPr>
          <p:cNvPr id="9220" name="Rectangle 4"/>
          <p:cNvSpPr>
            <a:spLocks noChangeArrowheads="1"/>
          </p:cNvSpPr>
          <p:nvPr/>
        </p:nvSpPr>
        <p:spPr bwMode="auto">
          <a:xfrm>
            <a:off x="4538663" y="3227388"/>
            <a:ext cx="12742862" cy="2876550"/>
          </a:xfrm>
          <a:prstGeom prst="rect">
            <a:avLst/>
          </a:prstGeom>
          <a:gradFill rotWithShape="1">
            <a:gsLst>
              <a:gs pos="0">
                <a:srgbClr val="FFFFFF">
                  <a:alpha val="75000"/>
                </a:srgbClr>
              </a:gs>
              <a:gs pos="100000">
                <a:srgbClr val="63728F">
                  <a:alpha val="89999"/>
                </a:srgbClr>
              </a:gs>
            </a:gsLst>
            <a:lin ang="0" scaled="1"/>
          </a:gradFill>
          <a:ln w="12700" algn="ctr">
            <a:noFill/>
            <a:miter lim="800000"/>
            <a:headEnd/>
            <a:tailEnd/>
          </a:ln>
          <a:effectLst/>
        </p:spPr>
        <p:txBody>
          <a:bodyPr wrap="none" lIns="0" tIns="0" rIns="0" bIns="50112" anchor="ctr"/>
          <a:lstStyle/>
          <a:p>
            <a:pPr marL="187325" indent="-187325" algn="ctr" defTabSz="981075" fontAlgn="t">
              <a:spcBef>
                <a:spcPct val="50000"/>
              </a:spcBef>
              <a:buClr>
                <a:schemeClr val="tx1"/>
              </a:buClr>
              <a:buSzPct val="110000"/>
              <a:buFont typeface="Wingdings 3" pitchFamily="18" charset="2"/>
              <a:buChar char=","/>
              <a:defRPr/>
            </a:pPr>
            <a:endParaRPr lang="zh-CN" altLang="zh-CN" sz="3400"/>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ctr" defTabSz="1609725" rtl="0" eaLnBrk="0" fontAlgn="base" hangingPunct="0">
        <a:spcBef>
          <a:spcPct val="0"/>
        </a:spcBef>
        <a:spcAft>
          <a:spcPct val="0"/>
        </a:spcAft>
        <a:defRPr sz="7800">
          <a:solidFill>
            <a:schemeClr val="tx2"/>
          </a:solidFill>
          <a:latin typeface="+mj-lt"/>
          <a:ea typeface="+mj-ea"/>
          <a:cs typeface="+mj-cs"/>
        </a:defRPr>
      </a:lvl1pPr>
      <a:lvl2pPr algn="ctr" defTabSz="1609725" rtl="0" eaLnBrk="0" fontAlgn="base" hangingPunct="0">
        <a:spcBef>
          <a:spcPct val="0"/>
        </a:spcBef>
        <a:spcAft>
          <a:spcPct val="0"/>
        </a:spcAft>
        <a:defRPr sz="7800">
          <a:solidFill>
            <a:schemeClr val="tx2"/>
          </a:solidFill>
          <a:latin typeface="Arial" pitchFamily="34" charset="0"/>
          <a:ea typeface="宋体" pitchFamily="2" charset="-122"/>
        </a:defRPr>
      </a:lvl2pPr>
      <a:lvl3pPr algn="ctr" defTabSz="1609725" rtl="0" eaLnBrk="0" fontAlgn="base" hangingPunct="0">
        <a:spcBef>
          <a:spcPct val="0"/>
        </a:spcBef>
        <a:spcAft>
          <a:spcPct val="0"/>
        </a:spcAft>
        <a:defRPr sz="7800">
          <a:solidFill>
            <a:schemeClr val="tx2"/>
          </a:solidFill>
          <a:latin typeface="Arial" pitchFamily="34" charset="0"/>
          <a:ea typeface="宋体" pitchFamily="2" charset="-122"/>
        </a:defRPr>
      </a:lvl3pPr>
      <a:lvl4pPr algn="ctr" defTabSz="1609725" rtl="0" eaLnBrk="0" fontAlgn="base" hangingPunct="0">
        <a:spcBef>
          <a:spcPct val="0"/>
        </a:spcBef>
        <a:spcAft>
          <a:spcPct val="0"/>
        </a:spcAft>
        <a:defRPr sz="7800">
          <a:solidFill>
            <a:schemeClr val="tx2"/>
          </a:solidFill>
          <a:latin typeface="Arial" pitchFamily="34" charset="0"/>
          <a:ea typeface="宋体" pitchFamily="2" charset="-122"/>
        </a:defRPr>
      </a:lvl4pPr>
      <a:lvl5pPr algn="ctr" defTabSz="1609725" rtl="0" eaLnBrk="0" fontAlgn="base" hangingPunct="0">
        <a:spcBef>
          <a:spcPct val="0"/>
        </a:spcBef>
        <a:spcAft>
          <a:spcPct val="0"/>
        </a:spcAft>
        <a:defRPr sz="7800">
          <a:solidFill>
            <a:schemeClr val="tx2"/>
          </a:solidFill>
          <a:latin typeface="Arial" pitchFamily="34" charset="0"/>
          <a:ea typeface="宋体" pitchFamily="2" charset="-122"/>
        </a:defRPr>
      </a:lvl5pPr>
      <a:lvl6pPr marL="457200" algn="ctr" defTabSz="1609725" rtl="0" fontAlgn="base">
        <a:spcBef>
          <a:spcPct val="0"/>
        </a:spcBef>
        <a:spcAft>
          <a:spcPct val="0"/>
        </a:spcAft>
        <a:defRPr sz="7800">
          <a:solidFill>
            <a:schemeClr val="tx2"/>
          </a:solidFill>
          <a:latin typeface="Arial" pitchFamily="34" charset="0"/>
          <a:ea typeface="宋体" pitchFamily="2" charset="-122"/>
        </a:defRPr>
      </a:lvl6pPr>
      <a:lvl7pPr marL="914400" algn="ctr" defTabSz="1609725" rtl="0" fontAlgn="base">
        <a:spcBef>
          <a:spcPct val="0"/>
        </a:spcBef>
        <a:spcAft>
          <a:spcPct val="0"/>
        </a:spcAft>
        <a:defRPr sz="7800">
          <a:solidFill>
            <a:schemeClr val="tx2"/>
          </a:solidFill>
          <a:latin typeface="Arial" pitchFamily="34" charset="0"/>
          <a:ea typeface="宋体" pitchFamily="2" charset="-122"/>
        </a:defRPr>
      </a:lvl7pPr>
      <a:lvl8pPr marL="1371600" algn="ctr" defTabSz="1609725" rtl="0" fontAlgn="base">
        <a:spcBef>
          <a:spcPct val="0"/>
        </a:spcBef>
        <a:spcAft>
          <a:spcPct val="0"/>
        </a:spcAft>
        <a:defRPr sz="7800">
          <a:solidFill>
            <a:schemeClr val="tx2"/>
          </a:solidFill>
          <a:latin typeface="Arial" pitchFamily="34" charset="0"/>
          <a:ea typeface="宋体" pitchFamily="2" charset="-122"/>
        </a:defRPr>
      </a:lvl8pPr>
      <a:lvl9pPr marL="1828800" algn="ctr" defTabSz="1609725" rtl="0" fontAlgn="base">
        <a:spcBef>
          <a:spcPct val="0"/>
        </a:spcBef>
        <a:spcAft>
          <a:spcPct val="0"/>
        </a:spcAft>
        <a:defRPr sz="7800">
          <a:solidFill>
            <a:schemeClr val="tx2"/>
          </a:solidFill>
          <a:latin typeface="Arial" pitchFamily="34" charset="0"/>
          <a:ea typeface="宋体" pitchFamily="2" charset="-122"/>
        </a:defRPr>
      </a:lvl9pPr>
    </p:titleStyle>
    <p:bodyStyle>
      <a:lvl1pPr marL="603250" indent="-603250" algn="l" defTabSz="1609725" rtl="0" eaLnBrk="0" fontAlgn="base" hangingPunct="0">
        <a:spcBef>
          <a:spcPct val="20000"/>
        </a:spcBef>
        <a:spcAft>
          <a:spcPct val="0"/>
        </a:spcAft>
        <a:buChar char="•"/>
        <a:defRPr sz="5700">
          <a:solidFill>
            <a:schemeClr val="tx1"/>
          </a:solidFill>
          <a:latin typeface="+mn-lt"/>
          <a:ea typeface="+mn-ea"/>
          <a:cs typeface="+mn-cs"/>
        </a:defRPr>
      </a:lvl1pPr>
      <a:lvl2pPr marL="1308100" indent="-504825" algn="l" defTabSz="1609725" rtl="0" eaLnBrk="0" fontAlgn="base" hangingPunct="0">
        <a:spcBef>
          <a:spcPct val="20000"/>
        </a:spcBef>
        <a:spcAft>
          <a:spcPct val="0"/>
        </a:spcAft>
        <a:buChar char="–"/>
        <a:defRPr sz="4900">
          <a:solidFill>
            <a:schemeClr val="tx1"/>
          </a:solidFill>
          <a:latin typeface="+mn-lt"/>
          <a:ea typeface="+mn-ea"/>
        </a:defRPr>
      </a:lvl2pPr>
      <a:lvl3pPr marL="2011363" indent="-401638" algn="l" defTabSz="1609725" rtl="0" eaLnBrk="0" fontAlgn="base" hangingPunct="0">
        <a:spcBef>
          <a:spcPct val="20000"/>
        </a:spcBef>
        <a:spcAft>
          <a:spcPct val="0"/>
        </a:spcAft>
        <a:buChar char="•"/>
        <a:defRPr sz="4200">
          <a:solidFill>
            <a:schemeClr val="tx1"/>
          </a:solidFill>
          <a:latin typeface="+mn-lt"/>
          <a:ea typeface="+mn-ea"/>
        </a:defRPr>
      </a:lvl3pPr>
      <a:lvl4pPr marL="2816225" indent="-403225" algn="l" defTabSz="1609725" rtl="0" eaLnBrk="0" fontAlgn="base" hangingPunct="0">
        <a:spcBef>
          <a:spcPct val="20000"/>
        </a:spcBef>
        <a:spcAft>
          <a:spcPct val="0"/>
        </a:spcAft>
        <a:buChar char="–"/>
        <a:defRPr sz="3500">
          <a:solidFill>
            <a:schemeClr val="tx1"/>
          </a:solidFill>
          <a:latin typeface="+mn-lt"/>
          <a:ea typeface="+mn-ea"/>
        </a:defRPr>
      </a:lvl4pPr>
      <a:lvl5pPr marL="3619500" indent="-401638" algn="l" defTabSz="1609725" rtl="0" eaLnBrk="0" fontAlgn="base" hangingPunct="0">
        <a:spcBef>
          <a:spcPct val="20000"/>
        </a:spcBef>
        <a:spcAft>
          <a:spcPct val="0"/>
        </a:spcAft>
        <a:buChar char="»"/>
        <a:defRPr sz="3500">
          <a:solidFill>
            <a:schemeClr val="tx1"/>
          </a:solidFill>
          <a:latin typeface="+mn-lt"/>
          <a:ea typeface="+mn-ea"/>
        </a:defRPr>
      </a:lvl5pPr>
      <a:lvl6pPr marL="4076700" indent="-401638" algn="l" defTabSz="1609725" rtl="0" fontAlgn="base">
        <a:spcBef>
          <a:spcPct val="20000"/>
        </a:spcBef>
        <a:spcAft>
          <a:spcPct val="0"/>
        </a:spcAft>
        <a:buChar char="»"/>
        <a:defRPr sz="3500">
          <a:solidFill>
            <a:schemeClr val="tx1"/>
          </a:solidFill>
          <a:latin typeface="+mn-lt"/>
          <a:ea typeface="+mn-ea"/>
        </a:defRPr>
      </a:lvl6pPr>
      <a:lvl7pPr marL="4533900" indent="-401638" algn="l" defTabSz="1609725" rtl="0" fontAlgn="base">
        <a:spcBef>
          <a:spcPct val="20000"/>
        </a:spcBef>
        <a:spcAft>
          <a:spcPct val="0"/>
        </a:spcAft>
        <a:buChar char="»"/>
        <a:defRPr sz="3500">
          <a:solidFill>
            <a:schemeClr val="tx1"/>
          </a:solidFill>
          <a:latin typeface="+mn-lt"/>
          <a:ea typeface="+mn-ea"/>
        </a:defRPr>
      </a:lvl7pPr>
      <a:lvl8pPr marL="4991100" indent="-401638" algn="l" defTabSz="1609725" rtl="0" fontAlgn="base">
        <a:spcBef>
          <a:spcPct val="20000"/>
        </a:spcBef>
        <a:spcAft>
          <a:spcPct val="0"/>
        </a:spcAft>
        <a:buChar char="»"/>
        <a:defRPr sz="3500">
          <a:solidFill>
            <a:schemeClr val="tx1"/>
          </a:solidFill>
          <a:latin typeface="+mn-lt"/>
          <a:ea typeface="+mn-ea"/>
        </a:defRPr>
      </a:lvl8pPr>
      <a:lvl9pPr marL="5448300" indent="-401638" algn="l" defTabSz="1609725" rtl="0" fontAlgn="base">
        <a:spcBef>
          <a:spcPct val="20000"/>
        </a:spcBef>
        <a:spcAft>
          <a:spcPct val="0"/>
        </a:spcAft>
        <a:buChar char="»"/>
        <a:defRPr sz="35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0" y="-22225"/>
            <a:ext cx="17281525" cy="1504950"/>
          </a:xfrm>
          <a:prstGeom prst="rect">
            <a:avLst/>
          </a:prstGeom>
          <a:solidFill>
            <a:srgbClr val="63728F"/>
          </a:solidFill>
          <a:ln w="9525">
            <a:noFill/>
            <a:miter lim="800000"/>
            <a:headEnd/>
            <a:tailEnd/>
          </a:ln>
          <a:effectLst/>
        </p:spPr>
        <p:txBody>
          <a:bodyPr lIns="160778" tIns="80391" rIns="160778" bIns="80391" anchor="ctr"/>
          <a:lstStyle/>
          <a:p>
            <a:pPr defTabSz="1609725">
              <a:lnSpc>
                <a:spcPct val="60000"/>
              </a:lnSpc>
              <a:spcBef>
                <a:spcPct val="50000"/>
              </a:spcBef>
              <a:defRPr/>
            </a:pPr>
            <a:endParaRPr lang="zh-CN" altLang="zh-CN" sz="3900" b="1">
              <a:solidFill>
                <a:schemeClr val="bg1"/>
              </a:solidFill>
            </a:endParaRPr>
          </a:p>
        </p:txBody>
      </p:sp>
      <p:sp>
        <p:nvSpPr>
          <p:cNvPr id="10243" name="Text Box 3"/>
          <p:cNvSpPr txBox="1">
            <a:spLocks noChangeArrowheads="1"/>
          </p:cNvSpPr>
          <p:nvPr/>
        </p:nvSpPr>
        <p:spPr bwMode="auto">
          <a:xfrm>
            <a:off x="3990975" y="0"/>
            <a:ext cx="13290550" cy="1417638"/>
          </a:xfrm>
          <a:prstGeom prst="rect">
            <a:avLst/>
          </a:prstGeom>
          <a:solidFill>
            <a:srgbClr val="DDDDDD"/>
          </a:solidFill>
          <a:ln w="9525">
            <a:noFill/>
            <a:miter lim="800000"/>
            <a:headEnd/>
            <a:tailEnd/>
          </a:ln>
          <a:effectLst/>
        </p:spPr>
        <p:txBody>
          <a:bodyPr lIns="160778" tIns="80391" rIns="160778" bIns="80391" anchor="ctr"/>
          <a:lstStyle/>
          <a:p>
            <a:pPr algn="ctr" defTabSz="1609725">
              <a:spcBef>
                <a:spcPct val="50000"/>
              </a:spcBef>
              <a:defRPr/>
            </a:pPr>
            <a:endParaRPr lang="zh-CN" altLang="zh-CN" sz="3900" b="1" u="sng"/>
          </a:p>
        </p:txBody>
      </p:sp>
      <p:sp>
        <p:nvSpPr>
          <p:cNvPr id="10244" name="Rectangle 4"/>
          <p:cNvSpPr>
            <a:spLocks noChangeArrowheads="1"/>
          </p:cNvSpPr>
          <p:nvPr/>
        </p:nvSpPr>
        <p:spPr bwMode="auto">
          <a:xfrm>
            <a:off x="0" y="9448800"/>
            <a:ext cx="17281525" cy="290513"/>
          </a:xfrm>
          <a:prstGeom prst="rect">
            <a:avLst/>
          </a:prstGeom>
          <a:gradFill rotWithShape="1">
            <a:gsLst>
              <a:gs pos="0">
                <a:srgbClr val="808080">
                  <a:alpha val="46001"/>
                </a:srgbClr>
              </a:gs>
              <a:gs pos="100000">
                <a:srgbClr val="808080">
                  <a:gamma/>
                  <a:shade val="46275"/>
                  <a:invGamma/>
                </a:srgbClr>
              </a:gs>
            </a:gsLst>
            <a:lin ang="5400000" scaled="1"/>
          </a:gradFill>
          <a:ln w="12700" algn="ctr">
            <a:noFill/>
            <a:miter lim="800000"/>
            <a:headEnd/>
            <a:tailEnd/>
          </a:ln>
          <a:effectLst/>
        </p:spPr>
        <p:txBody>
          <a:bodyPr lIns="0" tIns="0" rIns="0" bIns="46800" anchor="ctr">
            <a:spAutoFit/>
          </a:bodyPr>
          <a:lstStyle/>
          <a:p>
            <a:pPr>
              <a:defRPr/>
            </a:pPr>
            <a:endParaRPr lang="zh-CN" altLang="en-US"/>
          </a:p>
        </p:txBody>
      </p:sp>
      <p:sp>
        <p:nvSpPr>
          <p:cNvPr id="10246" name="Rectangle 6"/>
          <p:cNvSpPr>
            <a:spLocks noGrp="1" noChangeArrowheads="1"/>
          </p:cNvSpPr>
          <p:nvPr>
            <p:ph type="sldNum" sz="quarter" idx="4"/>
          </p:nvPr>
        </p:nvSpPr>
        <p:spPr bwMode="auto">
          <a:xfrm>
            <a:off x="0" y="9469438"/>
            <a:ext cx="17281525" cy="315912"/>
          </a:xfrm>
          <a:prstGeom prst="rect">
            <a:avLst/>
          </a:prstGeom>
          <a:noFill/>
          <a:ln w="9525">
            <a:noFill/>
            <a:miter lim="800000"/>
            <a:headEnd/>
            <a:tailEnd/>
          </a:ln>
          <a:effectLst/>
        </p:spPr>
        <p:txBody>
          <a:bodyPr vert="horz" wrap="square" lIns="91410" tIns="45706" rIns="91410" bIns="45706" numCol="1" anchor="ctr" anchorCtr="0" compatLnSpc="1">
            <a:prstTxWarp prst="textNoShape">
              <a:avLst/>
            </a:prstTxWarp>
          </a:bodyPr>
          <a:lstStyle>
            <a:lvl1pPr algn="ctr">
              <a:defRPr sz="1400" b="1">
                <a:latin typeface="Arial" pitchFamily="34" charset="0"/>
                <a:ea typeface="宋体" pitchFamily="2" charset="-122"/>
              </a:defRPr>
            </a:lvl1pPr>
          </a:lstStyle>
          <a:p>
            <a:pPr>
              <a:defRPr/>
            </a:pPr>
            <a:fld id="{3AD417FA-103F-49DF-A76A-DE4216BDED7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81075" rtl="0" eaLnBrk="0" fontAlgn="base" hangingPunct="0">
        <a:spcBef>
          <a:spcPct val="0"/>
        </a:spcBef>
        <a:spcAft>
          <a:spcPct val="0"/>
        </a:spcAft>
        <a:defRPr sz="4700">
          <a:solidFill>
            <a:schemeClr val="tx2"/>
          </a:solidFill>
          <a:latin typeface="+mj-lt"/>
          <a:ea typeface="+mj-ea"/>
          <a:cs typeface="+mj-cs"/>
        </a:defRPr>
      </a:lvl1pPr>
      <a:lvl2pPr algn="ctr" defTabSz="981075" rtl="0" eaLnBrk="0" fontAlgn="base" hangingPunct="0">
        <a:spcBef>
          <a:spcPct val="0"/>
        </a:spcBef>
        <a:spcAft>
          <a:spcPct val="0"/>
        </a:spcAft>
        <a:defRPr sz="4700">
          <a:solidFill>
            <a:schemeClr val="tx2"/>
          </a:solidFill>
          <a:latin typeface="Arial" pitchFamily="34" charset="0"/>
          <a:ea typeface="宋体" pitchFamily="2" charset="-122"/>
        </a:defRPr>
      </a:lvl2pPr>
      <a:lvl3pPr algn="ctr" defTabSz="981075" rtl="0" eaLnBrk="0" fontAlgn="base" hangingPunct="0">
        <a:spcBef>
          <a:spcPct val="0"/>
        </a:spcBef>
        <a:spcAft>
          <a:spcPct val="0"/>
        </a:spcAft>
        <a:defRPr sz="4700">
          <a:solidFill>
            <a:schemeClr val="tx2"/>
          </a:solidFill>
          <a:latin typeface="Arial" pitchFamily="34" charset="0"/>
          <a:ea typeface="宋体" pitchFamily="2" charset="-122"/>
        </a:defRPr>
      </a:lvl3pPr>
      <a:lvl4pPr algn="ctr" defTabSz="981075" rtl="0" eaLnBrk="0" fontAlgn="base" hangingPunct="0">
        <a:spcBef>
          <a:spcPct val="0"/>
        </a:spcBef>
        <a:spcAft>
          <a:spcPct val="0"/>
        </a:spcAft>
        <a:defRPr sz="4700">
          <a:solidFill>
            <a:schemeClr val="tx2"/>
          </a:solidFill>
          <a:latin typeface="Arial" pitchFamily="34" charset="0"/>
          <a:ea typeface="宋体" pitchFamily="2" charset="-122"/>
        </a:defRPr>
      </a:lvl4pPr>
      <a:lvl5pPr algn="ctr" defTabSz="981075" rtl="0" eaLnBrk="0" fontAlgn="base" hangingPunct="0">
        <a:spcBef>
          <a:spcPct val="0"/>
        </a:spcBef>
        <a:spcAft>
          <a:spcPct val="0"/>
        </a:spcAft>
        <a:defRPr sz="4700">
          <a:solidFill>
            <a:schemeClr val="tx2"/>
          </a:solidFill>
          <a:latin typeface="Arial" pitchFamily="34" charset="0"/>
          <a:ea typeface="宋体" pitchFamily="2" charset="-122"/>
        </a:defRPr>
      </a:lvl5pPr>
      <a:lvl6pPr marL="457200" algn="ctr" defTabSz="981075" rtl="0" fontAlgn="base">
        <a:spcBef>
          <a:spcPct val="0"/>
        </a:spcBef>
        <a:spcAft>
          <a:spcPct val="0"/>
        </a:spcAft>
        <a:defRPr sz="4700">
          <a:solidFill>
            <a:schemeClr val="tx2"/>
          </a:solidFill>
          <a:latin typeface="Arial" pitchFamily="34" charset="0"/>
          <a:ea typeface="宋体" pitchFamily="2" charset="-122"/>
        </a:defRPr>
      </a:lvl6pPr>
      <a:lvl7pPr marL="914400" algn="ctr" defTabSz="981075" rtl="0" fontAlgn="base">
        <a:spcBef>
          <a:spcPct val="0"/>
        </a:spcBef>
        <a:spcAft>
          <a:spcPct val="0"/>
        </a:spcAft>
        <a:defRPr sz="4700">
          <a:solidFill>
            <a:schemeClr val="tx2"/>
          </a:solidFill>
          <a:latin typeface="Arial" pitchFamily="34" charset="0"/>
          <a:ea typeface="宋体" pitchFamily="2" charset="-122"/>
        </a:defRPr>
      </a:lvl7pPr>
      <a:lvl8pPr marL="1371600" algn="ctr" defTabSz="981075" rtl="0" fontAlgn="base">
        <a:spcBef>
          <a:spcPct val="0"/>
        </a:spcBef>
        <a:spcAft>
          <a:spcPct val="0"/>
        </a:spcAft>
        <a:defRPr sz="4700">
          <a:solidFill>
            <a:schemeClr val="tx2"/>
          </a:solidFill>
          <a:latin typeface="Arial" pitchFamily="34" charset="0"/>
          <a:ea typeface="宋体" pitchFamily="2" charset="-122"/>
        </a:defRPr>
      </a:lvl8pPr>
      <a:lvl9pPr marL="1828800" algn="ctr" defTabSz="981075" rtl="0" fontAlgn="base">
        <a:spcBef>
          <a:spcPct val="0"/>
        </a:spcBef>
        <a:spcAft>
          <a:spcPct val="0"/>
        </a:spcAft>
        <a:defRPr sz="4700">
          <a:solidFill>
            <a:schemeClr val="tx2"/>
          </a:solidFill>
          <a:latin typeface="Arial" pitchFamily="34" charset="0"/>
          <a:ea typeface="宋体" pitchFamily="2" charset="-122"/>
        </a:defRPr>
      </a:lvl9pPr>
    </p:titleStyle>
    <p:bodyStyle>
      <a:lvl1pPr marL="366713" indent="-366713" algn="l" defTabSz="981075" rtl="0" eaLnBrk="0" fontAlgn="base" hangingPunct="0">
        <a:spcBef>
          <a:spcPct val="20000"/>
        </a:spcBef>
        <a:spcAft>
          <a:spcPct val="0"/>
        </a:spcAft>
        <a:buChar char="•"/>
        <a:defRPr sz="3400">
          <a:solidFill>
            <a:schemeClr val="tx1"/>
          </a:solidFill>
          <a:latin typeface="+mn-lt"/>
          <a:ea typeface="+mn-ea"/>
          <a:cs typeface="+mn-cs"/>
        </a:defRPr>
      </a:lvl1pPr>
      <a:lvl2pPr marL="795338" indent="-304800" algn="l" defTabSz="981075" rtl="0" eaLnBrk="0" fontAlgn="base" hangingPunct="0">
        <a:spcBef>
          <a:spcPct val="20000"/>
        </a:spcBef>
        <a:spcAft>
          <a:spcPct val="0"/>
        </a:spcAft>
        <a:buChar char="–"/>
        <a:defRPr sz="3000">
          <a:solidFill>
            <a:schemeClr val="tx1"/>
          </a:solidFill>
          <a:latin typeface="+mn-lt"/>
          <a:ea typeface="+mn-ea"/>
        </a:defRPr>
      </a:lvl2pPr>
      <a:lvl3pPr marL="1223963" indent="-242888" algn="l" defTabSz="981075" rtl="0" eaLnBrk="0" fontAlgn="base" hangingPunct="0">
        <a:spcBef>
          <a:spcPct val="20000"/>
        </a:spcBef>
        <a:spcAft>
          <a:spcPct val="0"/>
        </a:spcAft>
        <a:buChar char="•"/>
        <a:defRPr sz="2500">
          <a:solidFill>
            <a:schemeClr val="tx1"/>
          </a:solidFill>
          <a:latin typeface="+mn-lt"/>
          <a:ea typeface="+mn-ea"/>
        </a:defRPr>
      </a:lvl3pPr>
      <a:lvl4pPr marL="1714500" indent="-244475" algn="l" defTabSz="981075" rtl="0" eaLnBrk="0" fontAlgn="base" hangingPunct="0">
        <a:spcBef>
          <a:spcPct val="20000"/>
        </a:spcBef>
        <a:spcAft>
          <a:spcPct val="0"/>
        </a:spcAft>
        <a:buChar char="–"/>
        <a:defRPr sz="2000">
          <a:solidFill>
            <a:schemeClr val="tx1"/>
          </a:solidFill>
          <a:latin typeface="+mn-lt"/>
          <a:ea typeface="+mn-ea"/>
        </a:defRPr>
      </a:lvl4pPr>
      <a:lvl5pPr marL="2205038" indent="-246063" algn="l" defTabSz="981075" rtl="0" eaLnBrk="0" fontAlgn="base" hangingPunct="0">
        <a:spcBef>
          <a:spcPct val="20000"/>
        </a:spcBef>
        <a:spcAft>
          <a:spcPct val="0"/>
        </a:spcAft>
        <a:buChar char="»"/>
        <a:defRPr sz="2000">
          <a:solidFill>
            <a:schemeClr val="tx1"/>
          </a:solidFill>
          <a:latin typeface="+mn-lt"/>
          <a:ea typeface="+mn-ea"/>
        </a:defRPr>
      </a:lvl5pPr>
      <a:lvl6pPr marL="2662238" indent="-246063" algn="l" defTabSz="981075" rtl="0" fontAlgn="base">
        <a:spcBef>
          <a:spcPct val="20000"/>
        </a:spcBef>
        <a:spcAft>
          <a:spcPct val="0"/>
        </a:spcAft>
        <a:buChar char="»"/>
        <a:defRPr sz="2000">
          <a:solidFill>
            <a:schemeClr val="tx1"/>
          </a:solidFill>
          <a:latin typeface="+mn-lt"/>
          <a:ea typeface="+mn-ea"/>
        </a:defRPr>
      </a:lvl6pPr>
      <a:lvl7pPr marL="3119438" indent="-246063" algn="l" defTabSz="981075" rtl="0" fontAlgn="base">
        <a:spcBef>
          <a:spcPct val="20000"/>
        </a:spcBef>
        <a:spcAft>
          <a:spcPct val="0"/>
        </a:spcAft>
        <a:buChar char="»"/>
        <a:defRPr sz="2000">
          <a:solidFill>
            <a:schemeClr val="tx1"/>
          </a:solidFill>
          <a:latin typeface="+mn-lt"/>
          <a:ea typeface="+mn-ea"/>
        </a:defRPr>
      </a:lvl7pPr>
      <a:lvl8pPr marL="3576638" indent="-246063" algn="l" defTabSz="981075" rtl="0" fontAlgn="base">
        <a:spcBef>
          <a:spcPct val="20000"/>
        </a:spcBef>
        <a:spcAft>
          <a:spcPct val="0"/>
        </a:spcAft>
        <a:buChar char="»"/>
        <a:defRPr sz="2000">
          <a:solidFill>
            <a:schemeClr val="tx1"/>
          </a:solidFill>
          <a:latin typeface="+mn-lt"/>
          <a:ea typeface="+mn-ea"/>
        </a:defRPr>
      </a:lvl8pPr>
      <a:lvl9pPr marL="4033838" indent="-246063" algn="l" defTabSz="981075"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9448800"/>
            <a:ext cx="17281525" cy="290513"/>
          </a:xfrm>
          <a:prstGeom prst="rect">
            <a:avLst/>
          </a:prstGeom>
          <a:gradFill rotWithShape="1">
            <a:gsLst>
              <a:gs pos="0">
                <a:srgbClr val="808080">
                  <a:alpha val="46001"/>
                </a:srgbClr>
              </a:gs>
              <a:gs pos="100000">
                <a:srgbClr val="808080">
                  <a:gamma/>
                  <a:shade val="46275"/>
                  <a:invGamma/>
                </a:srgbClr>
              </a:gs>
            </a:gsLst>
            <a:lin ang="5400000" scaled="1"/>
          </a:gradFill>
          <a:ln w="12700" algn="ctr">
            <a:noFill/>
            <a:miter lim="800000"/>
            <a:headEnd/>
            <a:tailEnd/>
          </a:ln>
          <a:effectLst/>
        </p:spPr>
        <p:txBody>
          <a:bodyPr lIns="0" tIns="0" rIns="0" bIns="46800" anchor="ctr">
            <a:spAutoFit/>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defTabSz="912813" rtl="0" eaLnBrk="0" fontAlgn="base" hangingPunct="0">
        <a:spcBef>
          <a:spcPct val="0"/>
        </a:spcBef>
        <a:spcAft>
          <a:spcPct val="0"/>
        </a:spcAft>
        <a:defRPr sz="4400">
          <a:solidFill>
            <a:schemeClr val="tx2"/>
          </a:solidFill>
          <a:latin typeface="+mj-lt"/>
          <a:ea typeface="+mj-ea"/>
          <a:cs typeface="+mj-cs"/>
        </a:defRPr>
      </a:lvl1pPr>
      <a:lvl2pPr algn="ctr" defTabSz="912813" rtl="0" eaLnBrk="0" fontAlgn="base" hangingPunct="0">
        <a:spcBef>
          <a:spcPct val="0"/>
        </a:spcBef>
        <a:spcAft>
          <a:spcPct val="0"/>
        </a:spcAft>
        <a:defRPr sz="4400">
          <a:solidFill>
            <a:schemeClr val="tx2"/>
          </a:solidFill>
          <a:latin typeface="Arial" pitchFamily="34" charset="0"/>
          <a:ea typeface="宋体" pitchFamily="2" charset="-122"/>
        </a:defRPr>
      </a:lvl2pPr>
      <a:lvl3pPr algn="ctr" defTabSz="912813" rtl="0" eaLnBrk="0" fontAlgn="base" hangingPunct="0">
        <a:spcBef>
          <a:spcPct val="0"/>
        </a:spcBef>
        <a:spcAft>
          <a:spcPct val="0"/>
        </a:spcAft>
        <a:defRPr sz="4400">
          <a:solidFill>
            <a:schemeClr val="tx2"/>
          </a:solidFill>
          <a:latin typeface="Arial" pitchFamily="34" charset="0"/>
          <a:ea typeface="宋体" pitchFamily="2" charset="-122"/>
        </a:defRPr>
      </a:lvl3pPr>
      <a:lvl4pPr algn="ctr" defTabSz="912813" rtl="0" eaLnBrk="0" fontAlgn="base" hangingPunct="0">
        <a:spcBef>
          <a:spcPct val="0"/>
        </a:spcBef>
        <a:spcAft>
          <a:spcPct val="0"/>
        </a:spcAft>
        <a:defRPr sz="4400">
          <a:solidFill>
            <a:schemeClr val="tx2"/>
          </a:solidFill>
          <a:latin typeface="Arial" pitchFamily="34" charset="0"/>
          <a:ea typeface="宋体" pitchFamily="2" charset="-122"/>
        </a:defRPr>
      </a:lvl4pPr>
      <a:lvl5pPr algn="ctr" defTabSz="912813"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defTabSz="912813" rtl="0" fontAlgn="base">
        <a:spcBef>
          <a:spcPct val="0"/>
        </a:spcBef>
        <a:spcAft>
          <a:spcPct val="0"/>
        </a:spcAft>
        <a:defRPr sz="4400">
          <a:solidFill>
            <a:schemeClr val="tx2"/>
          </a:solidFill>
          <a:latin typeface="Arial" pitchFamily="34" charset="0"/>
          <a:ea typeface="宋体" pitchFamily="2" charset="-122"/>
        </a:defRPr>
      </a:lvl6pPr>
      <a:lvl7pPr marL="914400" algn="ctr" defTabSz="912813" rtl="0" fontAlgn="base">
        <a:spcBef>
          <a:spcPct val="0"/>
        </a:spcBef>
        <a:spcAft>
          <a:spcPct val="0"/>
        </a:spcAft>
        <a:defRPr sz="4400">
          <a:solidFill>
            <a:schemeClr val="tx2"/>
          </a:solidFill>
          <a:latin typeface="Arial" pitchFamily="34" charset="0"/>
          <a:ea typeface="宋体" pitchFamily="2" charset="-122"/>
        </a:defRPr>
      </a:lvl7pPr>
      <a:lvl8pPr marL="1371600" algn="ctr" defTabSz="912813" rtl="0" fontAlgn="base">
        <a:spcBef>
          <a:spcPct val="0"/>
        </a:spcBef>
        <a:spcAft>
          <a:spcPct val="0"/>
        </a:spcAft>
        <a:defRPr sz="4400">
          <a:solidFill>
            <a:schemeClr val="tx2"/>
          </a:solidFill>
          <a:latin typeface="Arial" pitchFamily="34" charset="0"/>
          <a:ea typeface="宋体" pitchFamily="2" charset="-122"/>
        </a:defRPr>
      </a:lvl8pPr>
      <a:lvl9pPr marL="1828800" algn="ctr" defTabSz="912813"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defTabSz="912813" rtl="0" eaLnBrk="0" fontAlgn="base" hangingPunct="0">
        <a:spcBef>
          <a:spcPct val="20000"/>
        </a:spcBef>
        <a:spcAft>
          <a:spcPct val="0"/>
        </a:spcAft>
        <a:buChar char="•"/>
        <a:defRPr sz="3200">
          <a:solidFill>
            <a:schemeClr val="tx1"/>
          </a:solidFill>
          <a:latin typeface="+mn-lt"/>
          <a:ea typeface="+mn-ea"/>
          <a:cs typeface="+mn-cs"/>
        </a:defRPr>
      </a:lvl1pPr>
      <a:lvl2pPr marL="741363" indent="-282575" algn="l" defTabSz="912813" rtl="0" eaLnBrk="0" fontAlgn="base" hangingPunct="0">
        <a:spcBef>
          <a:spcPct val="20000"/>
        </a:spcBef>
        <a:spcAft>
          <a:spcPct val="0"/>
        </a:spcAft>
        <a:buChar char="–"/>
        <a:defRPr sz="2900">
          <a:solidFill>
            <a:schemeClr val="tx1"/>
          </a:solidFill>
          <a:latin typeface="+mn-lt"/>
          <a:ea typeface="+mn-ea"/>
        </a:defRPr>
      </a:lvl2pPr>
      <a:lvl3pPr marL="1144588" indent="-231775" algn="l" defTabSz="912813" rtl="0" eaLnBrk="0" fontAlgn="base" hangingPunct="0">
        <a:spcBef>
          <a:spcPct val="20000"/>
        </a:spcBef>
        <a:spcAft>
          <a:spcPct val="0"/>
        </a:spcAft>
        <a:buChar char="•"/>
        <a:defRPr sz="2400">
          <a:solidFill>
            <a:schemeClr val="tx1"/>
          </a:solidFill>
          <a:latin typeface="+mn-lt"/>
          <a:ea typeface="+mn-ea"/>
        </a:defRPr>
      </a:lvl3pPr>
      <a:lvl4pPr marL="1598613" indent="-227013" algn="l" defTabSz="912813" rtl="0" eaLnBrk="0" fontAlgn="base" hangingPunct="0">
        <a:spcBef>
          <a:spcPct val="20000"/>
        </a:spcBef>
        <a:spcAft>
          <a:spcPct val="0"/>
        </a:spcAft>
        <a:buChar char="–"/>
        <a:defRPr sz="2000">
          <a:solidFill>
            <a:schemeClr val="tx1"/>
          </a:solidFill>
          <a:latin typeface="+mn-lt"/>
          <a:ea typeface="+mn-ea"/>
        </a:defRPr>
      </a:lvl4pPr>
      <a:lvl5pPr marL="2057400" indent="-227013" algn="l" defTabSz="912813" rtl="0" eaLnBrk="0" fontAlgn="base" hangingPunct="0">
        <a:spcBef>
          <a:spcPct val="20000"/>
        </a:spcBef>
        <a:spcAft>
          <a:spcPct val="0"/>
        </a:spcAft>
        <a:buChar char="»"/>
        <a:defRPr sz="2000">
          <a:solidFill>
            <a:schemeClr val="tx1"/>
          </a:solidFill>
          <a:latin typeface="+mn-lt"/>
          <a:ea typeface="+mn-ea"/>
        </a:defRPr>
      </a:lvl5pPr>
      <a:lvl6pPr marL="2514600" indent="-227013" algn="l" defTabSz="912813" rtl="0" fontAlgn="base">
        <a:spcBef>
          <a:spcPct val="20000"/>
        </a:spcBef>
        <a:spcAft>
          <a:spcPct val="0"/>
        </a:spcAft>
        <a:buChar char="»"/>
        <a:defRPr sz="2000">
          <a:solidFill>
            <a:schemeClr val="tx1"/>
          </a:solidFill>
          <a:latin typeface="+mn-lt"/>
          <a:ea typeface="+mn-ea"/>
        </a:defRPr>
      </a:lvl6pPr>
      <a:lvl7pPr marL="2971800" indent="-227013" algn="l" defTabSz="912813" rtl="0" fontAlgn="base">
        <a:spcBef>
          <a:spcPct val="20000"/>
        </a:spcBef>
        <a:spcAft>
          <a:spcPct val="0"/>
        </a:spcAft>
        <a:buChar char="»"/>
        <a:defRPr sz="2000">
          <a:solidFill>
            <a:schemeClr val="tx1"/>
          </a:solidFill>
          <a:latin typeface="+mn-lt"/>
          <a:ea typeface="+mn-ea"/>
        </a:defRPr>
      </a:lvl7pPr>
      <a:lvl8pPr marL="3429000" indent="-227013" algn="l" defTabSz="912813" rtl="0" fontAlgn="base">
        <a:spcBef>
          <a:spcPct val="20000"/>
        </a:spcBef>
        <a:spcAft>
          <a:spcPct val="0"/>
        </a:spcAft>
        <a:buChar char="»"/>
        <a:defRPr sz="2000">
          <a:solidFill>
            <a:schemeClr val="tx1"/>
          </a:solidFill>
          <a:latin typeface="+mn-lt"/>
          <a:ea typeface="+mn-ea"/>
        </a:defRPr>
      </a:lvl8pPr>
      <a:lvl9pPr marL="3886200" indent="-227013" algn="l" defTabSz="912813"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0" y="9448800"/>
            <a:ext cx="17281525" cy="290513"/>
          </a:xfrm>
          <a:prstGeom prst="rect">
            <a:avLst/>
          </a:prstGeom>
          <a:gradFill rotWithShape="1">
            <a:gsLst>
              <a:gs pos="0">
                <a:srgbClr val="808080">
                  <a:alpha val="46001"/>
                </a:srgbClr>
              </a:gs>
              <a:gs pos="100000">
                <a:srgbClr val="808080">
                  <a:gamma/>
                  <a:shade val="46275"/>
                  <a:invGamma/>
                </a:srgbClr>
              </a:gs>
            </a:gsLst>
            <a:lin ang="5400000" scaled="1"/>
          </a:gradFill>
          <a:ln w="12700" algn="ctr">
            <a:noFill/>
            <a:miter lim="800000"/>
            <a:headEnd/>
            <a:tailEnd/>
          </a:ln>
          <a:effectLst/>
        </p:spPr>
        <p:txBody>
          <a:bodyPr lIns="0" tIns="0" rIns="0" bIns="46800" anchor="ctr">
            <a:spAutoFit/>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ctr" defTabSz="912813" rtl="0" eaLnBrk="0" fontAlgn="base" hangingPunct="0">
        <a:spcBef>
          <a:spcPct val="0"/>
        </a:spcBef>
        <a:spcAft>
          <a:spcPct val="0"/>
        </a:spcAft>
        <a:defRPr sz="4400">
          <a:solidFill>
            <a:schemeClr val="tx2"/>
          </a:solidFill>
          <a:latin typeface="+mj-lt"/>
          <a:ea typeface="+mj-ea"/>
          <a:cs typeface="+mj-cs"/>
        </a:defRPr>
      </a:lvl1pPr>
      <a:lvl2pPr algn="ctr" defTabSz="912813" rtl="0" eaLnBrk="0" fontAlgn="base" hangingPunct="0">
        <a:spcBef>
          <a:spcPct val="0"/>
        </a:spcBef>
        <a:spcAft>
          <a:spcPct val="0"/>
        </a:spcAft>
        <a:defRPr sz="4400">
          <a:solidFill>
            <a:schemeClr val="tx2"/>
          </a:solidFill>
          <a:latin typeface="Arial" pitchFamily="34" charset="0"/>
          <a:ea typeface="宋体" pitchFamily="2" charset="-122"/>
        </a:defRPr>
      </a:lvl2pPr>
      <a:lvl3pPr algn="ctr" defTabSz="912813" rtl="0" eaLnBrk="0" fontAlgn="base" hangingPunct="0">
        <a:spcBef>
          <a:spcPct val="0"/>
        </a:spcBef>
        <a:spcAft>
          <a:spcPct val="0"/>
        </a:spcAft>
        <a:defRPr sz="4400">
          <a:solidFill>
            <a:schemeClr val="tx2"/>
          </a:solidFill>
          <a:latin typeface="Arial" pitchFamily="34" charset="0"/>
          <a:ea typeface="宋体" pitchFamily="2" charset="-122"/>
        </a:defRPr>
      </a:lvl3pPr>
      <a:lvl4pPr algn="ctr" defTabSz="912813" rtl="0" eaLnBrk="0" fontAlgn="base" hangingPunct="0">
        <a:spcBef>
          <a:spcPct val="0"/>
        </a:spcBef>
        <a:spcAft>
          <a:spcPct val="0"/>
        </a:spcAft>
        <a:defRPr sz="4400">
          <a:solidFill>
            <a:schemeClr val="tx2"/>
          </a:solidFill>
          <a:latin typeface="Arial" pitchFamily="34" charset="0"/>
          <a:ea typeface="宋体" pitchFamily="2" charset="-122"/>
        </a:defRPr>
      </a:lvl4pPr>
      <a:lvl5pPr algn="ctr" defTabSz="912813"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defTabSz="912813" rtl="0" fontAlgn="base">
        <a:spcBef>
          <a:spcPct val="0"/>
        </a:spcBef>
        <a:spcAft>
          <a:spcPct val="0"/>
        </a:spcAft>
        <a:defRPr sz="4400">
          <a:solidFill>
            <a:schemeClr val="tx2"/>
          </a:solidFill>
          <a:latin typeface="Arial" pitchFamily="34" charset="0"/>
          <a:ea typeface="宋体" pitchFamily="2" charset="-122"/>
        </a:defRPr>
      </a:lvl6pPr>
      <a:lvl7pPr marL="914400" algn="ctr" defTabSz="912813" rtl="0" fontAlgn="base">
        <a:spcBef>
          <a:spcPct val="0"/>
        </a:spcBef>
        <a:spcAft>
          <a:spcPct val="0"/>
        </a:spcAft>
        <a:defRPr sz="4400">
          <a:solidFill>
            <a:schemeClr val="tx2"/>
          </a:solidFill>
          <a:latin typeface="Arial" pitchFamily="34" charset="0"/>
          <a:ea typeface="宋体" pitchFamily="2" charset="-122"/>
        </a:defRPr>
      </a:lvl7pPr>
      <a:lvl8pPr marL="1371600" algn="ctr" defTabSz="912813" rtl="0" fontAlgn="base">
        <a:spcBef>
          <a:spcPct val="0"/>
        </a:spcBef>
        <a:spcAft>
          <a:spcPct val="0"/>
        </a:spcAft>
        <a:defRPr sz="4400">
          <a:solidFill>
            <a:schemeClr val="tx2"/>
          </a:solidFill>
          <a:latin typeface="Arial" pitchFamily="34" charset="0"/>
          <a:ea typeface="宋体" pitchFamily="2" charset="-122"/>
        </a:defRPr>
      </a:lvl8pPr>
      <a:lvl9pPr marL="1828800" algn="ctr" defTabSz="912813"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defTabSz="912813" rtl="0" eaLnBrk="0" fontAlgn="base" hangingPunct="0">
        <a:spcBef>
          <a:spcPct val="20000"/>
        </a:spcBef>
        <a:spcAft>
          <a:spcPct val="0"/>
        </a:spcAft>
        <a:buChar char="•"/>
        <a:defRPr sz="3200">
          <a:solidFill>
            <a:schemeClr val="tx1"/>
          </a:solidFill>
          <a:latin typeface="+mn-lt"/>
          <a:ea typeface="+mn-ea"/>
          <a:cs typeface="+mn-cs"/>
        </a:defRPr>
      </a:lvl1pPr>
      <a:lvl2pPr marL="741363" indent="-282575" algn="l" defTabSz="912813" rtl="0" eaLnBrk="0" fontAlgn="base" hangingPunct="0">
        <a:spcBef>
          <a:spcPct val="20000"/>
        </a:spcBef>
        <a:spcAft>
          <a:spcPct val="0"/>
        </a:spcAft>
        <a:buChar char="–"/>
        <a:defRPr sz="2900">
          <a:solidFill>
            <a:schemeClr val="tx1"/>
          </a:solidFill>
          <a:latin typeface="+mn-lt"/>
          <a:ea typeface="+mn-ea"/>
        </a:defRPr>
      </a:lvl2pPr>
      <a:lvl3pPr marL="1144588" indent="-231775" algn="l" defTabSz="912813" rtl="0" eaLnBrk="0" fontAlgn="base" hangingPunct="0">
        <a:spcBef>
          <a:spcPct val="20000"/>
        </a:spcBef>
        <a:spcAft>
          <a:spcPct val="0"/>
        </a:spcAft>
        <a:buChar char="•"/>
        <a:defRPr sz="2400">
          <a:solidFill>
            <a:schemeClr val="tx1"/>
          </a:solidFill>
          <a:latin typeface="+mn-lt"/>
          <a:ea typeface="+mn-ea"/>
        </a:defRPr>
      </a:lvl3pPr>
      <a:lvl4pPr marL="1598613" indent="-227013" algn="l" defTabSz="912813" rtl="0" eaLnBrk="0" fontAlgn="base" hangingPunct="0">
        <a:spcBef>
          <a:spcPct val="20000"/>
        </a:spcBef>
        <a:spcAft>
          <a:spcPct val="0"/>
        </a:spcAft>
        <a:buChar char="–"/>
        <a:defRPr sz="2000">
          <a:solidFill>
            <a:schemeClr val="tx1"/>
          </a:solidFill>
          <a:latin typeface="+mn-lt"/>
          <a:ea typeface="+mn-ea"/>
        </a:defRPr>
      </a:lvl4pPr>
      <a:lvl5pPr marL="2057400" indent="-227013" algn="l" defTabSz="912813" rtl="0" eaLnBrk="0" fontAlgn="base" hangingPunct="0">
        <a:spcBef>
          <a:spcPct val="20000"/>
        </a:spcBef>
        <a:spcAft>
          <a:spcPct val="0"/>
        </a:spcAft>
        <a:buChar char="»"/>
        <a:defRPr sz="2000">
          <a:solidFill>
            <a:schemeClr val="tx1"/>
          </a:solidFill>
          <a:latin typeface="+mn-lt"/>
          <a:ea typeface="+mn-ea"/>
        </a:defRPr>
      </a:lvl5pPr>
      <a:lvl6pPr marL="2514600" indent="-227013" algn="l" defTabSz="912813" rtl="0" fontAlgn="base">
        <a:spcBef>
          <a:spcPct val="20000"/>
        </a:spcBef>
        <a:spcAft>
          <a:spcPct val="0"/>
        </a:spcAft>
        <a:buChar char="»"/>
        <a:defRPr sz="2000">
          <a:solidFill>
            <a:schemeClr val="tx1"/>
          </a:solidFill>
          <a:latin typeface="+mn-lt"/>
          <a:ea typeface="+mn-ea"/>
        </a:defRPr>
      </a:lvl6pPr>
      <a:lvl7pPr marL="2971800" indent="-227013" algn="l" defTabSz="912813" rtl="0" fontAlgn="base">
        <a:spcBef>
          <a:spcPct val="20000"/>
        </a:spcBef>
        <a:spcAft>
          <a:spcPct val="0"/>
        </a:spcAft>
        <a:buChar char="»"/>
        <a:defRPr sz="2000">
          <a:solidFill>
            <a:schemeClr val="tx1"/>
          </a:solidFill>
          <a:latin typeface="+mn-lt"/>
          <a:ea typeface="+mn-ea"/>
        </a:defRPr>
      </a:lvl7pPr>
      <a:lvl8pPr marL="3429000" indent="-227013" algn="l" defTabSz="912813" rtl="0" fontAlgn="base">
        <a:spcBef>
          <a:spcPct val="20000"/>
        </a:spcBef>
        <a:spcAft>
          <a:spcPct val="0"/>
        </a:spcAft>
        <a:buChar char="»"/>
        <a:defRPr sz="2000">
          <a:solidFill>
            <a:schemeClr val="tx1"/>
          </a:solidFill>
          <a:latin typeface="+mn-lt"/>
          <a:ea typeface="+mn-ea"/>
        </a:defRPr>
      </a:lvl8pPr>
      <a:lvl9pPr marL="3886200" indent="-227013" algn="l" defTabSz="912813"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树苗1"/>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6613525" y="5372100"/>
            <a:ext cx="4075113" cy="337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1439863" rtl="0" eaLnBrk="0" fontAlgn="base" hangingPunct="0">
        <a:spcBef>
          <a:spcPct val="0"/>
        </a:spcBef>
        <a:spcAft>
          <a:spcPct val="0"/>
        </a:spcAft>
        <a:defRPr sz="6900">
          <a:solidFill>
            <a:schemeClr val="tx2"/>
          </a:solidFill>
          <a:latin typeface="+mj-lt"/>
          <a:ea typeface="+mj-ea"/>
          <a:cs typeface="+mj-cs"/>
        </a:defRPr>
      </a:lvl1pPr>
      <a:lvl2pPr algn="ctr" defTabSz="1439863" rtl="0" eaLnBrk="0" fontAlgn="base" hangingPunct="0">
        <a:spcBef>
          <a:spcPct val="0"/>
        </a:spcBef>
        <a:spcAft>
          <a:spcPct val="0"/>
        </a:spcAft>
        <a:defRPr sz="6900">
          <a:solidFill>
            <a:schemeClr val="tx2"/>
          </a:solidFill>
          <a:latin typeface="Arial" pitchFamily="34" charset="0"/>
          <a:ea typeface="宋体" pitchFamily="2" charset="-122"/>
        </a:defRPr>
      </a:lvl2pPr>
      <a:lvl3pPr algn="ctr" defTabSz="1439863" rtl="0" eaLnBrk="0" fontAlgn="base" hangingPunct="0">
        <a:spcBef>
          <a:spcPct val="0"/>
        </a:spcBef>
        <a:spcAft>
          <a:spcPct val="0"/>
        </a:spcAft>
        <a:defRPr sz="6900">
          <a:solidFill>
            <a:schemeClr val="tx2"/>
          </a:solidFill>
          <a:latin typeface="Arial" pitchFamily="34" charset="0"/>
          <a:ea typeface="宋体" pitchFamily="2" charset="-122"/>
        </a:defRPr>
      </a:lvl3pPr>
      <a:lvl4pPr algn="ctr" defTabSz="1439863" rtl="0" eaLnBrk="0" fontAlgn="base" hangingPunct="0">
        <a:spcBef>
          <a:spcPct val="0"/>
        </a:spcBef>
        <a:spcAft>
          <a:spcPct val="0"/>
        </a:spcAft>
        <a:defRPr sz="6900">
          <a:solidFill>
            <a:schemeClr val="tx2"/>
          </a:solidFill>
          <a:latin typeface="Arial" pitchFamily="34" charset="0"/>
          <a:ea typeface="宋体" pitchFamily="2" charset="-122"/>
        </a:defRPr>
      </a:lvl4pPr>
      <a:lvl5pPr algn="ctr" defTabSz="1439863" rtl="0" eaLnBrk="0" fontAlgn="base" hangingPunct="0">
        <a:spcBef>
          <a:spcPct val="0"/>
        </a:spcBef>
        <a:spcAft>
          <a:spcPct val="0"/>
        </a:spcAft>
        <a:defRPr sz="6900">
          <a:solidFill>
            <a:schemeClr val="tx2"/>
          </a:solidFill>
          <a:latin typeface="Arial" pitchFamily="34" charset="0"/>
          <a:ea typeface="宋体" pitchFamily="2" charset="-122"/>
        </a:defRPr>
      </a:lvl5pPr>
      <a:lvl6pPr marL="457200" algn="ctr" defTabSz="1439863" rtl="0" fontAlgn="base">
        <a:spcBef>
          <a:spcPct val="0"/>
        </a:spcBef>
        <a:spcAft>
          <a:spcPct val="0"/>
        </a:spcAft>
        <a:defRPr sz="6900">
          <a:solidFill>
            <a:schemeClr val="tx2"/>
          </a:solidFill>
          <a:latin typeface="Arial" pitchFamily="34" charset="0"/>
          <a:ea typeface="宋体" pitchFamily="2" charset="-122"/>
        </a:defRPr>
      </a:lvl6pPr>
      <a:lvl7pPr marL="914400" algn="ctr" defTabSz="1439863" rtl="0" fontAlgn="base">
        <a:spcBef>
          <a:spcPct val="0"/>
        </a:spcBef>
        <a:spcAft>
          <a:spcPct val="0"/>
        </a:spcAft>
        <a:defRPr sz="6900">
          <a:solidFill>
            <a:schemeClr val="tx2"/>
          </a:solidFill>
          <a:latin typeface="Arial" pitchFamily="34" charset="0"/>
          <a:ea typeface="宋体" pitchFamily="2" charset="-122"/>
        </a:defRPr>
      </a:lvl7pPr>
      <a:lvl8pPr marL="1371600" algn="ctr" defTabSz="1439863" rtl="0" fontAlgn="base">
        <a:spcBef>
          <a:spcPct val="0"/>
        </a:spcBef>
        <a:spcAft>
          <a:spcPct val="0"/>
        </a:spcAft>
        <a:defRPr sz="6900">
          <a:solidFill>
            <a:schemeClr val="tx2"/>
          </a:solidFill>
          <a:latin typeface="Arial" pitchFamily="34" charset="0"/>
          <a:ea typeface="宋体" pitchFamily="2" charset="-122"/>
        </a:defRPr>
      </a:lvl8pPr>
      <a:lvl9pPr marL="1828800" algn="ctr" defTabSz="1439863" rtl="0" fontAlgn="base">
        <a:spcBef>
          <a:spcPct val="0"/>
        </a:spcBef>
        <a:spcAft>
          <a:spcPct val="0"/>
        </a:spcAft>
        <a:defRPr sz="6900">
          <a:solidFill>
            <a:schemeClr val="tx2"/>
          </a:solidFill>
          <a:latin typeface="Arial" pitchFamily="34" charset="0"/>
          <a:ea typeface="宋体" pitchFamily="2" charset="-122"/>
        </a:defRPr>
      </a:lvl9pPr>
    </p:titleStyle>
    <p:bodyStyle>
      <a:lvl1pPr marL="539750" indent="-539750" algn="l" defTabSz="1439863" rtl="0" eaLnBrk="0" fontAlgn="base" hangingPunct="0">
        <a:spcBef>
          <a:spcPct val="20000"/>
        </a:spcBef>
        <a:spcAft>
          <a:spcPct val="0"/>
        </a:spcAft>
        <a:buChar char="•"/>
        <a:defRPr sz="5000">
          <a:solidFill>
            <a:schemeClr val="tx1"/>
          </a:solidFill>
          <a:latin typeface="+mn-lt"/>
          <a:ea typeface="+mn-ea"/>
          <a:cs typeface="+mn-cs"/>
        </a:defRPr>
      </a:lvl1pPr>
      <a:lvl2pPr marL="1169988" indent="-449263" algn="l" defTabSz="1439863" rtl="0" eaLnBrk="0" fontAlgn="base" hangingPunct="0">
        <a:spcBef>
          <a:spcPct val="20000"/>
        </a:spcBef>
        <a:spcAft>
          <a:spcPct val="0"/>
        </a:spcAft>
        <a:buChar char="–"/>
        <a:defRPr sz="4400">
          <a:solidFill>
            <a:schemeClr val="tx1"/>
          </a:solidFill>
          <a:latin typeface="+mn-lt"/>
          <a:ea typeface="+mn-ea"/>
        </a:defRPr>
      </a:lvl2pPr>
      <a:lvl3pPr marL="1800225" indent="-360363" algn="l" defTabSz="1439863" rtl="0" eaLnBrk="0" fontAlgn="base" hangingPunct="0">
        <a:spcBef>
          <a:spcPct val="20000"/>
        </a:spcBef>
        <a:spcAft>
          <a:spcPct val="0"/>
        </a:spcAft>
        <a:buChar char="•"/>
        <a:defRPr sz="3800">
          <a:solidFill>
            <a:schemeClr val="tx1"/>
          </a:solidFill>
          <a:latin typeface="+mn-lt"/>
          <a:ea typeface="+mn-ea"/>
        </a:defRPr>
      </a:lvl3pPr>
      <a:lvl4pPr marL="2520950" indent="-360363" algn="l" defTabSz="1439863" rtl="0" eaLnBrk="0" fontAlgn="base" hangingPunct="0">
        <a:spcBef>
          <a:spcPct val="20000"/>
        </a:spcBef>
        <a:spcAft>
          <a:spcPct val="0"/>
        </a:spcAft>
        <a:buChar char="–"/>
        <a:defRPr sz="3200">
          <a:solidFill>
            <a:schemeClr val="tx1"/>
          </a:solidFill>
          <a:latin typeface="+mn-lt"/>
          <a:ea typeface="+mn-ea"/>
        </a:defRPr>
      </a:lvl4pPr>
      <a:lvl5pPr marL="3240088" indent="-360363" algn="l" defTabSz="1439863" rtl="0" eaLnBrk="0" fontAlgn="base" hangingPunct="0">
        <a:spcBef>
          <a:spcPct val="20000"/>
        </a:spcBef>
        <a:spcAft>
          <a:spcPct val="0"/>
        </a:spcAft>
        <a:buChar char="»"/>
        <a:defRPr sz="3200">
          <a:solidFill>
            <a:schemeClr val="tx1"/>
          </a:solidFill>
          <a:latin typeface="+mn-lt"/>
          <a:ea typeface="+mn-ea"/>
        </a:defRPr>
      </a:lvl5pPr>
      <a:lvl6pPr marL="3697288" indent="-360363" algn="l" defTabSz="1439863" rtl="0" fontAlgn="base">
        <a:spcBef>
          <a:spcPct val="20000"/>
        </a:spcBef>
        <a:spcAft>
          <a:spcPct val="0"/>
        </a:spcAft>
        <a:buChar char="»"/>
        <a:defRPr sz="3200">
          <a:solidFill>
            <a:schemeClr val="tx1"/>
          </a:solidFill>
          <a:latin typeface="+mn-lt"/>
          <a:ea typeface="+mn-ea"/>
        </a:defRPr>
      </a:lvl6pPr>
      <a:lvl7pPr marL="4154488" indent="-360363" algn="l" defTabSz="1439863" rtl="0" fontAlgn="base">
        <a:spcBef>
          <a:spcPct val="20000"/>
        </a:spcBef>
        <a:spcAft>
          <a:spcPct val="0"/>
        </a:spcAft>
        <a:buChar char="»"/>
        <a:defRPr sz="3200">
          <a:solidFill>
            <a:schemeClr val="tx1"/>
          </a:solidFill>
          <a:latin typeface="+mn-lt"/>
          <a:ea typeface="+mn-ea"/>
        </a:defRPr>
      </a:lvl7pPr>
      <a:lvl8pPr marL="4611688" indent="-360363" algn="l" defTabSz="1439863" rtl="0" fontAlgn="base">
        <a:spcBef>
          <a:spcPct val="20000"/>
        </a:spcBef>
        <a:spcAft>
          <a:spcPct val="0"/>
        </a:spcAft>
        <a:buChar char="»"/>
        <a:defRPr sz="3200">
          <a:solidFill>
            <a:schemeClr val="tx1"/>
          </a:solidFill>
          <a:latin typeface="+mn-lt"/>
          <a:ea typeface="+mn-ea"/>
        </a:defRPr>
      </a:lvl8pPr>
      <a:lvl9pPr marL="5068888" indent="-360363" algn="l" defTabSz="1439863" rtl="0" fontAlgn="base">
        <a:spcBef>
          <a:spcPct val="20000"/>
        </a:spcBef>
        <a:spcAft>
          <a:spcPct val="0"/>
        </a:spcAft>
        <a:buChar char="»"/>
        <a:defRPr sz="3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0" y="0"/>
            <a:ext cx="17281525" cy="1084263"/>
          </a:xfrm>
          <a:prstGeom prst="rect">
            <a:avLst/>
          </a:prstGeom>
          <a:gradFill rotWithShape="1">
            <a:gsLst>
              <a:gs pos="0">
                <a:schemeClr val="bg1">
                  <a:alpha val="0"/>
                </a:schemeClr>
              </a:gs>
              <a:gs pos="100000">
                <a:srgbClr val="BBE0E3"/>
              </a:gs>
            </a:gsLst>
            <a:lin ang="0" scaled="1"/>
          </a:gradFill>
          <a:ln w="9525">
            <a:noFill/>
            <a:miter lim="800000"/>
            <a:headEnd/>
            <a:tailEnd/>
          </a:ln>
          <a:effectLst/>
        </p:spPr>
        <p:txBody>
          <a:bodyPr wrap="none" anchor="ctr"/>
          <a:lstStyle/>
          <a:p>
            <a:pPr>
              <a:defRPr/>
            </a:pPr>
            <a:endParaRPr lang="zh-CN" altLang="en-US"/>
          </a:p>
        </p:txBody>
      </p:sp>
      <p:sp>
        <p:nvSpPr>
          <p:cNvPr id="34821" name="Rectangle 5"/>
          <p:cNvSpPr>
            <a:spLocks noChangeArrowheads="1"/>
          </p:cNvSpPr>
          <p:nvPr/>
        </p:nvSpPr>
        <p:spPr bwMode="auto">
          <a:xfrm>
            <a:off x="0" y="368300"/>
            <a:ext cx="17281525" cy="409575"/>
          </a:xfrm>
          <a:prstGeom prst="rect">
            <a:avLst/>
          </a:prstGeom>
          <a:solidFill>
            <a:schemeClr val="bg1">
              <a:alpha val="60001"/>
            </a:schemeClr>
          </a:solidFill>
          <a:ln w="9525">
            <a:noFill/>
            <a:miter lim="800000"/>
            <a:headEnd/>
            <a:tailEnd/>
          </a:ln>
          <a:effectLst/>
        </p:spPr>
        <p:txBody>
          <a:bodyPr wrap="none" anchor="ctr"/>
          <a:lstStyle/>
          <a:p>
            <a:pPr>
              <a:defRPr/>
            </a:pPr>
            <a:endParaRPr lang="zh-CN" altLang="en-US"/>
          </a:p>
        </p:txBody>
      </p:sp>
      <p:sp>
        <p:nvSpPr>
          <p:cNvPr id="34822" name="Rectangle 6"/>
          <p:cNvSpPr>
            <a:spLocks noChangeArrowheads="1"/>
          </p:cNvSpPr>
          <p:nvPr/>
        </p:nvSpPr>
        <p:spPr bwMode="auto">
          <a:xfrm>
            <a:off x="0" y="573088"/>
            <a:ext cx="17281525" cy="409575"/>
          </a:xfrm>
          <a:prstGeom prst="rect">
            <a:avLst/>
          </a:prstGeom>
          <a:solidFill>
            <a:schemeClr val="bg1">
              <a:alpha val="31000"/>
            </a:schemeClr>
          </a:solidFill>
          <a:ln w="9525">
            <a:noFill/>
            <a:miter lim="800000"/>
            <a:headEnd/>
            <a:tailEnd/>
          </a:ln>
          <a:effectLst/>
        </p:spPr>
        <p:txBody>
          <a:bodyPr wrap="none" anchor="ct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Lst>
  <p:txStyles>
    <p:titleStyle>
      <a:lvl1pPr algn="ctr" defTabSz="1543050" rtl="0" eaLnBrk="0" fontAlgn="base" hangingPunct="0">
        <a:spcBef>
          <a:spcPct val="0"/>
        </a:spcBef>
        <a:spcAft>
          <a:spcPct val="0"/>
        </a:spcAft>
        <a:defRPr sz="5400">
          <a:solidFill>
            <a:schemeClr val="tx2"/>
          </a:solidFill>
          <a:latin typeface="+mj-lt"/>
          <a:ea typeface="+mj-ea"/>
          <a:cs typeface="+mj-cs"/>
        </a:defRPr>
      </a:lvl1pPr>
      <a:lvl2pPr algn="ctr" defTabSz="1543050" rtl="0" eaLnBrk="0" fontAlgn="base" hangingPunct="0">
        <a:spcBef>
          <a:spcPct val="0"/>
        </a:spcBef>
        <a:spcAft>
          <a:spcPct val="0"/>
        </a:spcAft>
        <a:defRPr sz="5400">
          <a:solidFill>
            <a:schemeClr val="tx2"/>
          </a:solidFill>
          <a:latin typeface="Arial" pitchFamily="34" charset="0"/>
          <a:ea typeface="宋体" pitchFamily="2" charset="-122"/>
        </a:defRPr>
      </a:lvl2pPr>
      <a:lvl3pPr algn="ctr" defTabSz="1543050" rtl="0" eaLnBrk="0" fontAlgn="base" hangingPunct="0">
        <a:spcBef>
          <a:spcPct val="0"/>
        </a:spcBef>
        <a:spcAft>
          <a:spcPct val="0"/>
        </a:spcAft>
        <a:defRPr sz="5400">
          <a:solidFill>
            <a:schemeClr val="tx2"/>
          </a:solidFill>
          <a:latin typeface="Arial" pitchFamily="34" charset="0"/>
          <a:ea typeface="宋体" pitchFamily="2" charset="-122"/>
        </a:defRPr>
      </a:lvl3pPr>
      <a:lvl4pPr algn="ctr" defTabSz="1543050" rtl="0" eaLnBrk="0" fontAlgn="base" hangingPunct="0">
        <a:spcBef>
          <a:spcPct val="0"/>
        </a:spcBef>
        <a:spcAft>
          <a:spcPct val="0"/>
        </a:spcAft>
        <a:defRPr sz="5400">
          <a:solidFill>
            <a:schemeClr val="tx2"/>
          </a:solidFill>
          <a:latin typeface="Arial" pitchFamily="34" charset="0"/>
          <a:ea typeface="宋体" pitchFamily="2" charset="-122"/>
        </a:defRPr>
      </a:lvl4pPr>
      <a:lvl5pPr algn="ctr" defTabSz="1543050" rtl="0" eaLnBrk="0" fontAlgn="base" hangingPunct="0">
        <a:spcBef>
          <a:spcPct val="0"/>
        </a:spcBef>
        <a:spcAft>
          <a:spcPct val="0"/>
        </a:spcAft>
        <a:defRPr sz="5400">
          <a:solidFill>
            <a:schemeClr val="tx2"/>
          </a:solidFill>
          <a:latin typeface="Arial" pitchFamily="34" charset="0"/>
          <a:ea typeface="宋体" pitchFamily="2" charset="-122"/>
        </a:defRPr>
      </a:lvl5pPr>
      <a:lvl6pPr marL="457200" algn="ctr" defTabSz="1543050" rtl="0" fontAlgn="base">
        <a:spcBef>
          <a:spcPct val="0"/>
        </a:spcBef>
        <a:spcAft>
          <a:spcPct val="0"/>
        </a:spcAft>
        <a:defRPr sz="5400">
          <a:solidFill>
            <a:schemeClr val="tx2"/>
          </a:solidFill>
          <a:latin typeface="Arial" pitchFamily="34" charset="0"/>
          <a:ea typeface="宋体" pitchFamily="2" charset="-122"/>
        </a:defRPr>
      </a:lvl6pPr>
      <a:lvl7pPr marL="914400" algn="ctr" defTabSz="1543050" rtl="0" fontAlgn="base">
        <a:spcBef>
          <a:spcPct val="0"/>
        </a:spcBef>
        <a:spcAft>
          <a:spcPct val="0"/>
        </a:spcAft>
        <a:defRPr sz="5400">
          <a:solidFill>
            <a:schemeClr val="tx2"/>
          </a:solidFill>
          <a:latin typeface="Arial" pitchFamily="34" charset="0"/>
          <a:ea typeface="宋体" pitchFamily="2" charset="-122"/>
        </a:defRPr>
      </a:lvl7pPr>
      <a:lvl8pPr marL="1371600" algn="ctr" defTabSz="1543050" rtl="0" fontAlgn="base">
        <a:spcBef>
          <a:spcPct val="0"/>
        </a:spcBef>
        <a:spcAft>
          <a:spcPct val="0"/>
        </a:spcAft>
        <a:defRPr sz="5400">
          <a:solidFill>
            <a:schemeClr val="tx2"/>
          </a:solidFill>
          <a:latin typeface="Arial" pitchFamily="34" charset="0"/>
          <a:ea typeface="宋体" pitchFamily="2" charset="-122"/>
        </a:defRPr>
      </a:lvl8pPr>
      <a:lvl9pPr marL="1828800" algn="ctr" defTabSz="1543050" rtl="0" fontAlgn="base">
        <a:spcBef>
          <a:spcPct val="0"/>
        </a:spcBef>
        <a:spcAft>
          <a:spcPct val="0"/>
        </a:spcAft>
        <a:defRPr sz="5400">
          <a:solidFill>
            <a:schemeClr val="tx2"/>
          </a:solidFill>
          <a:latin typeface="Arial" pitchFamily="34" charset="0"/>
          <a:ea typeface="宋体" pitchFamily="2" charset="-122"/>
        </a:defRPr>
      </a:lvl9pPr>
    </p:titleStyle>
    <p:bodyStyle>
      <a:lvl1pPr marL="579438" indent="-579438" algn="l" defTabSz="1543050" rtl="0" eaLnBrk="0" fontAlgn="base" hangingPunct="0">
        <a:spcBef>
          <a:spcPct val="20000"/>
        </a:spcBef>
        <a:spcAft>
          <a:spcPct val="0"/>
        </a:spcAft>
        <a:buChar char="•"/>
        <a:defRPr sz="5400">
          <a:solidFill>
            <a:schemeClr val="tx1"/>
          </a:solidFill>
          <a:latin typeface="+mn-lt"/>
          <a:ea typeface="+mn-ea"/>
          <a:cs typeface="+mn-cs"/>
        </a:defRPr>
      </a:lvl1pPr>
      <a:lvl2pPr marL="1254125" indent="-482600" algn="l" defTabSz="1543050" rtl="0" eaLnBrk="0" fontAlgn="base" hangingPunct="0">
        <a:spcBef>
          <a:spcPct val="20000"/>
        </a:spcBef>
        <a:spcAft>
          <a:spcPct val="0"/>
        </a:spcAft>
        <a:buChar char="–"/>
        <a:defRPr sz="4700">
          <a:solidFill>
            <a:schemeClr val="tx1"/>
          </a:solidFill>
          <a:latin typeface="+mn-lt"/>
          <a:ea typeface="+mn-ea"/>
        </a:defRPr>
      </a:lvl2pPr>
      <a:lvl3pPr marL="1928813" indent="-385763" algn="l" defTabSz="1543050" rtl="0" eaLnBrk="0" fontAlgn="base" hangingPunct="0">
        <a:spcBef>
          <a:spcPct val="20000"/>
        </a:spcBef>
        <a:spcAft>
          <a:spcPct val="0"/>
        </a:spcAft>
        <a:buChar char="•"/>
        <a:defRPr sz="4100">
          <a:solidFill>
            <a:schemeClr val="tx1"/>
          </a:solidFill>
          <a:latin typeface="+mn-lt"/>
          <a:ea typeface="+mn-ea"/>
        </a:defRPr>
      </a:lvl3pPr>
      <a:lvl4pPr marL="2700338" indent="-385763" algn="l" defTabSz="1543050" rtl="0" eaLnBrk="0" fontAlgn="base" hangingPunct="0">
        <a:spcBef>
          <a:spcPct val="20000"/>
        </a:spcBef>
        <a:spcAft>
          <a:spcPct val="0"/>
        </a:spcAft>
        <a:buChar char="–"/>
        <a:defRPr sz="3400">
          <a:solidFill>
            <a:schemeClr val="tx1"/>
          </a:solidFill>
          <a:latin typeface="+mn-lt"/>
          <a:ea typeface="+mn-ea"/>
        </a:defRPr>
      </a:lvl4pPr>
      <a:lvl5pPr marL="3471863" indent="-385763" algn="l" defTabSz="1543050" rtl="0" eaLnBrk="0" fontAlgn="base" hangingPunct="0">
        <a:spcBef>
          <a:spcPct val="20000"/>
        </a:spcBef>
        <a:spcAft>
          <a:spcPct val="0"/>
        </a:spcAft>
        <a:buChar char="»"/>
        <a:defRPr sz="3400">
          <a:solidFill>
            <a:schemeClr val="tx1"/>
          </a:solidFill>
          <a:latin typeface="+mn-lt"/>
          <a:ea typeface="+mn-ea"/>
        </a:defRPr>
      </a:lvl5pPr>
      <a:lvl6pPr marL="3929063" indent="-385763" algn="l" defTabSz="1543050" rtl="0" fontAlgn="base">
        <a:spcBef>
          <a:spcPct val="20000"/>
        </a:spcBef>
        <a:spcAft>
          <a:spcPct val="0"/>
        </a:spcAft>
        <a:buChar char="»"/>
        <a:defRPr sz="3400">
          <a:solidFill>
            <a:schemeClr val="tx1"/>
          </a:solidFill>
          <a:latin typeface="+mn-lt"/>
          <a:ea typeface="+mn-ea"/>
        </a:defRPr>
      </a:lvl6pPr>
      <a:lvl7pPr marL="4386263" indent="-385763" algn="l" defTabSz="1543050" rtl="0" fontAlgn="base">
        <a:spcBef>
          <a:spcPct val="20000"/>
        </a:spcBef>
        <a:spcAft>
          <a:spcPct val="0"/>
        </a:spcAft>
        <a:buChar char="»"/>
        <a:defRPr sz="3400">
          <a:solidFill>
            <a:schemeClr val="tx1"/>
          </a:solidFill>
          <a:latin typeface="+mn-lt"/>
          <a:ea typeface="+mn-ea"/>
        </a:defRPr>
      </a:lvl7pPr>
      <a:lvl8pPr marL="4843463" indent="-385763" algn="l" defTabSz="1543050" rtl="0" fontAlgn="base">
        <a:spcBef>
          <a:spcPct val="20000"/>
        </a:spcBef>
        <a:spcAft>
          <a:spcPct val="0"/>
        </a:spcAft>
        <a:buChar char="»"/>
        <a:defRPr sz="3400">
          <a:solidFill>
            <a:schemeClr val="tx1"/>
          </a:solidFill>
          <a:latin typeface="+mn-lt"/>
          <a:ea typeface="+mn-ea"/>
        </a:defRPr>
      </a:lvl8pPr>
      <a:lvl9pPr marL="5300663" indent="-385763" algn="l" defTabSz="1543050" rtl="0" fontAlgn="base">
        <a:spcBef>
          <a:spcPct val="20000"/>
        </a:spcBef>
        <a:spcAft>
          <a:spcPct val="0"/>
        </a:spcAft>
        <a:buChar char="»"/>
        <a:defRPr sz="3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ctr" defTabSz="1398588" rtl="0" eaLnBrk="0" fontAlgn="base" hangingPunct="0">
        <a:spcBef>
          <a:spcPct val="0"/>
        </a:spcBef>
        <a:spcAft>
          <a:spcPct val="0"/>
        </a:spcAft>
        <a:defRPr sz="6700">
          <a:solidFill>
            <a:schemeClr val="tx2"/>
          </a:solidFill>
          <a:latin typeface="+mj-lt"/>
          <a:ea typeface="+mj-ea"/>
          <a:cs typeface="+mj-cs"/>
        </a:defRPr>
      </a:lvl1pPr>
      <a:lvl2pPr algn="ctr" defTabSz="1398588" rtl="0" eaLnBrk="0" fontAlgn="base" hangingPunct="0">
        <a:spcBef>
          <a:spcPct val="0"/>
        </a:spcBef>
        <a:spcAft>
          <a:spcPct val="0"/>
        </a:spcAft>
        <a:defRPr sz="6700">
          <a:solidFill>
            <a:schemeClr val="tx2"/>
          </a:solidFill>
          <a:latin typeface="Arial" pitchFamily="34" charset="0"/>
          <a:ea typeface="宋体" pitchFamily="2" charset="-122"/>
        </a:defRPr>
      </a:lvl2pPr>
      <a:lvl3pPr algn="ctr" defTabSz="1398588" rtl="0" eaLnBrk="0" fontAlgn="base" hangingPunct="0">
        <a:spcBef>
          <a:spcPct val="0"/>
        </a:spcBef>
        <a:spcAft>
          <a:spcPct val="0"/>
        </a:spcAft>
        <a:defRPr sz="6700">
          <a:solidFill>
            <a:schemeClr val="tx2"/>
          </a:solidFill>
          <a:latin typeface="Arial" pitchFamily="34" charset="0"/>
          <a:ea typeface="宋体" pitchFamily="2" charset="-122"/>
        </a:defRPr>
      </a:lvl3pPr>
      <a:lvl4pPr algn="ctr" defTabSz="1398588" rtl="0" eaLnBrk="0" fontAlgn="base" hangingPunct="0">
        <a:spcBef>
          <a:spcPct val="0"/>
        </a:spcBef>
        <a:spcAft>
          <a:spcPct val="0"/>
        </a:spcAft>
        <a:defRPr sz="6700">
          <a:solidFill>
            <a:schemeClr val="tx2"/>
          </a:solidFill>
          <a:latin typeface="Arial" pitchFamily="34" charset="0"/>
          <a:ea typeface="宋体" pitchFamily="2" charset="-122"/>
        </a:defRPr>
      </a:lvl4pPr>
      <a:lvl5pPr algn="ctr" defTabSz="1398588" rtl="0" eaLnBrk="0" fontAlgn="base" hangingPunct="0">
        <a:spcBef>
          <a:spcPct val="0"/>
        </a:spcBef>
        <a:spcAft>
          <a:spcPct val="0"/>
        </a:spcAft>
        <a:defRPr sz="6700">
          <a:solidFill>
            <a:schemeClr val="tx2"/>
          </a:solidFill>
          <a:latin typeface="Arial" pitchFamily="34" charset="0"/>
          <a:ea typeface="宋体" pitchFamily="2" charset="-122"/>
        </a:defRPr>
      </a:lvl5pPr>
      <a:lvl6pPr marL="457200" algn="ctr" defTabSz="1398588" rtl="0" fontAlgn="base">
        <a:spcBef>
          <a:spcPct val="0"/>
        </a:spcBef>
        <a:spcAft>
          <a:spcPct val="0"/>
        </a:spcAft>
        <a:defRPr sz="6700">
          <a:solidFill>
            <a:schemeClr val="tx2"/>
          </a:solidFill>
          <a:latin typeface="Arial" pitchFamily="34" charset="0"/>
          <a:ea typeface="宋体" pitchFamily="2" charset="-122"/>
        </a:defRPr>
      </a:lvl6pPr>
      <a:lvl7pPr marL="914400" algn="ctr" defTabSz="1398588" rtl="0" fontAlgn="base">
        <a:spcBef>
          <a:spcPct val="0"/>
        </a:spcBef>
        <a:spcAft>
          <a:spcPct val="0"/>
        </a:spcAft>
        <a:defRPr sz="6700">
          <a:solidFill>
            <a:schemeClr val="tx2"/>
          </a:solidFill>
          <a:latin typeface="Arial" pitchFamily="34" charset="0"/>
          <a:ea typeface="宋体" pitchFamily="2" charset="-122"/>
        </a:defRPr>
      </a:lvl7pPr>
      <a:lvl8pPr marL="1371600" algn="ctr" defTabSz="1398588" rtl="0" fontAlgn="base">
        <a:spcBef>
          <a:spcPct val="0"/>
        </a:spcBef>
        <a:spcAft>
          <a:spcPct val="0"/>
        </a:spcAft>
        <a:defRPr sz="6700">
          <a:solidFill>
            <a:schemeClr val="tx2"/>
          </a:solidFill>
          <a:latin typeface="Arial" pitchFamily="34" charset="0"/>
          <a:ea typeface="宋体" pitchFamily="2" charset="-122"/>
        </a:defRPr>
      </a:lvl8pPr>
      <a:lvl9pPr marL="1828800" algn="ctr" defTabSz="1398588" rtl="0" fontAlgn="base">
        <a:spcBef>
          <a:spcPct val="0"/>
        </a:spcBef>
        <a:spcAft>
          <a:spcPct val="0"/>
        </a:spcAft>
        <a:defRPr sz="6700">
          <a:solidFill>
            <a:schemeClr val="tx2"/>
          </a:solidFill>
          <a:latin typeface="Arial" pitchFamily="34" charset="0"/>
          <a:ea typeface="宋体" pitchFamily="2" charset="-122"/>
        </a:defRPr>
      </a:lvl9pPr>
    </p:titleStyle>
    <p:bodyStyle>
      <a:lvl1pPr marL="523875" indent="-523875" algn="l" defTabSz="1398588" rtl="0" eaLnBrk="0" fontAlgn="base" hangingPunct="0">
        <a:spcBef>
          <a:spcPct val="20000"/>
        </a:spcBef>
        <a:spcAft>
          <a:spcPct val="0"/>
        </a:spcAft>
        <a:buChar char="•"/>
        <a:defRPr sz="4900">
          <a:solidFill>
            <a:schemeClr val="tx1"/>
          </a:solidFill>
          <a:latin typeface="+mn-lt"/>
          <a:ea typeface="+mn-ea"/>
          <a:cs typeface="+mn-cs"/>
        </a:defRPr>
      </a:lvl1pPr>
      <a:lvl2pPr marL="1136650" indent="-438150" algn="l" defTabSz="1398588" rtl="0" eaLnBrk="0" fontAlgn="base" hangingPunct="0">
        <a:spcBef>
          <a:spcPct val="20000"/>
        </a:spcBef>
        <a:spcAft>
          <a:spcPct val="0"/>
        </a:spcAft>
        <a:buChar char="–"/>
        <a:defRPr sz="4300">
          <a:solidFill>
            <a:schemeClr val="tx1"/>
          </a:solidFill>
          <a:latin typeface="+mn-lt"/>
          <a:ea typeface="+mn-ea"/>
        </a:defRPr>
      </a:lvl2pPr>
      <a:lvl3pPr marL="1747838" indent="-349250" algn="l" defTabSz="1398588" rtl="0" eaLnBrk="0" fontAlgn="base" hangingPunct="0">
        <a:spcBef>
          <a:spcPct val="20000"/>
        </a:spcBef>
        <a:spcAft>
          <a:spcPct val="0"/>
        </a:spcAft>
        <a:buChar char="•"/>
        <a:defRPr sz="3700">
          <a:solidFill>
            <a:schemeClr val="tx1"/>
          </a:solidFill>
          <a:latin typeface="+mn-lt"/>
          <a:ea typeface="+mn-ea"/>
        </a:defRPr>
      </a:lvl3pPr>
      <a:lvl4pPr marL="2446338" indent="-349250" algn="l" defTabSz="1398588" rtl="0" eaLnBrk="0" fontAlgn="base" hangingPunct="0">
        <a:spcBef>
          <a:spcPct val="20000"/>
        </a:spcBef>
        <a:spcAft>
          <a:spcPct val="0"/>
        </a:spcAft>
        <a:buChar char="–"/>
        <a:defRPr sz="3100">
          <a:solidFill>
            <a:schemeClr val="tx1"/>
          </a:solidFill>
          <a:latin typeface="+mn-lt"/>
          <a:ea typeface="+mn-ea"/>
        </a:defRPr>
      </a:lvl4pPr>
      <a:lvl5pPr marL="3146425" indent="-349250" algn="l" defTabSz="1398588" rtl="0" eaLnBrk="0" fontAlgn="base" hangingPunct="0">
        <a:spcBef>
          <a:spcPct val="20000"/>
        </a:spcBef>
        <a:spcAft>
          <a:spcPct val="0"/>
        </a:spcAft>
        <a:buChar char="»"/>
        <a:defRPr sz="3100">
          <a:solidFill>
            <a:schemeClr val="tx1"/>
          </a:solidFill>
          <a:latin typeface="+mn-lt"/>
          <a:ea typeface="+mn-ea"/>
        </a:defRPr>
      </a:lvl5pPr>
      <a:lvl6pPr marL="3603625" indent="-349250" algn="l" defTabSz="1398588" rtl="0" fontAlgn="base">
        <a:spcBef>
          <a:spcPct val="20000"/>
        </a:spcBef>
        <a:spcAft>
          <a:spcPct val="0"/>
        </a:spcAft>
        <a:buChar char="»"/>
        <a:defRPr sz="3100">
          <a:solidFill>
            <a:schemeClr val="tx1"/>
          </a:solidFill>
          <a:latin typeface="+mn-lt"/>
          <a:ea typeface="+mn-ea"/>
        </a:defRPr>
      </a:lvl6pPr>
      <a:lvl7pPr marL="4060825" indent="-349250" algn="l" defTabSz="1398588" rtl="0" fontAlgn="base">
        <a:spcBef>
          <a:spcPct val="20000"/>
        </a:spcBef>
        <a:spcAft>
          <a:spcPct val="0"/>
        </a:spcAft>
        <a:buChar char="»"/>
        <a:defRPr sz="3100">
          <a:solidFill>
            <a:schemeClr val="tx1"/>
          </a:solidFill>
          <a:latin typeface="+mn-lt"/>
          <a:ea typeface="+mn-ea"/>
        </a:defRPr>
      </a:lvl7pPr>
      <a:lvl8pPr marL="4518025" indent="-349250" algn="l" defTabSz="1398588" rtl="0" fontAlgn="base">
        <a:spcBef>
          <a:spcPct val="20000"/>
        </a:spcBef>
        <a:spcAft>
          <a:spcPct val="0"/>
        </a:spcAft>
        <a:buChar char="»"/>
        <a:defRPr sz="3100">
          <a:solidFill>
            <a:schemeClr val="tx1"/>
          </a:solidFill>
          <a:latin typeface="+mn-lt"/>
          <a:ea typeface="+mn-ea"/>
        </a:defRPr>
      </a:lvl8pPr>
      <a:lvl9pPr marL="4975225" indent="-349250" algn="l" defTabSz="1398588" rtl="0" fontAlgn="base">
        <a:spcBef>
          <a:spcPct val="20000"/>
        </a:spcBef>
        <a:spcAft>
          <a:spcPct val="0"/>
        </a:spcAft>
        <a:buChar char="»"/>
        <a:defRPr sz="3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3314" name="Picture 2" descr="LOGOTONGCE"/>
          <p:cNvPicPr>
            <a:picLocks noChangeAspect="1" noChangeArrowheads="1"/>
          </p:cNvPicPr>
          <p:nvPr/>
        </p:nvPicPr>
        <p:blipFill>
          <a:blip r:embed="rId14" cstate="print">
            <a:clrChange>
              <a:clrFrom>
                <a:srgbClr val="000000"/>
              </a:clrFrom>
              <a:clrTo>
                <a:srgbClr val="000000">
                  <a:alpha val="0"/>
                </a:srgbClr>
              </a:clrTo>
            </a:clrChange>
            <a:lum bright="60000" contrast="36000"/>
            <a:grayscl/>
            <a:extLst>
              <a:ext uri="{28A0092B-C50C-407E-A947-70E740481C1C}">
                <a14:useLocalDpi xmlns:a14="http://schemas.microsoft.com/office/drawing/2010/main" xmlns="" val="0"/>
              </a:ext>
            </a:extLst>
          </a:blip>
          <a:srcRect/>
          <a:stretch>
            <a:fillRect/>
          </a:stretch>
        </p:blipFill>
        <p:spPr bwMode="auto">
          <a:xfrm>
            <a:off x="0" y="8997950"/>
            <a:ext cx="2074863"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39" name="Text Box 3"/>
          <p:cNvSpPr txBox="1">
            <a:spLocks noChangeArrowheads="1"/>
          </p:cNvSpPr>
          <p:nvPr/>
        </p:nvSpPr>
        <p:spPr bwMode="auto">
          <a:xfrm>
            <a:off x="1646238" y="9132888"/>
            <a:ext cx="1431925" cy="431800"/>
          </a:xfrm>
          <a:prstGeom prst="rect">
            <a:avLst/>
          </a:prstGeom>
          <a:noFill/>
          <a:ln w="9525" algn="ctr">
            <a:noFill/>
            <a:miter lim="800000"/>
            <a:headEnd/>
            <a:tailEnd/>
          </a:ln>
          <a:effectLst/>
        </p:spPr>
        <p:txBody>
          <a:bodyPr wrap="none" lIns="139821" tIns="69910" rIns="139821" bIns="69910">
            <a:spAutoFit/>
          </a:bodyPr>
          <a:lstStyle/>
          <a:p>
            <a:pPr algn="ctr" defTabSz="1398588">
              <a:defRPr/>
            </a:pPr>
            <a:r>
              <a:rPr lang="zh-CN" altLang="en-US" sz="2100" b="1">
                <a:solidFill>
                  <a:srgbClr val="DDDDDD"/>
                </a:solidFill>
                <a:latin typeface="Arial" pitchFamily="34" charset="0"/>
              </a:rPr>
              <a:t>同策咨询</a:t>
            </a:r>
          </a:p>
        </p:txBody>
      </p:sp>
      <p:sp>
        <p:nvSpPr>
          <p:cNvPr id="14340" name="Rectangle 4"/>
          <p:cNvSpPr>
            <a:spLocks noChangeArrowheads="1"/>
          </p:cNvSpPr>
          <p:nvPr/>
        </p:nvSpPr>
        <p:spPr bwMode="auto">
          <a:xfrm>
            <a:off x="0" y="0"/>
            <a:ext cx="17281525" cy="9721850"/>
          </a:xfrm>
          <a:prstGeom prst="rect">
            <a:avLst/>
          </a:prstGeom>
          <a:solidFill>
            <a:schemeClr val="tx1"/>
          </a:solidFill>
          <a:ln w="9525">
            <a:noFill/>
            <a:miter lim="800000"/>
            <a:headEnd/>
            <a:tailEnd/>
          </a:ln>
          <a:effectLst/>
        </p:spPr>
        <p:txBody>
          <a:bodyPr wrap="none" anchor="ct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1398588" rtl="0" eaLnBrk="0" fontAlgn="base" hangingPunct="0">
        <a:spcBef>
          <a:spcPct val="0"/>
        </a:spcBef>
        <a:spcAft>
          <a:spcPct val="0"/>
        </a:spcAft>
        <a:defRPr sz="6700">
          <a:solidFill>
            <a:schemeClr val="tx2"/>
          </a:solidFill>
          <a:latin typeface="+mj-lt"/>
          <a:ea typeface="+mj-ea"/>
          <a:cs typeface="+mj-cs"/>
        </a:defRPr>
      </a:lvl1pPr>
      <a:lvl2pPr algn="ctr" defTabSz="1398588" rtl="0" eaLnBrk="0" fontAlgn="base" hangingPunct="0">
        <a:spcBef>
          <a:spcPct val="0"/>
        </a:spcBef>
        <a:spcAft>
          <a:spcPct val="0"/>
        </a:spcAft>
        <a:defRPr sz="6700">
          <a:solidFill>
            <a:schemeClr val="tx2"/>
          </a:solidFill>
          <a:latin typeface="Arial" pitchFamily="34" charset="0"/>
          <a:ea typeface="宋体" pitchFamily="2" charset="-122"/>
        </a:defRPr>
      </a:lvl2pPr>
      <a:lvl3pPr algn="ctr" defTabSz="1398588" rtl="0" eaLnBrk="0" fontAlgn="base" hangingPunct="0">
        <a:spcBef>
          <a:spcPct val="0"/>
        </a:spcBef>
        <a:spcAft>
          <a:spcPct val="0"/>
        </a:spcAft>
        <a:defRPr sz="6700">
          <a:solidFill>
            <a:schemeClr val="tx2"/>
          </a:solidFill>
          <a:latin typeface="Arial" pitchFamily="34" charset="0"/>
          <a:ea typeface="宋体" pitchFamily="2" charset="-122"/>
        </a:defRPr>
      </a:lvl3pPr>
      <a:lvl4pPr algn="ctr" defTabSz="1398588" rtl="0" eaLnBrk="0" fontAlgn="base" hangingPunct="0">
        <a:spcBef>
          <a:spcPct val="0"/>
        </a:spcBef>
        <a:spcAft>
          <a:spcPct val="0"/>
        </a:spcAft>
        <a:defRPr sz="6700">
          <a:solidFill>
            <a:schemeClr val="tx2"/>
          </a:solidFill>
          <a:latin typeface="Arial" pitchFamily="34" charset="0"/>
          <a:ea typeface="宋体" pitchFamily="2" charset="-122"/>
        </a:defRPr>
      </a:lvl4pPr>
      <a:lvl5pPr algn="ctr" defTabSz="1398588" rtl="0" eaLnBrk="0" fontAlgn="base" hangingPunct="0">
        <a:spcBef>
          <a:spcPct val="0"/>
        </a:spcBef>
        <a:spcAft>
          <a:spcPct val="0"/>
        </a:spcAft>
        <a:defRPr sz="6700">
          <a:solidFill>
            <a:schemeClr val="tx2"/>
          </a:solidFill>
          <a:latin typeface="Arial" pitchFamily="34" charset="0"/>
          <a:ea typeface="宋体" pitchFamily="2" charset="-122"/>
        </a:defRPr>
      </a:lvl5pPr>
      <a:lvl6pPr marL="457200" algn="ctr" defTabSz="1398588" rtl="0" fontAlgn="base">
        <a:spcBef>
          <a:spcPct val="0"/>
        </a:spcBef>
        <a:spcAft>
          <a:spcPct val="0"/>
        </a:spcAft>
        <a:defRPr sz="6700">
          <a:solidFill>
            <a:schemeClr val="tx2"/>
          </a:solidFill>
          <a:latin typeface="Arial" pitchFamily="34" charset="0"/>
          <a:ea typeface="宋体" pitchFamily="2" charset="-122"/>
        </a:defRPr>
      </a:lvl6pPr>
      <a:lvl7pPr marL="914400" algn="ctr" defTabSz="1398588" rtl="0" fontAlgn="base">
        <a:spcBef>
          <a:spcPct val="0"/>
        </a:spcBef>
        <a:spcAft>
          <a:spcPct val="0"/>
        </a:spcAft>
        <a:defRPr sz="6700">
          <a:solidFill>
            <a:schemeClr val="tx2"/>
          </a:solidFill>
          <a:latin typeface="Arial" pitchFamily="34" charset="0"/>
          <a:ea typeface="宋体" pitchFamily="2" charset="-122"/>
        </a:defRPr>
      </a:lvl7pPr>
      <a:lvl8pPr marL="1371600" algn="ctr" defTabSz="1398588" rtl="0" fontAlgn="base">
        <a:spcBef>
          <a:spcPct val="0"/>
        </a:spcBef>
        <a:spcAft>
          <a:spcPct val="0"/>
        </a:spcAft>
        <a:defRPr sz="6700">
          <a:solidFill>
            <a:schemeClr val="tx2"/>
          </a:solidFill>
          <a:latin typeface="Arial" pitchFamily="34" charset="0"/>
          <a:ea typeface="宋体" pitchFamily="2" charset="-122"/>
        </a:defRPr>
      </a:lvl8pPr>
      <a:lvl9pPr marL="1828800" algn="ctr" defTabSz="1398588" rtl="0" fontAlgn="base">
        <a:spcBef>
          <a:spcPct val="0"/>
        </a:spcBef>
        <a:spcAft>
          <a:spcPct val="0"/>
        </a:spcAft>
        <a:defRPr sz="6700">
          <a:solidFill>
            <a:schemeClr val="tx2"/>
          </a:solidFill>
          <a:latin typeface="Arial" pitchFamily="34" charset="0"/>
          <a:ea typeface="宋体" pitchFamily="2" charset="-122"/>
        </a:defRPr>
      </a:lvl9pPr>
    </p:titleStyle>
    <p:bodyStyle>
      <a:lvl1pPr marL="523875" indent="-523875" algn="l" defTabSz="1398588" rtl="0" eaLnBrk="0" fontAlgn="base" hangingPunct="0">
        <a:spcBef>
          <a:spcPct val="20000"/>
        </a:spcBef>
        <a:spcAft>
          <a:spcPct val="0"/>
        </a:spcAft>
        <a:buChar char="•"/>
        <a:defRPr sz="4900">
          <a:solidFill>
            <a:schemeClr val="tx1"/>
          </a:solidFill>
          <a:latin typeface="+mn-lt"/>
          <a:ea typeface="+mn-ea"/>
          <a:cs typeface="+mn-cs"/>
        </a:defRPr>
      </a:lvl1pPr>
      <a:lvl2pPr marL="1136650" indent="-438150" algn="l" defTabSz="1398588" rtl="0" eaLnBrk="0" fontAlgn="base" hangingPunct="0">
        <a:spcBef>
          <a:spcPct val="20000"/>
        </a:spcBef>
        <a:spcAft>
          <a:spcPct val="0"/>
        </a:spcAft>
        <a:buChar char="–"/>
        <a:defRPr sz="4300">
          <a:solidFill>
            <a:schemeClr val="tx1"/>
          </a:solidFill>
          <a:latin typeface="+mn-lt"/>
          <a:ea typeface="+mn-ea"/>
        </a:defRPr>
      </a:lvl2pPr>
      <a:lvl3pPr marL="1747838" indent="-349250" algn="l" defTabSz="1398588" rtl="0" eaLnBrk="0" fontAlgn="base" hangingPunct="0">
        <a:spcBef>
          <a:spcPct val="20000"/>
        </a:spcBef>
        <a:spcAft>
          <a:spcPct val="0"/>
        </a:spcAft>
        <a:buChar char="•"/>
        <a:defRPr sz="3700">
          <a:solidFill>
            <a:schemeClr val="tx1"/>
          </a:solidFill>
          <a:latin typeface="+mn-lt"/>
          <a:ea typeface="+mn-ea"/>
        </a:defRPr>
      </a:lvl3pPr>
      <a:lvl4pPr marL="2446338" indent="-349250" algn="l" defTabSz="1398588" rtl="0" eaLnBrk="0" fontAlgn="base" hangingPunct="0">
        <a:spcBef>
          <a:spcPct val="20000"/>
        </a:spcBef>
        <a:spcAft>
          <a:spcPct val="0"/>
        </a:spcAft>
        <a:buChar char="–"/>
        <a:defRPr sz="3100">
          <a:solidFill>
            <a:schemeClr val="tx1"/>
          </a:solidFill>
          <a:latin typeface="+mn-lt"/>
          <a:ea typeface="+mn-ea"/>
        </a:defRPr>
      </a:lvl4pPr>
      <a:lvl5pPr marL="3146425" indent="-349250" algn="l" defTabSz="1398588" rtl="0" eaLnBrk="0" fontAlgn="base" hangingPunct="0">
        <a:spcBef>
          <a:spcPct val="20000"/>
        </a:spcBef>
        <a:spcAft>
          <a:spcPct val="0"/>
        </a:spcAft>
        <a:buChar char="»"/>
        <a:defRPr sz="3100">
          <a:solidFill>
            <a:schemeClr val="tx1"/>
          </a:solidFill>
          <a:latin typeface="+mn-lt"/>
          <a:ea typeface="+mn-ea"/>
        </a:defRPr>
      </a:lvl5pPr>
      <a:lvl6pPr marL="3603625" indent="-349250" algn="l" defTabSz="1398588" rtl="0" fontAlgn="base">
        <a:spcBef>
          <a:spcPct val="20000"/>
        </a:spcBef>
        <a:spcAft>
          <a:spcPct val="0"/>
        </a:spcAft>
        <a:buChar char="»"/>
        <a:defRPr sz="3100">
          <a:solidFill>
            <a:schemeClr val="tx1"/>
          </a:solidFill>
          <a:latin typeface="+mn-lt"/>
          <a:ea typeface="+mn-ea"/>
        </a:defRPr>
      </a:lvl6pPr>
      <a:lvl7pPr marL="4060825" indent="-349250" algn="l" defTabSz="1398588" rtl="0" fontAlgn="base">
        <a:spcBef>
          <a:spcPct val="20000"/>
        </a:spcBef>
        <a:spcAft>
          <a:spcPct val="0"/>
        </a:spcAft>
        <a:buChar char="»"/>
        <a:defRPr sz="3100">
          <a:solidFill>
            <a:schemeClr val="tx1"/>
          </a:solidFill>
          <a:latin typeface="+mn-lt"/>
          <a:ea typeface="+mn-ea"/>
        </a:defRPr>
      </a:lvl7pPr>
      <a:lvl8pPr marL="4518025" indent="-349250" algn="l" defTabSz="1398588" rtl="0" fontAlgn="base">
        <a:spcBef>
          <a:spcPct val="20000"/>
        </a:spcBef>
        <a:spcAft>
          <a:spcPct val="0"/>
        </a:spcAft>
        <a:buChar char="»"/>
        <a:defRPr sz="3100">
          <a:solidFill>
            <a:schemeClr val="tx1"/>
          </a:solidFill>
          <a:latin typeface="+mn-lt"/>
          <a:ea typeface="+mn-ea"/>
        </a:defRPr>
      </a:lvl8pPr>
      <a:lvl9pPr marL="4975225" indent="-349250" algn="l" defTabSz="1398588" rtl="0" fontAlgn="base">
        <a:spcBef>
          <a:spcPct val="20000"/>
        </a:spcBef>
        <a:spcAft>
          <a:spcPct val="0"/>
        </a:spcAft>
        <a:buChar char="»"/>
        <a:defRPr sz="3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5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6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5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57.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10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68.xml"/><Relationship Id="rId6" Type="http://schemas.openxmlformats.org/officeDocument/2006/relationships/image" Target="../media/image157.jpeg"/><Relationship Id="rId5" Type="http://schemas.openxmlformats.org/officeDocument/2006/relationships/image" Target="../media/image156.jpeg"/><Relationship Id="rId4" Type="http://schemas.openxmlformats.org/officeDocument/2006/relationships/image" Target="../media/image155.jpeg"/></Relationships>
</file>

<file path=ppt/slides/_rels/slide10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59.xml"/></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6.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59.xml"/><Relationship Id="rId5" Type="http://schemas.openxmlformats.org/officeDocument/2006/relationships/image" Target="../media/image165.jpeg"/><Relationship Id="rId4" Type="http://schemas.openxmlformats.org/officeDocument/2006/relationships/image" Target="../media/image164.jpeg"/></Relationships>
</file>

<file path=ppt/slides/_rels/slide11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59.xml"/><Relationship Id="rId6" Type="http://schemas.openxmlformats.org/officeDocument/2006/relationships/image" Target="../media/image170.jpeg"/><Relationship Id="rId5" Type="http://schemas.openxmlformats.org/officeDocument/2006/relationships/image" Target="../media/image169.jpeg"/><Relationship Id="rId4" Type="http://schemas.openxmlformats.org/officeDocument/2006/relationships/image" Target="../media/image1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172.jpeg"/><Relationship Id="rId7" Type="http://schemas.openxmlformats.org/officeDocument/2006/relationships/image" Target="../media/image176.jpeg"/><Relationship Id="rId2" Type="http://schemas.openxmlformats.org/officeDocument/2006/relationships/image" Target="../media/image171.jpeg"/><Relationship Id="rId1" Type="http://schemas.openxmlformats.org/officeDocument/2006/relationships/slideLayout" Target="../slideLayouts/slideLayout59.xml"/><Relationship Id="rId6" Type="http://schemas.openxmlformats.org/officeDocument/2006/relationships/image" Target="../media/image175.jpeg"/><Relationship Id="rId5" Type="http://schemas.openxmlformats.org/officeDocument/2006/relationships/image" Target="../media/image174.jpeg"/><Relationship Id="rId4" Type="http://schemas.openxmlformats.org/officeDocument/2006/relationships/image" Target="../media/image173.jpeg"/></Relationships>
</file>

<file path=ppt/slides/_rels/slide11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59.xml"/><Relationship Id="rId5" Type="http://schemas.openxmlformats.org/officeDocument/2006/relationships/image" Target="../media/image180.png"/><Relationship Id="rId4" Type="http://schemas.openxmlformats.org/officeDocument/2006/relationships/image" Target="../media/image179.jpeg"/></Relationships>
</file>

<file path=ppt/slides/_rels/slide114.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69.xml"/><Relationship Id="rId6" Type="http://schemas.openxmlformats.org/officeDocument/2006/relationships/image" Target="../media/image185.jpeg"/><Relationship Id="rId5" Type="http://schemas.openxmlformats.org/officeDocument/2006/relationships/image" Target="../media/image184.jpeg"/><Relationship Id="rId4" Type="http://schemas.openxmlformats.org/officeDocument/2006/relationships/image" Target="../media/image183.jpeg"/></Relationships>
</file>

<file path=ppt/slides/_rels/slide115.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57.xml"/></Relationships>
</file>

<file path=ppt/slides/_rels/slide116.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57.xml"/></Relationships>
</file>

<file path=ppt/slides/_rels/slide117.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57.xml"/><Relationship Id="rId5" Type="http://schemas.openxmlformats.org/officeDocument/2006/relationships/image" Target="../media/image192.jpeg"/><Relationship Id="rId4" Type="http://schemas.openxmlformats.org/officeDocument/2006/relationships/image" Target="../media/image19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69.xml"/><Relationship Id="rId5" Type="http://schemas.openxmlformats.org/officeDocument/2006/relationships/image" Target="../media/image196.jpeg"/><Relationship Id="rId4" Type="http://schemas.openxmlformats.org/officeDocument/2006/relationships/image" Target="../media/image195.jpeg"/></Relationships>
</file>

<file path=ppt/slides/_rels/slide119.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69.xml"/><Relationship Id="rId5" Type="http://schemas.openxmlformats.org/officeDocument/2006/relationships/image" Target="../media/image200.jpeg"/><Relationship Id="rId4" Type="http://schemas.openxmlformats.org/officeDocument/2006/relationships/image" Target="../media/image199.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59.xml"/><Relationship Id="rId6" Type="http://schemas.openxmlformats.org/officeDocument/2006/relationships/image" Target="../media/image205.jpeg"/><Relationship Id="rId5" Type="http://schemas.openxmlformats.org/officeDocument/2006/relationships/image" Target="../media/image204.jpeg"/><Relationship Id="rId4" Type="http://schemas.openxmlformats.org/officeDocument/2006/relationships/image" Target="../media/image203.jpeg"/></Relationships>
</file>

<file path=ppt/slides/_rels/slide12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slideLayout" Target="../slideLayouts/slideLayout59.xml"/><Relationship Id="rId5" Type="http://schemas.openxmlformats.org/officeDocument/2006/relationships/image" Target="../media/image209.jpeg"/><Relationship Id="rId4" Type="http://schemas.openxmlformats.org/officeDocument/2006/relationships/image" Target="../media/image208.jpeg"/></Relationships>
</file>

<file path=ppt/slides/_rels/slide12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59.xml"/></Relationships>
</file>

<file path=ppt/slides/_rels/slide124.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jpeg"/><Relationship Id="rId1" Type="http://schemas.openxmlformats.org/officeDocument/2006/relationships/slideLayout" Target="../slideLayouts/slideLayout57.xml"/><Relationship Id="rId5" Type="http://schemas.openxmlformats.org/officeDocument/2006/relationships/image" Target="../media/image215.jpeg"/><Relationship Id="rId4" Type="http://schemas.openxmlformats.org/officeDocument/2006/relationships/image" Target="../media/image214.jpeg"/></Relationships>
</file>

<file path=ppt/slides/_rels/slide125.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57.xml"/></Relationships>
</file>

<file path=ppt/slides/_rels/slide126.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69.xml"/><Relationship Id="rId5" Type="http://schemas.openxmlformats.org/officeDocument/2006/relationships/image" Target="../media/image220.jpeg"/><Relationship Id="rId4" Type="http://schemas.openxmlformats.org/officeDocument/2006/relationships/image" Target="../media/image219.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57.xml"/><Relationship Id="rId5" Type="http://schemas.openxmlformats.org/officeDocument/2006/relationships/image" Target="../media/image224.jpeg"/><Relationship Id="rId4" Type="http://schemas.openxmlformats.org/officeDocument/2006/relationships/image" Target="../media/image223.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chart" Target="../charts/chart1.xml"/><Relationship Id="rId1" Type="http://schemas.openxmlformats.org/officeDocument/2006/relationships/slideLayout" Target="../slideLayouts/slideLayout62.xml"/></Relationships>
</file>

<file path=ppt/slides/_rels/slide13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56.xml"/><Relationship Id="rId4" Type="http://schemas.openxmlformats.org/officeDocument/2006/relationships/image" Target="../media/image227.jpeg"/></Relationships>
</file>

<file path=ppt/slides/_rels/slide131.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195.jpeg"/><Relationship Id="rId1" Type="http://schemas.openxmlformats.org/officeDocument/2006/relationships/slideLayout" Target="../slideLayouts/slideLayout59.xml"/><Relationship Id="rId6" Type="http://schemas.openxmlformats.org/officeDocument/2006/relationships/image" Target="../media/image231.jpeg"/><Relationship Id="rId5" Type="http://schemas.openxmlformats.org/officeDocument/2006/relationships/image" Target="../media/image230.jpeg"/><Relationship Id="rId4" Type="http://schemas.openxmlformats.org/officeDocument/2006/relationships/image" Target="../media/image229.jpeg"/></Relationships>
</file>

<file path=ppt/slides/_rels/slide132.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59.xml"/><Relationship Id="rId6" Type="http://schemas.openxmlformats.org/officeDocument/2006/relationships/image" Target="../media/image236.jpeg"/><Relationship Id="rId5" Type="http://schemas.openxmlformats.org/officeDocument/2006/relationships/image" Target="../media/image235.jpeg"/><Relationship Id="rId4" Type="http://schemas.openxmlformats.org/officeDocument/2006/relationships/image" Target="../media/image234.jpeg"/></Relationships>
</file>

<file path=ppt/slides/_rels/slide133.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image" Target="../media/image237.jpeg"/><Relationship Id="rId1" Type="http://schemas.openxmlformats.org/officeDocument/2006/relationships/slideLayout" Target="../slideLayouts/slideLayout59.xml"/><Relationship Id="rId5" Type="http://schemas.openxmlformats.org/officeDocument/2006/relationships/image" Target="../media/image240.jpeg"/><Relationship Id="rId4" Type="http://schemas.openxmlformats.org/officeDocument/2006/relationships/image" Target="../media/image239.jpeg"/></Relationships>
</file>

<file path=ppt/slides/_rels/slide134.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image" Target="../media/image241.jpeg"/><Relationship Id="rId1" Type="http://schemas.openxmlformats.org/officeDocument/2006/relationships/slideLayout" Target="../slideLayouts/slideLayout59.xml"/><Relationship Id="rId5" Type="http://schemas.openxmlformats.org/officeDocument/2006/relationships/image" Target="../media/image244.jpeg"/><Relationship Id="rId4" Type="http://schemas.openxmlformats.org/officeDocument/2006/relationships/image" Target="../media/image243.jpeg"/></Relationships>
</file>

<file path=ppt/slides/_rels/slide135.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245.jpeg"/><Relationship Id="rId1" Type="http://schemas.openxmlformats.org/officeDocument/2006/relationships/slideLayout" Target="../slideLayouts/slideLayout59.xml"/></Relationships>
</file>

<file path=ppt/slides/_rels/slide136.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7.jpeg"/><Relationship Id="rId1" Type="http://schemas.openxmlformats.org/officeDocument/2006/relationships/slideLayout" Target="../slideLayouts/slideLayout59.xml"/><Relationship Id="rId4" Type="http://schemas.openxmlformats.org/officeDocument/2006/relationships/image" Target="../media/image249.jpeg"/></Relationships>
</file>

<file path=ppt/slides/_rels/slide137.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59.xml"/><Relationship Id="rId5" Type="http://schemas.openxmlformats.org/officeDocument/2006/relationships/image" Target="../media/image253.jpeg"/><Relationship Id="rId4" Type="http://schemas.openxmlformats.org/officeDocument/2006/relationships/image" Target="../media/image252.jpeg"/></Relationships>
</file>

<file path=ppt/slides/_rels/slide13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6.xml"/></Relationships>
</file>

<file path=ppt/slides/_rels/slide13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2.xml"/></Relationships>
</file>

<file path=ppt/slides/_rels/slide14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142.jpeg"/><Relationship Id="rId1" Type="http://schemas.openxmlformats.org/officeDocument/2006/relationships/slideLayout" Target="../slideLayouts/slideLayout6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2.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image" Target="../media/image256.jpeg"/><Relationship Id="rId1" Type="http://schemas.openxmlformats.org/officeDocument/2006/relationships/slideLayout" Target="../slideLayouts/slideLayout62.xml"/><Relationship Id="rId5" Type="http://schemas.openxmlformats.org/officeDocument/2006/relationships/image" Target="../media/image259.jpeg"/><Relationship Id="rId4" Type="http://schemas.openxmlformats.org/officeDocument/2006/relationships/image" Target="../media/image258.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4.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image" Target="../media/image260.jpeg"/><Relationship Id="rId1" Type="http://schemas.openxmlformats.org/officeDocument/2006/relationships/slideLayout" Target="../slideLayouts/slideLayout62.xml"/><Relationship Id="rId4" Type="http://schemas.openxmlformats.org/officeDocument/2006/relationships/image" Target="../media/image255.png"/></Relationships>
</file>

<file path=ppt/slides/_rels/slide1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262.jpeg"/><Relationship Id="rId1" Type="http://schemas.openxmlformats.org/officeDocument/2006/relationships/slideLayout" Target="../slideLayouts/slideLayout62.xml"/><Relationship Id="rId4" Type="http://schemas.openxmlformats.org/officeDocument/2006/relationships/image" Target="../media/image255.png"/></Relationships>
</file>

<file path=ppt/slides/_rels/slide146.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image" Target="../media/image114.jpeg"/><Relationship Id="rId1" Type="http://schemas.openxmlformats.org/officeDocument/2006/relationships/slideLayout" Target="../slideLayouts/slideLayout62.xml"/><Relationship Id="rId4" Type="http://schemas.openxmlformats.org/officeDocument/2006/relationships/image" Target="../media/image255.png"/></Relationships>
</file>

<file path=ppt/slides/_rels/slide147.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jpeg"/><Relationship Id="rId1" Type="http://schemas.openxmlformats.org/officeDocument/2006/relationships/slideLayout" Target="../slideLayouts/slideLayout62.xml"/><Relationship Id="rId5" Type="http://schemas.openxmlformats.org/officeDocument/2006/relationships/image" Target="../media/image267.jpeg"/><Relationship Id="rId4" Type="http://schemas.openxmlformats.org/officeDocument/2006/relationships/image" Target="../media/image266.jpeg"/></Relationships>
</file>

<file path=ppt/slides/_rels/slide148.xml.rels><?xml version="1.0" encoding="UTF-8" standalone="yes"?>
<Relationships xmlns="http://schemas.openxmlformats.org/package/2006/relationships"><Relationship Id="rId8" Type="http://schemas.openxmlformats.org/officeDocument/2006/relationships/image" Target="../media/image273.jpeg"/><Relationship Id="rId3" Type="http://schemas.openxmlformats.org/officeDocument/2006/relationships/image" Target="../media/image268.jpeg"/><Relationship Id="rId7" Type="http://schemas.openxmlformats.org/officeDocument/2006/relationships/image" Target="../media/image272.jpeg"/><Relationship Id="rId12" Type="http://schemas.openxmlformats.org/officeDocument/2006/relationships/image" Target="../media/image277.jpeg"/><Relationship Id="rId2" Type="http://schemas.openxmlformats.org/officeDocument/2006/relationships/notesSlide" Target="../notesSlides/notesSlide26.xml"/><Relationship Id="rId1" Type="http://schemas.openxmlformats.org/officeDocument/2006/relationships/slideLayout" Target="../slideLayouts/slideLayout62.xml"/><Relationship Id="rId6" Type="http://schemas.openxmlformats.org/officeDocument/2006/relationships/image" Target="../media/image271.jpeg"/><Relationship Id="rId11" Type="http://schemas.openxmlformats.org/officeDocument/2006/relationships/image" Target="../media/image276.jpeg"/><Relationship Id="rId5" Type="http://schemas.openxmlformats.org/officeDocument/2006/relationships/image" Target="../media/image270.jpeg"/><Relationship Id="rId10" Type="http://schemas.openxmlformats.org/officeDocument/2006/relationships/image" Target="../media/image275.jpeg"/><Relationship Id="rId4" Type="http://schemas.openxmlformats.org/officeDocument/2006/relationships/image" Target="../media/image269.jpeg"/><Relationship Id="rId9" Type="http://schemas.openxmlformats.org/officeDocument/2006/relationships/image" Target="../media/image274.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2.xml"/><Relationship Id="rId4" Type="http://schemas.openxmlformats.org/officeDocument/2006/relationships/image" Target="../media/image28.jpeg"/></Relationships>
</file>

<file path=ppt/slides/_rels/slide15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7.xml"/><Relationship Id="rId1" Type="http://schemas.openxmlformats.org/officeDocument/2006/relationships/slideLayout" Target="../slideLayouts/slideLayout62.xml"/><Relationship Id="rId4" Type="http://schemas.openxmlformats.org/officeDocument/2006/relationships/image" Target="../media/image27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3.xml.rels><?xml version="1.0" encoding="UTF-8" standalone="yes"?>
<Relationships xmlns="http://schemas.openxmlformats.org/package/2006/relationships"><Relationship Id="rId3" Type="http://schemas.openxmlformats.org/officeDocument/2006/relationships/image" Target="../media/image281.jpeg"/><Relationship Id="rId2" Type="http://schemas.openxmlformats.org/officeDocument/2006/relationships/image" Target="../media/image280.png"/><Relationship Id="rId1" Type="http://schemas.openxmlformats.org/officeDocument/2006/relationships/slideLayout" Target="../slideLayouts/slideLayout62.xml"/></Relationships>
</file>

<file path=ppt/slides/_rels/slide154.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62.xml"/></Relationships>
</file>

<file path=ppt/slides/_rels/slide155.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image" Target="../media/image283.png"/><Relationship Id="rId1" Type="http://schemas.openxmlformats.org/officeDocument/2006/relationships/slideLayout" Target="../slideLayouts/slideLayout62.xml"/><Relationship Id="rId6" Type="http://schemas.openxmlformats.org/officeDocument/2006/relationships/image" Target="../media/image287.png"/><Relationship Id="rId5" Type="http://schemas.openxmlformats.org/officeDocument/2006/relationships/image" Target="../media/image286.jpeg"/><Relationship Id="rId4" Type="http://schemas.openxmlformats.org/officeDocument/2006/relationships/image" Target="../media/image285.jpeg"/></Relationships>
</file>

<file path=ppt/slides/_rels/slide156.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image" Target="../media/image283.png"/><Relationship Id="rId1" Type="http://schemas.openxmlformats.org/officeDocument/2006/relationships/slideLayout" Target="../slideLayouts/slideLayout62.xml"/><Relationship Id="rId5" Type="http://schemas.openxmlformats.org/officeDocument/2006/relationships/image" Target="../media/image290.jpeg"/><Relationship Id="rId4" Type="http://schemas.openxmlformats.org/officeDocument/2006/relationships/image" Target="../media/image289.jpeg"/></Relationships>
</file>

<file path=ppt/slides/_rels/slide157.xml.rels><?xml version="1.0" encoding="UTF-8" standalone="yes"?>
<Relationships xmlns="http://schemas.openxmlformats.org/package/2006/relationships"><Relationship Id="rId3" Type="http://schemas.openxmlformats.org/officeDocument/2006/relationships/image" Target="../media/image291.jpeg"/><Relationship Id="rId7" Type="http://schemas.openxmlformats.org/officeDocument/2006/relationships/image" Target="../media/image295.jpeg"/><Relationship Id="rId2" Type="http://schemas.openxmlformats.org/officeDocument/2006/relationships/image" Target="../media/image283.png"/><Relationship Id="rId1" Type="http://schemas.openxmlformats.org/officeDocument/2006/relationships/slideLayout" Target="../slideLayouts/slideLayout62.xml"/><Relationship Id="rId6" Type="http://schemas.openxmlformats.org/officeDocument/2006/relationships/image" Target="../media/image294.png"/><Relationship Id="rId5" Type="http://schemas.openxmlformats.org/officeDocument/2006/relationships/image" Target="../media/image293.jpeg"/><Relationship Id="rId4" Type="http://schemas.openxmlformats.org/officeDocument/2006/relationships/image" Target="../media/image292.jpeg"/></Relationships>
</file>

<file path=ppt/slides/_rels/slide158.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image" Target="../media/image283.png"/><Relationship Id="rId1" Type="http://schemas.openxmlformats.org/officeDocument/2006/relationships/slideLayout" Target="../slideLayouts/slideLayout62.xml"/><Relationship Id="rId6" Type="http://schemas.openxmlformats.org/officeDocument/2006/relationships/image" Target="../media/image299.jpeg"/><Relationship Id="rId5" Type="http://schemas.openxmlformats.org/officeDocument/2006/relationships/image" Target="../media/image298.jpeg"/><Relationship Id="rId4" Type="http://schemas.openxmlformats.org/officeDocument/2006/relationships/image" Target="../media/image297.jpeg"/></Relationships>
</file>

<file path=ppt/slides/_rels/slide159.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image" Target="../media/image300.jpeg"/><Relationship Id="rId1" Type="http://schemas.openxmlformats.org/officeDocument/2006/relationships/slideLayout" Target="../slideLayouts/slideLayout62.xml"/><Relationship Id="rId6" Type="http://schemas.openxmlformats.org/officeDocument/2006/relationships/image" Target="../media/image304.jpeg"/><Relationship Id="rId5" Type="http://schemas.openxmlformats.org/officeDocument/2006/relationships/image" Target="../media/image303.jpeg"/><Relationship Id="rId4" Type="http://schemas.openxmlformats.org/officeDocument/2006/relationships/image" Target="../media/image3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0.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image" Target="../media/image302.png"/><Relationship Id="rId1" Type="http://schemas.openxmlformats.org/officeDocument/2006/relationships/slideLayout" Target="../slideLayouts/slideLayout62.xml"/><Relationship Id="rId5" Type="http://schemas.openxmlformats.org/officeDocument/2006/relationships/image" Target="../media/image307.jpeg"/><Relationship Id="rId4" Type="http://schemas.openxmlformats.org/officeDocument/2006/relationships/image" Target="../media/image306.jpeg"/></Relationships>
</file>

<file path=ppt/slides/_rels/slide161.xml.rels><?xml version="1.0" encoding="UTF-8" standalone="yes"?>
<Relationships xmlns="http://schemas.openxmlformats.org/package/2006/relationships"><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308.png"/><Relationship Id="rId1" Type="http://schemas.openxmlformats.org/officeDocument/2006/relationships/slideLayout" Target="../slideLayouts/slideLayout62.xml"/><Relationship Id="rId6" Type="http://schemas.openxmlformats.org/officeDocument/2006/relationships/image" Target="../media/image312.jpeg"/><Relationship Id="rId5" Type="http://schemas.openxmlformats.org/officeDocument/2006/relationships/image" Target="../media/image311.png"/><Relationship Id="rId4" Type="http://schemas.openxmlformats.org/officeDocument/2006/relationships/image" Target="../media/image310.png"/></Relationships>
</file>

<file path=ppt/slides/_rels/slide162.xml.rels><?xml version="1.0" encoding="UTF-8" standalone="yes"?>
<Relationships xmlns="http://schemas.openxmlformats.org/package/2006/relationships"><Relationship Id="rId3" Type="http://schemas.openxmlformats.org/officeDocument/2006/relationships/image" Target="../media/image315.jpeg"/><Relationship Id="rId2" Type="http://schemas.openxmlformats.org/officeDocument/2006/relationships/image" Target="../media/image314.jpeg"/><Relationship Id="rId1" Type="http://schemas.openxmlformats.org/officeDocument/2006/relationships/slideLayout" Target="../slideLayouts/slideLayout62.xml"/></Relationships>
</file>

<file path=ppt/slides/_rels/slide163.xml.rels><?xml version="1.0" encoding="UTF-8" standalone="yes"?>
<Relationships xmlns="http://schemas.openxmlformats.org/package/2006/relationships"><Relationship Id="rId2" Type="http://schemas.openxmlformats.org/officeDocument/2006/relationships/image" Target="../media/image316.jpeg"/><Relationship Id="rId1" Type="http://schemas.openxmlformats.org/officeDocument/2006/relationships/slideLayout" Target="../slideLayouts/slideLayout6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5.xml.rels><?xml version="1.0" encoding="UTF-8" standalone="yes"?>
<Relationships xmlns="http://schemas.openxmlformats.org/package/2006/relationships"><Relationship Id="rId3" Type="http://schemas.openxmlformats.org/officeDocument/2006/relationships/image" Target="../media/image318.jpeg"/><Relationship Id="rId2" Type="http://schemas.openxmlformats.org/officeDocument/2006/relationships/image" Target="../media/image317.jpeg"/><Relationship Id="rId1" Type="http://schemas.openxmlformats.org/officeDocument/2006/relationships/slideLayout" Target="../slideLayouts/slideLayout62.xml"/><Relationship Id="rId5" Type="http://schemas.openxmlformats.org/officeDocument/2006/relationships/image" Target="../media/image320.jpeg"/><Relationship Id="rId4" Type="http://schemas.openxmlformats.org/officeDocument/2006/relationships/image" Target="../media/image319.jpeg"/></Relationships>
</file>

<file path=ppt/slides/_rels/slide166.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image" Target="../media/image317.jpeg"/><Relationship Id="rId1" Type="http://schemas.openxmlformats.org/officeDocument/2006/relationships/slideLayout" Target="../slideLayouts/slideLayout62.xml"/><Relationship Id="rId5" Type="http://schemas.openxmlformats.org/officeDocument/2006/relationships/image" Target="../media/image323.jpeg"/><Relationship Id="rId4" Type="http://schemas.openxmlformats.org/officeDocument/2006/relationships/image" Target="../media/image322.jpeg"/></Relationships>
</file>

<file path=ppt/slides/_rels/slide167.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317.jpeg"/><Relationship Id="rId1" Type="http://schemas.openxmlformats.org/officeDocument/2006/relationships/slideLayout" Target="../slideLayouts/slideLayout62.xml"/><Relationship Id="rId5" Type="http://schemas.openxmlformats.org/officeDocument/2006/relationships/image" Target="../media/image326.jpeg"/><Relationship Id="rId4" Type="http://schemas.openxmlformats.org/officeDocument/2006/relationships/image" Target="../media/image325.jpeg"/></Relationships>
</file>

<file path=ppt/slides/_rels/slide168.xml.rels><?xml version="1.0" encoding="UTF-8" standalone="yes"?>
<Relationships xmlns="http://schemas.openxmlformats.org/package/2006/relationships"><Relationship Id="rId8" Type="http://schemas.openxmlformats.org/officeDocument/2006/relationships/image" Target="../media/image333.jpeg"/><Relationship Id="rId3" Type="http://schemas.openxmlformats.org/officeDocument/2006/relationships/image" Target="../media/image328.jpeg"/><Relationship Id="rId7" Type="http://schemas.openxmlformats.org/officeDocument/2006/relationships/image" Target="../media/image332.jpeg"/><Relationship Id="rId2" Type="http://schemas.openxmlformats.org/officeDocument/2006/relationships/image" Target="../media/image327.jpeg"/><Relationship Id="rId1" Type="http://schemas.openxmlformats.org/officeDocument/2006/relationships/slideLayout" Target="../slideLayouts/slideLayout62.xml"/><Relationship Id="rId6" Type="http://schemas.openxmlformats.org/officeDocument/2006/relationships/image" Target="../media/image331.jpeg"/><Relationship Id="rId5" Type="http://schemas.openxmlformats.org/officeDocument/2006/relationships/image" Target="../media/image330.jpeg"/><Relationship Id="rId4" Type="http://schemas.openxmlformats.org/officeDocument/2006/relationships/image" Target="../media/image329.jpeg"/></Relationships>
</file>

<file path=ppt/slides/_rels/slide169.xml.rels><?xml version="1.0" encoding="UTF-8" standalone="yes"?>
<Relationships xmlns="http://schemas.openxmlformats.org/package/2006/relationships"><Relationship Id="rId2" Type="http://schemas.openxmlformats.org/officeDocument/2006/relationships/image" Target="../media/image334.wmf"/><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wmf"/><Relationship Id="rId1" Type="http://schemas.openxmlformats.org/officeDocument/2006/relationships/slideLayout" Target="../slideLayouts/slideLayout62.xml"/><Relationship Id="rId4" Type="http://schemas.openxmlformats.org/officeDocument/2006/relationships/image" Target="../media/image337.wmf"/></Relationships>
</file>

<file path=ppt/slides/_rels/slide171.xml.rels><?xml version="1.0" encoding="UTF-8" standalone="yes"?>
<Relationships xmlns="http://schemas.openxmlformats.org/package/2006/relationships"><Relationship Id="rId2" Type="http://schemas.openxmlformats.org/officeDocument/2006/relationships/image" Target="../media/image338.wmf"/><Relationship Id="rId1" Type="http://schemas.openxmlformats.org/officeDocument/2006/relationships/slideLayout" Target="../slideLayouts/slideLayout62.xml"/></Relationships>
</file>

<file path=ppt/slides/_rels/slide172.xml.rels><?xml version="1.0" encoding="UTF-8" standalone="yes"?>
<Relationships xmlns="http://schemas.openxmlformats.org/package/2006/relationships"><Relationship Id="rId3" Type="http://schemas.openxmlformats.org/officeDocument/2006/relationships/image" Target="../media/image340.wmf"/><Relationship Id="rId2" Type="http://schemas.openxmlformats.org/officeDocument/2006/relationships/image" Target="../media/image339.png"/><Relationship Id="rId1" Type="http://schemas.openxmlformats.org/officeDocument/2006/relationships/slideLayout" Target="../slideLayouts/slideLayout62.xml"/><Relationship Id="rId6" Type="http://schemas.openxmlformats.org/officeDocument/2006/relationships/image" Target="../media/image343.wmf"/><Relationship Id="rId5" Type="http://schemas.openxmlformats.org/officeDocument/2006/relationships/image" Target="../media/image342.wmf"/><Relationship Id="rId4" Type="http://schemas.openxmlformats.org/officeDocument/2006/relationships/image" Target="../media/image341.png"/></Relationships>
</file>

<file path=ppt/slides/_rels/slide173.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image" Target="../media/image344.jpeg"/><Relationship Id="rId1" Type="http://schemas.openxmlformats.org/officeDocument/2006/relationships/slideLayout" Target="../slideLayouts/slideLayout62.xml"/><Relationship Id="rId4" Type="http://schemas.openxmlformats.org/officeDocument/2006/relationships/image" Target="../media/image346.jpeg"/></Relationships>
</file>

<file path=ppt/slides/_rels/slide174.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6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6.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142.jpeg"/><Relationship Id="rId1" Type="http://schemas.openxmlformats.org/officeDocument/2006/relationships/slideLayout" Target="../slideLayouts/slideLayout62.xml"/></Relationships>
</file>

<file path=ppt/slides/_rels/slide17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4.jpeg"/><Relationship Id="rId1" Type="http://schemas.openxmlformats.org/officeDocument/2006/relationships/slideLayout" Target="../slideLayouts/slideLayout62.xml"/><Relationship Id="rId4" Type="http://schemas.openxmlformats.org/officeDocument/2006/relationships/image" Target="../media/image150.jpeg"/></Relationships>
</file>

<file path=ppt/slides/_rels/slide178.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6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6.xml"/></Relationships>
</file>

<file path=ppt/slides/_rels/slide180.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44.jpeg"/><Relationship Id="rId1" Type="http://schemas.openxmlformats.org/officeDocument/2006/relationships/slideLayout" Target="../slideLayouts/slideLayout62.xml"/><Relationship Id="rId4" Type="http://schemas.openxmlformats.org/officeDocument/2006/relationships/image" Target="../media/image157.jpe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2.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89.jpeg"/><Relationship Id="rId1" Type="http://schemas.openxmlformats.org/officeDocument/2006/relationships/slideLayout" Target="../slideLayouts/slideLayout62.xml"/><Relationship Id="rId4" Type="http://schemas.openxmlformats.org/officeDocument/2006/relationships/image" Target="../media/image199.jpeg"/></Relationships>
</file>

<file path=ppt/slides/_rels/slide183.xml.rels><?xml version="1.0" encoding="UTF-8" standalone="yes"?>
<Relationships xmlns="http://schemas.openxmlformats.org/package/2006/relationships"><Relationship Id="rId2" Type="http://schemas.openxmlformats.org/officeDocument/2006/relationships/image" Target="../media/image349.emf"/><Relationship Id="rId1" Type="http://schemas.openxmlformats.org/officeDocument/2006/relationships/slideLayout" Target="../slideLayouts/slideLayout62.xml"/></Relationships>
</file>

<file path=ppt/slides/_rels/slide184.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2.xml"/></Relationships>
</file>

<file path=ppt/slides/_rels/slide185.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28.xml"/><Relationship Id="rId1" Type="http://schemas.openxmlformats.org/officeDocument/2006/relationships/slideLayout" Target="../slideLayouts/slideLayout62.xml"/><Relationship Id="rId5" Type="http://schemas.openxmlformats.org/officeDocument/2006/relationships/image" Target="../media/image203.jpeg"/><Relationship Id="rId4" Type="http://schemas.openxmlformats.org/officeDocument/2006/relationships/image" Target="../media/image207.jpeg"/></Relationships>
</file>

<file path=ppt/slides/_rels/slide186.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2.xml"/></Relationships>
</file>

<file path=ppt/slides/_rels/slide187.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2.xml"/><Relationship Id="rId1" Type="http://schemas.openxmlformats.org/officeDocument/2006/relationships/vmlDrawing" Target="../drawings/vmlDrawing1.vml"/><Relationship Id="rId5" Type="http://schemas.openxmlformats.org/officeDocument/2006/relationships/oleObject" Target="../embeddings/Microsoft_Office_Excel_97-2003____2.xls"/><Relationship Id="rId4" Type="http://schemas.openxmlformats.org/officeDocument/2006/relationships/oleObject" Target="../embeddings/Microsoft_Office_Excel_97-2003____1.xls"/></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1.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notesSlide" Target="../notesSlides/notesSlide29.xml"/><Relationship Id="rId1" Type="http://schemas.openxmlformats.org/officeDocument/2006/relationships/slideLayout" Target="../slideLayouts/slideLayout62.xml"/><Relationship Id="rId5" Type="http://schemas.openxmlformats.org/officeDocument/2006/relationships/image" Target="../media/image352.jpeg"/><Relationship Id="rId4" Type="http://schemas.openxmlformats.org/officeDocument/2006/relationships/image" Target="../media/image351.jpeg"/></Relationships>
</file>

<file path=ppt/slides/_rels/slide192.xml.rels><?xml version="1.0" encoding="UTF-8" standalone="yes"?>
<Relationships xmlns="http://schemas.openxmlformats.org/package/2006/relationships"><Relationship Id="rId3" Type="http://schemas.openxmlformats.org/officeDocument/2006/relationships/image" Target="../media/image353.jpeg"/><Relationship Id="rId7" Type="http://schemas.openxmlformats.org/officeDocument/2006/relationships/image" Target="../media/image357.jpeg"/><Relationship Id="rId2" Type="http://schemas.openxmlformats.org/officeDocument/2006/relationships/notesSlide" Target="../notesSlides/notesSlide30.xml"/><Relationship Id="rId1" Type="http://schemas.openxmlformats.org/officeDocument/2006/relationships/slideLayout" Target="../slideLayouts/slideLayout62.xml"/><Relationship Id="rId6" Type="http://schemas.openxmlformats.org/officeDocument/2006/relationships/image" Target="../media/image356.jpeg"/><Relationship Id="rId5" Type="http://schemas.openxmlformats.org/officeDocument/2006/relationships/image" Target="../media/image355.jpeg"/><Relationship Id="rId4" Type="http://schemas.openxmlformats.org/officeDocument/2006/relationships/image" Target="../media/image354.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96.xml.rels><?xml version="1.0" encoding="UTF-8" standalone="yes"?>
<Relationships xmlns="http://schemas.openxmlformats.org/package/2006/relationships"><Relationship Id="rId2" Type="http://schemas.openxmlformats.org/officeDocument/2006/relationships/image" Target="../media/image358.jpeg"/><Relationship Id="rId1" Type="http://schemas.openxmlformats.org/officeDocument/2006/relationships/slideLayout" Target="../slideLayouts/slideLayout62.xml"/></Relationships>
</file>

<file path=ppt/slides/_rels/slide197.xml.rels><?xml version="1.0" encoding="UTF-8" standalone="yes"?>
<Relationships xmlns="http://schemas.openxmlformats.org/package/2006/relationships"><Relationship Id="rId2" Type="http://schemas.openxmlformats.org/officeDocument/2006/relationships/image" Target="../media/image359.jpeg"/><Relationship Id="rId1" Type="http://schemas.openxmlformats.org/officeDocument/2006/relationships/slideLayout" Target="../slideLayouts/slideLayout62.xml"/></Relationships>
</file>

<file path=ppt/slides/_rels/slide198.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360.jpeg"/><Relationship Id="rId1" Type="http://schemas.openxmlformats.org/officeDocument/2006/relationships/slideLayout" Target="../slideLayouts/slideLayout62.xml"/><Relationship Id="rId5" Type="http://schemas.openxmlformats.org/officeDocument/2006/relationships/image" Target="../media/image363.jpeg"/><Relationship Id="rId4" Type="http://schemas.openxmlformats.org/officeDocument/2006/relationships/image" Target="../media/image362.jpeg"/></Relationships>
</file>

<file path=ppt/slides/_rels/slide199.xml.rels><?xml version="1.0" encoding="UTF-8" standalone="yes"?>
<Relationships xmlns="http://schemas.openxmlformats.org/package/2006/relationships"><Relationship Id="rId3" Type="http://schemas.openxmlformats.org/officeDocument/2006/relationships/image" Target="../media/image365.jpeg"/><Relationship Id="rId2" Type="http://schemas.openxmlformats.org/officeDocument/2006/relationships/image" Target="../media/image364.jpe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oleObject" Target="../embeddings/Microsoft_Office_Excel_97-2003____3.xls"/><Relationship Id="rId4" Type="http://schemas.openxmlformats.org/officeDocument/2006/relationships/oleObject" Target="../embeddings/oleObject1.bin"/></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3.xml.rels><?xml version="1.0" encoding="UTF-8" standalone="yes"?>
<Relationships xmlns="http://schemas.openxmlformats.org/package/2006/relationships"><Relationship Id="rId2" Type="http://schemas.openxmlformats.org/officeDocument/2006/relationships/image" Target="../media/image366.jpeg"/><Relationship Id="rId1" Type="http://schemas.openxmlformats.org/officeDocument/2006/relationships/slideLayout" Target="../slideLayouts/slideLayout62.xml"/></Relationships>
</file>

<file path=ppt/slides/_rels/slide204.xml.rels><?xml version="1.0" encoding="UTF-8" standalone="yes"?>
<Relationships xmlns="http://schemas.openxmlformats.org/package/2006/relationships"><Relationship Id="rId3" Type="http://schemas.openxmlformats.org/officeDocument/2006/relationships/image" Target="../media/image366.jpeg"/><Relationship Id="rId2" Type="http://schemas.openxmlformats.org/officeDocument/2006/relationships/image" Target="../media/image367.jpeg"/><Relationship Id="rId1" Type="http://schemas.openxmlformats.org/officeDocument/2006/relationships/slideLayout" Target="../slideLayouts/slideLayout62.xml"/></Relationships>
</file>

<file path=ppt/slides/_rels/slide205.xml.rels><?xml version="1.0" encoding="UTF-8" standalone="yes"?>
<Relationships xmlns="http://schemas.openxmlformats.org/package/2006/relationships"><Relationship Id="rId2" Type="http://schemas.openxmlformats.org/officeDocument/2006/relationships/image" Target="../media/image368.jpeg"/><Relationship Id="rId1" Type="http://schemas.openxmlformats.org/officeDocument/2006/relationships/slideLayout" Target="../slideLayouts/slideLayout62.xml"/></Relationships>
</file>

<file path=ppt/slides/_rels/slide206.xml.rels><?xml version="1.0" encoding="UTF-8" standalone="yes"?>
<Relationships xmlns="http://schemas.openxmlformats.org/package/2006/relationships"><Relationship Id="rId2" Type="http://schemas.openxmlformats.org/officeDocument/2006/relationships/image" Target="../media/image369.jpeg"/><Relationship Id="rId1" Type="http://schemas.openxmlformats.org/officeDocument/2006/relationships/slideLayout" Target="../slideLayouts/slideLayout62.xml"/></Relationships>
</file>

<file path=ppt/slides/_rels/slide207.xml.rels><?xml version="1.0" encoding="UTF-8" standalone="yes"?>
<Relationships xmlns="http://schemas.openxmlformats.org/package/2006/relationships"><Relationship Id="rId2" Type="http://schemas.openxmlformats.org/officeDocument/2006/relationships/image" Target="../media/image370.jpeg"/><Relationship Id="rId1" Type="http://schemas.openxmlformats.org/officeDocument/2006/relationships/slideLayout" Target="../slideLayouts/slideLayout6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62.xml"/></Relationships>
</file>

<file path=ppt/slides/_rels/slide21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6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2.xml"/><Relationship Id="rId1" Type="http://schemas.openxmlformats.org/officeDocument/2006/relationships/vmlDrawing" Target="../drawings/vmlDrawing5.vml"/><Relationship Id="rId5" Type="http://schemas.openxmlformats.org/officeDocument/2006/relationships/oleObject" Target="../embeddings/oleObject6.bin"/><Relationship Id="rId4" Type="http://schemas.openxmlformats.org/officeDocument/2006/relationships/image" Target="../media/image374.jpe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2.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36.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62.xml"/><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56.xml"/><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56.xml"/><Relationship Id="rId4" Type="http://schemas.openxmlformats.org/officeDocument/2006/relationships/image" Target="../media/image61.jpeg"/></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68.xml"/><Relationship Id="rId4" Type="http://schemas.openxmlformats.org/officeDocument/2006/relationships/image" Target="../media/image70.jpeg"/></Relationships>
</file>

<file path=ppt/slides/_rels/slide4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6.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62.xml"/><Relationship Id="rId5" Type="http://schemas.openxmlformats.org/officeDocument/2006/relationships/image" Target="../media/image75.jpeg"/><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2.xml"/><Relationship Id="rId1" Type="http://schemas.openxmlformats.org/officeDocument/2006/relationships/tags" Target="../tags/tag1.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notesSlide" Target="../notesSlides/notesSlide17.xml"/><Relationship Id="rId2" Type="http://schemas.openxmlformats.org/officeDocument/2006/relationships/tags" Target="../tags/tag3.xml"/><Relationship Id="rId16" Type="http://schemas.openxmlformats.org/officeDocument/2006/relationships/slideLayout" Target="../slideLayouts/slideLayout6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5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6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62.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3.xml"/><Relationship Id="rId1" Type="http://schemas.openxmlformats.org/officeDocument/2006/relationships/slideLayout" Target="../slideLayouts/slideLayout62.xml"/><Relationship Id="rId5" Type="http://schemas.openxmlformats.org/officeDocument/2006/relationships/image" Target="../media/image89.jpeg"/><Relationship Id="rId4" Type="http://schemas.openxmlformats.org/officeDocument/2006/relationships/image" Target="../media/image88.jpeg"/></Relationships>
</file>

<file path=ppt/slides/_rels/slide6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6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62.xml"/><Relationship Id="rId4" Type="http://schemas.openxmlformats.org/officeDocument/2006/relationships/image" Target="../media/image97.jpeg"/></Relationships>
</file>

<file path=ppt/slides/_rels/slide6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62.xml"/><Relationship Id="rId5" Type="http://schemas.openxmlformats.org/officeDocument/2006/relationships/image" Target="../media/image101.png"/><Relationship Id="rId4" Type="http://schemas.openxmlformats.org/officeDocument/2006/relationships/image" Target="../media/image10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62.xml"/><Relationship Id="rId4" Type="http://schemas.openxmlformats.org/officeDocument/2006/relationships/image" Target="../media/image10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62.xml"/><Relationship Id="rId4" Type="http://schemas.openxmlformats.org/officeDocument/2006/relationships/image" Target="../media/image107.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62.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62.xml"/></Relationships>
</file>

<file path=ppt/slides/_rels/slide7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62.xml"/><Relationship Id="rId5" Type="http://schemas.openxmlformats.org/officeDocument/2006/relationships/image" Target="../media/image120.jpeg"/><Relationship Id="rId4" Type="http://schemas.openxmlformats.org/officeDocument/2006/relationships/image" Target="../media/image119.jpeg"/></Relationships>
</file>

<file path=ppt/slides/_rels/slide8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62.xml"/><Relationship Id="rId5" Type="http://schemas.openxmlformats.org/officeDocument/2006/relationships/image" Target="../media/image124.jpeg"/><Relationship Id="rId4" Type="http://schemas.openxmlformats.org/officeDocument/2006/relationships/image" Target="../media/image123.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57.xml"/></Relationships>
</file>

<file path=ppt/slides/_rels/slide9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62.xml"/><Relationship Id="rId4" Type="http://schemas.openxmlformats.org/officeDocument/2006/relationships/image" Target="../media/image117.jpeg"/></Relationships>
</file>

<file path=ppt/slides/_rels/slide9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62.xml"/><Relationship Id="rId4" Type="http://schemas.openxmlformats.org/officeDocument/2006/relationships/image" Target="../media/image129.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2.xml"/><Relationship Id="rId5" Type="http://schemas.openxmlformats.org/officeDocument/2006/relationships/image" Target="../media/image133.png"/><Relationship Id="rId4" Type="http://schemas.openxmlformats.org/officeDocument/2006/relationships/image" Target="../media/image132.png"/></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2.xml"/></Relationships>
</file>

<file path=ppt/slides/_rels/slide9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62.xml"/><Relationship Id="rId4" Type="http://schemas.openxmlformats.org/officeDocument/2006/relationships/image" Target="../media/image138.jpeg"/></Relationships>
</file>

<file path=ppt/slides/_rels/slide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69.xml"/><Relationship Id="rId4" Type="http://schemas.openxmlformats.org/officeDocument/2006/relationships/image" Target="../media/image141.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5842" name="TextBox 19"/>
          <p:cNvSpPr txBox="1">
            <a:spLocks noChangeArrowheads="1"/>
          </p:cNvSpPr>
          <p:nvPr/>
        </p:nvSpPr>
        <p:spPr bwMode="auto">
          <a:xfrm>
            <a:off x="4678363" y="6292850"/>
            <a:ext cx="12877800" cy="914400"/>
          </a:xfrm>
          <a:prstGeom prst="rect">
            <a:avLst/>
          </a:prstGeom>
          <a:noFill/>
          <a:ln w="9525">
            <a:noFill/>
            <a:miter lim="800000"/>
            <a:headEnd/>
            <a:tailEnd/>
          </a:ln>
          <a:effectLst>
            <a:outerShdw blurRad="50800" dist="38100" dir="2700000" algn="tl" rotWithShape="0">
              <a:prstClr val="black">
                <a:alpha val="40000"/>
              </a:prstClr>
            </a:outerShdw>
          </a:effectLst>
        </p:spPr>
        <p:txBody>
          <a:bodyPr>
            <a:spAutoFit/>
          </a:bodyPr>
          <a:lstStyle/>
          <a:p>
            <a:pPr>
              <a:defRPr/>
            </a:pPr>
            <a:r>
              <a:rPr lang="zh-CN" altLang="en-US" sz="5400" dirty="0">
                <a:solidFill>
                  <a:schemeClr val="bg1"/>
                </a:solidFill>
                <a:latin typeface="微软雅黑" pitchFamily="34" charset="-122"/>
                <a:ea typeface="微软雅黑" pitchFamily="34" charset="-122"/>
              </a:rPr>
              <a:t>无锡市</a:t>
            </a:r>
            <a:r>
              <a:rPr lang="en-US" altLang="zh-CN" sz="5400" dirty="0">
                <a:solidFill>
                  <a:schemeClr val="bg1"/>
                </a:solidFill>
                <a:latin typeface="微软雅黑" pitchFamily="34" charset="-122"/>
                <a:ea typeface="微软雅黑" pitchFamily="34" charset="-122"/>
              </a:rPr>
              <a:t>.</a:t>
            </a:r>
            <a:r>
              <a:rPr lang="zh-CN" altLang="en-US" sz="5400" dirty="0">
                <a:solidFill>
                  <a:schemeClr val="bg1"/>
                </a:solidFill>
                <a:latin typeface="微软雅黑" pitchFamily="34" charset="-122"/>
                <a:ea typeface="微软雅黑" pitchFamily="34" charset="-122"/>
              </a:rPr>
              <a:t>人民路地下</a:t>
            </a:r>
            <a:r>
              <a:rPr lang="zh-CN" altLang="en-US" sz="5400" dirty="0">
                <a:solidFill>
                  <a:srgbClr val="FFFFFF"/>
                </a:solidFill>
                <a:latin typeface="微软雅黑" pitchFamily="34" charset="-122"/>
                <a:ea typeface="微软雅黑" pitchFamily="34" charset="-122"/>
              </a:rPr>
              <a:t>商业街</a:t>
            </a:r>
            <a:r>
              <a:rPr lang="zh-CN" altLang="en-US" sz="5400" dirty="0">
                <a:solidFill>
                  <a:schemeClr val="bg1"/>
                </a:solidFill>
                <a:latin typeface="微软雅黑" pitchFamily="34" charset="-122"/>
                <a:ea typeface="微软雅黑" pitchFamily="34" charset="-122"/>
              </a:rPr>
              <a:t>项目策划报告</a:t>
            </a:r>
            <a:endParaRPr lang="zh-CN" altLang="en-US" sz="5400" dirty="0">
              <a:latin typeface="微软雅黑" pitchFamily="34" charset="-122"/>
              <a:ea typeface="微软雅黑" pitchFamily="34" charset="-122"/>
            </a:endParaRPr>
          </a:p>
        </p:txBody>
      </p:sp>
      <p:sp>
        <p:nvSpPr>
          <p:cNvPr id="35843" name="TextBox 8"/>
          <p:cNvSpPr txBox="1">
            <a:spLocks noChangeArrowheads="1"/>
          </p:cNvSpPr>
          <p:nvPr/>
        </p:nvSpPr>
        <p:spPr bwMode="auto">
          <a:xfrm>
            <a:off x="10317163" y="7207250"/>
            <a:ext cx="6019800" cy="854075"/>
          </a:xfrm>
          <a:prstGeom prst="rect">
            <a:avLst/>
          </a:prstGeom>
          <a:noFill/>
          <a:ln w="9525">
            <a:noFill/>
            <a:miter lim="800000"/>
            <a:headEnd/>
            <a:tailEnd/>
          </a:ln>
          <a:effectLst>
            <a:outerShdw blurRad="50800" dist="38100" dir="2700000" algn="tl" rotWithShape="0">
              <a:prstClr val="black">
                <a:alpha val="40000"/>
              </a:prstClr>
            </a:outerShdw>
          </a:effectLst>
        </p:spPr>
        <p:txBody>
          <a:bodyPr>
            <a:spAutoFit/>
          </a:bodyPr>
          <a:lstStyle/>
          <a:p>
            <a:pPr algn="r">
              <a:defRPr/>
            </a:pPr>
            <a:r>
              <a:rPr lang="en-US" altLang="zh-CN" sz="5000" dirty="0">
                <a:solidFill>
                  <a:srgbClr val="FFFFFF"/>
                </a:solidFill>
                <a:latin typeface="黑体" pitchFamily="49" charset="-122"/>
                <a:ea typeface="黑体" pitchFamily="49" charset="-122"/>
              </a:rPr>
              <a:t>——</a:t>
            </a:r>
            <a:r>
              <a:rPr lang="zh-CN" altLang="en-US" sz="5000" dirty="0">
                <a:solidFill>
                  <a:srgbClr val="FFFFFF"/>
                </a:solidFill>
                <a:latin typeface="黑体" pitchFamily="49" charset="-122"/>
                <a:ea typeface="黑体" pitchFamily="49" charset="-122"/>
              </a:rPr>
              <a:t>项目汇报</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报告思路</a:t>
            </a:r>
          </a:p>
        </p:txBody>
      </p:sp>
      <p:sp>
        <p:nvSpPr>
          <p:cNvPr id="109576" name="Text Box 8"/>
          <p:cNvSpPr txBox="1">
            <a:spLocks noChangeArrowheads="1"/>
          </p:cNvSpPr>
          <p:nvPr/>
        </p:nvSpPr>
        <p:spPr bwMode="auto">
          <a:xfrm>
            <a:off x="3124200" y="7497763"/>
            <a:ext cx="12145963" cy="817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39821" tIns="69910" rIns="139821" bIns="69910">
            <a:spAutoFit/>
          </a:bodyPr>
          <a:lstStyle>
            <a:lvl1pPr defTabSz="1257300" eaLnBrk="0" hangingPunct="0">
              <a:defRPr sz="3200">
                <a:solidFill>
                  <a:schemeClr val="tx1"/>
                </a:solidFill>
                <a:latin typeface="华文细黑" pitchFamily="2" charset="-122"/>
                <a:ea typeface="华文细黑" pitchFamily="2" charset="-122"/>
              </a:defRPr>
            </a:lvl1pPr>
            <a:lvl2pPr marL="742950" indent="-285750" defTabSz="1257300" eaLnBrk="0" hangingPunct="0">
              <a:defRPr sz="3200">
                <a:solidFill>
                  <a:schemeClr val="tx1"/>
                </a:solidFill>
                <a:latin typeface="华文细黑" pitchFamily="2" charset="-122"/>
                <a:ea typeface="华文细黑" pitchFamily="2" charset="-122"/>
              </a:defRPr>
            </a:lvl2pPr>
            <a:lvl3pPr marL="1143000" indent="-228600" defTabSz="1257300" eaLnBrk="0" hangingPunct="0">
              <a:defRPr sz="3200">
                <a:solidFill>
                  <a:schemeClr val="tx1"/>
                </a:solidFill>
                <a:latin typeface="华文细黑" pitchFamily="2" charset="-122"/>
                <a:ea typeface="华文细黑" pitchFamily="2" charset="-122"/>
              </a:defRPr>
            </a:lvl3pPr>
            <a:lvl4pPr marL="1600200" indent="-228600" defTabSz="1257300" eaLnBrk="0" hangingPunct="0">
              <a:defRPr sz="3200">
                <a:solidFill>
                  <a:schemeClr val="tx1"/>
                </a:solidFill>
                <a:latin typeface="华文细黑" pitchFamily="2" charset="-122"/>
                <a:ea typeface="华文细黑" pitchFamily="2" charset="-122"/>
              </a:defRPr>
            </a:lvl4pPr>
            <a:lvl5pPr marL="2057400" indent="-228600" defTabSz="1257300" eaLnBrk="0" hangingPunct="0">
              <a:defRPr sz="3200">
                <a:solidFill>
                  <a:schemeClr val="tx1"/>
                </a:solidFill>
                <a:latin typeface="华文细黑" pitchFamily="2" charset="-122"/>
                <a:ea typeface="华文细黑" pitchFamily="2" charset="-122"/>
              </a:defRPr>
            </a:lvl5pPr>
            <a:lvl6pPr marL="2514600" indent="-228600" defTabSz="12573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2573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2573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2573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4400" b="1">
                <a:latin typeface="Arial" pitchFamily="34" charset="0"/>
                <a:ea typeface="华文中宋" pitchFamily="2" charset="-122"/>
              </a:rPr>
              <a:t>知己知彼，胜乃不殆；知天知地，胜乃可全。</a:t>
            </a:r>
          </a:p>
        </p:txBody>
      </p:sp>
      <p:sp>
        <p:nvSpPr>
          <p:cNvPr id="109577" name="Text Box 9"/>
          <p:cNvSpPr txBox="1">
            <a:spLocks noChangeArrowheads="1"/>
          </p:cNvSpPr>
          <p:nvPr/>
        </p:nvSpPr>
        <p:spPr bwMode="auto">
          <a:xfrm>
            <a:off x="3124200" y="6918325"/>
            <a:ext cx="4706938" cy="63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39821" tIns="69910" rIns="139821" bIns="69910">
            <a:spAutoFit/>
          </a:bodyPr>
          <a:lstStyle>
            <a:lvl1pPr defTabSz="1257300" eaLnBrk="0" hangingPunct="0">
              <a:defRPr sz="3200">
                <a:solidFill>
                  <a:schemeClr val="tx1"/>
                </a:solidFill>
                <a:latin typeface="华文细黑" pitchFamily="2" charset="-122"/>
                <a:ea typeface="华文细黑" pitchFamily="2" charset="-122"/>
              </a:defRPr>
            </a:lvl1pPr>
            <a:lvl2pPr marL="742950" indent="-285750" defTabSz="1257300" eaLnBrk="0" hangingPunct="0">
              <a:defRPr sz="3200">
                <a:solidFill>
                  <a:schemeClr val="tx1"/>
                </a:solidFill>
                <a:latin typeface="华文细黑" pitchFamily="2" charset="-122"/>
                <a:ea typeface="华文细黑" pitchFamily="2" charset="-122"/>
              </a:defRPr>
            </a:lvl2pPr>
            <a:lvl3pPr marL="1143000" indent="-228600" defTabSz="1257300" eaLnBrk="0" hangingPunct="0">
              <a:defRPr sz="3200">
                <a:solidFill>
                  <a:schemeClr val="tx1"/>
                </a:solidFill>
                <a:latin typeface="华文细黑" pitchFamily="2" charset="-122"/>
                <a:ea typeface="华文细黑" pitchFamily="2" charset="-122"/>
              </a:defRPr>
            </a:lvl3pPr>
            <a:lvl4pPr marL="1600200" indent="-228600" defTabSz="1257300" eaLnBrk="0" hangingPunct="0">
              <a:defRPr sz="3200">
                <a:solidFill>
                  <a:schemeClr val="tx1"/>
                </a:solidFill>
                <a:latin typeface="华文细黑" pitchFamily="2" charset="-122"/>
                <a:ea typeface="华文细黑" pitchFamily="2" charset="-122"/>
              </a:defRPr>
            </a:lvl4pPr>
            <a:lvl5pPr marL="2057400" indent="-228600" defTabSz="1257300" eaLnBrk="0" hangingPunct="0">
              <a:defRPr sz="3200">
                <a:solidFill>
                  <a:schemeClr val="tx1"/>
                </a:solidFill>
                <a:latin typeface="华文细黑" pitchFamily="2" charset="-122"/>
                <a:ea typeface="华文细黑" pitchFamily="2" charset="-122"/>
              </a:defRPr>
            </a:lvl5pPr>
            <a:lvl6pPr marL="2514600" indent="-228600" defTabSz="12573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2573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2573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2573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b="1">
                <a:latin typeface="Arial" pitchFamily="34" charset="0"/>
                <a:ea typeface="华文中宋" pitchFamily="2" charset="-122"/>
              </a:rPr>
              <a:t>《</a:t>
            </a:r>
            <a:r>
              <a:rPr lang="zh-CN" altLang="en-US" b="1">
                <a:latin typeface="Arial" pitchFamily="34" charset="0"/>
                <a:ea typeface="华文中宋" pitchFamily="2" charset="-122"/>
              </a:rPr>
              <a:t>孙子兵法</a:t>
            </a:r>
            <a:r>
              <a:rPr lang="en-US" altLang="zh-CN" b="1">
                <a:latin typeface="Arial" pitchFamily="34" charset="0"/>
                <a:ea typeface="华文中宋" pitchFamily="2" charset="-122"/>
              </a:rPr>
              <a:t>》</a:t>
            </a:r>
            <a:r>
              <a:rPr lang="zh-CN" altLang="en-US" b="1">
                <a:latin typeface="Arial" pitchFamily="34" charset="0"/>
                <a:ea typeface="华文中宋" pitchFamily="2" charset="-122"/>
              </a:rPr>
              <a:t>地形篇</a:t>
            </a:r>
          </a:p>
        </p:txBody>
      </p:sp>
      <p:grpSp>
        <p:nvGrpSpPr>
          <p:cNvPr id="2" name="Group 17"/>
          <p:cNvGrpSpPr>
            <a:grpSpLocks/>
          </p:cNvGrpSpPr>
          <p:nvPr/>
        </p:nvGrpSpPr>
        <p:grpSpPr bwMode="auto">
          <a:xfrm>
            <a:off x="3535363" y="1889125"/>
            <a:ext cx="2438400" cy="1676400"/>
            <a:chOff x="2035" y="2774"/>
            <a:chExt cx="1536" cy="1056"/>
          </a:xfrm>
        </p:grpSpPr>
        <p:sp>
          <p:nvSpPr>
            <p:cNvPr id="109578" name="AutoShape 10" descr="DSPD3736"/>
            <p:cNvSpPr>
              <a:spLocks noChangeArrowheads="1"/>
            </p:cNvSpPr>
            <p:nvPr/>
          </p:nvSpPr>
          <p:spPr bwMode="auto">
            <a:xfrm>
              <a:off x="2131" y="2870"/>
              <a:ext cx="1372" cy="909"/>
            </a:xfrm>
            <a:prstGeom prst="pentagon">
              <a:avLst/>
            </a:prstGeom>
            <a:blipFill dpi="0" rotWithShape="1">
              <a:blip r:embed="rId2"/>
              <a:srcRect/>
              <a:stretch>
                <a:fillRect/>
              </a:stretch>
            </a:blipFill>
            <a:ln w="28575">
              <a:solidFill>
                <a:schemeClr val="accent1"/>
              </a:solidFill>
              <a:miter lim="800000"/>
              <a:headEnd/>
              <a:tailEnd/>
            </a:ln>
            <a:effectLst>
              <a:outerShdw sy="50000" rotWithShape="0">
                <a:srgbClr val="808080">
                  <a:alpha val="50000"/>
                </a:srgbClr>
              </a:outerShdw>
            </a:effectLst>
          </p:spPr>
          <p:txBody>
            <a:bodyPr wrap="none" anchor="ctr"/>
            <a:lstStyle/>
            <a:p>
              <a:pPr>
                <a:defRPr/>
              </a:pPr>
              <a:endParaRPr lang="zh-CN" altLang="en-US"/>
            </a:p>
          </p:txBody>
        </p:sp>
        <p:sp>
          <p:nvSpPr>
            <p:cNvPr id="46110" name="Rectangle 16"/>
            <p:cNvSpPr>
              <a:spLocks noChangeArrowheads="1"/>
            </p:cNvSpPr>
            <p:nvPr/>
          </p:nvSpPr>
          <p:spPr bwMode="auto">
            <a:xfrm>
              <a:off x="2035" y="2774"/>
              <a:ext cx="1536" cy="1056"/>
            </a:xfrm>
            <a:prstGeom prst="rect">
              <a:avLst/>
            </a:prstGeom>
            <a:solidFill>
              <a:schemeClr val="bg1">
                <a:alpha val="79999"/>
              </a:schemeClr>
            </a:solidFill>
            <a:ln>
              <a:noFill/>
            </a:ln>
            <a:extLst>
              <a:ext uri="{91240B29-F687-4F45-9708-019B960494DF}">
                <a14:hiddenLine xmlns:a14="http://schemas.microsoft.com/office/drawing/2010/main" xmlns="" w="57150">
                  <a:solidFill>
                    <a:srgbClr val="000000"/>
                  </a:solidFill>
                  <a:miter lim="800000"/>
                  <a:headEnd/>
                  <a:tailEnd/>
                </a14:hiddenLine>
              </a:ext>
            </a:extLst>
          </p:spPr>
          <p:txBody>
            <a:bodyPr wrap="none" anchor="ctr"/>
            <a:lstStyle/>
            <a:p>
              <a:endParaRPr lang="zh-CN" altLang="en-US"/>
            </a:p>
          </p:txBody>
        </p:sp>
        <p:sp>
          <p:nvSpPr>
            <p:cNvPr id="45085" name="Text Box 15"/>
            <p:cNvSpPr txBox="1">
              <a:spLocks noChangeArrowheads="1"/>
            </p:cNvSpPr>
            <p:nvPr/>
          </p:nvSpPr>
          <p:spPr bwMode="auto">
            <a:xfrm>
              <a:off x="2515" y="3017"/>
              <a:ext cx="596" cy="634"/>
            </a:xfrm>
            <a:prstGeom prst="rect">
              <a:avLst/>
            </a:prstGeom>
            <a:noFill/>
            <a:ln w="57150">
              <a:noFill/>
              <a:miter lim="800000"/>
              <a:headEnd/>
              <a:tailEnd/>
            </a:ln>
            <a:effectLst>
              <a:outerShdw blurRad="50800" dist="38100" dir="2700000" algn="tl" rotWithShape="0">
                <a:prstClr val="black">
                  <a:alpha val="40000"/>
                </a:prstClr>
              </a:outerShdw>
            </a:effectLst>
          </p:spPr>
          <p:txBody>
            <a:bodyPr wrap="none">
              <a:spAutoFit/>
            </a:bodyPr>
            <a:lstStyle/>
            <a:p>
              <a:pPr defTabSz="1543050">
                <a:defRPr/>
              </a:pPr>
              <a:r>
                <a:rPr lang="zh-CN" altLang="en-US" sz="6000" b="1" dirty="0">
                  <a:solidFill>
                    <a:srgbClr val="0033CC"/>
                  </a:solidFill>
                </a:rPr>
                <a:t>知</a:t>
              </a:r>
            </a:p>
          </p:txBody>
        </p:sp>
      </p:grpSp>
      <p:grpSp>
        <p:nvGrpSpPr>
          <p:cNvPr id="3" name="Group 18"/>
          <p:cNvGrpSpPr>
            <a:grpSpLocks/>
          </p:cNvGrpSpPr>
          <p:nvPr/>
        </p:nvGrpSpPr>
        <p:grpSpPr bwMode="auto">
          <a:xfrm>
            <a:off x="11155363" y="1889125"/>
            <a:ext cx="2438400" cy="1676400"/>
            <a:chOff x="2035" y="2774"/>
            <a:chExt cx="1536" cy="1056"/>
          </a:xfrm>
        </p:grpSpPr>
        <p:sp>
          <p:nvSpPr>
            <p:cNvPr id="109587" name="AutoShape 19" descr="DSPD3736"/>
            <p:cNvSpPr>
              <a:spLocks noChangeArrowheads="1"/>
            </p:cNvSpPr>
            <p:nvPr/>
          </p:nvSpPr>
          <p:spPr bwMode="auto">
            <a:xfrm>
              <a:off x="2131" y="2870"/>
              <a:ext cx="1372" cy="909"/>
            </a:xfrm>
            <a:prstGeom prst="pentagon">
              <a:avLst/>
            </a:prstGeom>
            <a:blipFill dpi="0" rotWithShape="1">
              <a:blip r:embed="rId2"/>
              <a:srcRect/>
              <a:stretch>
                <a:fillRect/>
              </a:stretch>
            </a:blipFill>
            <a:ln w="28575">
              <a:solidFill>
                <a:schemeClr val="accent1"/>
              </a:solidFill>
              <a:miter lim="800000"/>
              <a:headEnd/>
              <a:tailEnd/>
            </a:ln>
            <a:effectLst>
              <a:outerShdw sy="50000" rotWithShape="0">
                <a:srgbClr val="808080">
                  <a:alpha val="50000"/>
                </a:srgbClr>
              </a:outerShdw>
            </a:effectLst>
          </p:spPr>
          <p:txBody>
            <a:bodyPr wrap="none" anchor="ctr"/>
            <a:lstStyle/>
            <a:p>
              <a:pPr>
                <a:defRPr/>
              </a:pPr>
              <a:endParaRPr lang="zh-CN" altLang="en-US"/>
            </a:p>
          </p:txBody>
        </p:sp>
        <p:sp>
          <p:nvSpPr>
            <p:cNvPr id="46107" name="Rectangle 20"/>
            <p:cNvSpPr>
              <a:spLocks noChangeArrowheads="1"/>
            </p:cNvSpPr>
            <p:nvPr/>
          </p:nvSpPr>
          <p:spPr bwMode="auto">
            <a:xfrm>
              <a:off x="2035" y="2774"/>
              <a:ext cx="1536" cy="1056"/>
            </a:xfrm>
            <a:prstGeom prst="rect">
              <a:avLst/>
            </a:prstGeom>
            <a:solidFill>
              <a:schemeClr val="bg1">
                <a:alpha val="79999"/>
              </a:schemeClr>
            </a:solidFill>
            <a:ln>
              <a:noFill/>
            </a:ln>
            <a:extLst>
              <a:ext uri="{91240B29-F687-4F45-9708-019B960494DF}">
                <a14:hiddenLine xmlns:a14="http://schemas.microsoft.com/office/drawing/2010/main" xmlns="" w="57150">
                  <a:solidFill>
                    <a:srgbClr val="000000"/>
                  </a:solidFill>
                  <a:miter lim="800000"/>
                  <a:headEnd/>
                  <a:tailEnd/>
                </a14:hiddenLine>
              </a:ext>
            </a:extLst>
          </p:spPr>
          <p:txBody>
            <a:bodyPr wrap="none" anchor="ctr"/>
            <a:lstStyle/>
            <a:p>
              <a:endParaRPr lang="zh-CN" altLang="en-US"/>
            </a:p>
          </p:txBody>
        </p:sp>
        <p:sp>
          <p:nvSpPr>
            <p:cNvPr id="45082" name="Text Box 21"/>
            <p:cNvSpPr txBox="1">
              <a:spLocks noChangeArrowheads="1"/>
            </p:cNvSpPr>
            <p:nvPr/>
          </p:nvSpPr>
          <p:spPr bwMode="auto">
            <a:xfrm>
              <a:off x="2515" y="3017"/>
              <a:ext cx="596" cy="634"/>
            </a:xfrm>
            <a:prstGeom prst="rect">
              <a:avLst/>
            </a:prstGeom>
            <a:noFill/>
            <a:ln w="57150">
              <a:noFill/>
              <a:miter lim="800000"/>
              <a:headEnd/>
              <a:tailEnd/>
            </a:ln>
            <a:effectLst>
              <a:outerShdw blurRad="50800" dist="38100" dir="2700000" algn="tl" rotWithShape="0">
                <a:prstClr val="black">
                  <a:alpha val="40000"/>
                </a:prstClr>
              </a:outerShdw>
            </a:effectLst>
          </p:spPr>
          <p:txBody>
            <a:bodyPr wrap="none">
              <a:spAutoFit/>
            </a:bodyPr>
            <a:lstStyle/>
            <a:p>
              <a:pPr defTabSz="1543050">
                <a:defRPr/>
              </a:pPr>
              <a:r>
                <a:rPr lang="zh-CN" altLang="en-US" sz="6000" b="1" dirty="0">
                  <a:solidFill>
                    <a:srgbClr val="0033CC"/>
                  </a:solidFill>
                </a:rPr>
                <a:t>谋</a:t>
              </a:r>
            </a:p>
          </p:txBody>
        </p:sp>
      </p:grpSp>
      <p:sp>
        <p:nvSpPr>
          <p:cNvPr id="45063" name="Arc 24"/>
          <p:cNvSpPr>
            <a:spLocks/>
          </p:cNvSpPr>
          <p:nvPr/>
        </p:nvSpPr>
        <p:spPr bwMode="auto">
          <a:xfrm rot="8100000">
            <a:off x="7192963" y="1508125"/>
            <a:ext cx="2743200" cy="28956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33CC"/>
            </a:solidFill>
            <a:round/>
            <a:headEnd type="triangle" w="med" len="med"/>
            <a:tailEnd/>
          </a:ln>
          <a:effectLst>
            <a:outerShdw blurRad="50800" dist="38100" dir="2700000" algn="tl" rotWithShape="0">
              <a:prstClr val="black">
                <a:alpha val="40000"/>
              </a:prstClr>
            </a:outerShdw>
          </a:effectLst>
        </p:spPr>
        <p:txBody>
          <a:bodyPr wrap="none" anchor="ctr"/>
          <a:lstStyle/>
          <a:p>
            <a:pPr>
              <a:defRPr/>
            </a:pPr>
            <a:endParaRPr lang="zh-CN" altLang="en-US"/>
          </a:p>
        </p:txBody>
      </p:sp>
      <p:grpSp>
        <p:nvGrpSpPr>
          <p:cNvPr id="4" name="组合 30"/>
          <p:cNvGrpSpPr>
            <a:grpSpLocks/>
          </p:cNvGrpSpPr>
          <p:nvPr/>
        </p:nvGrpSpPr>
        <p:grpSpPr bwMode="auto">
          <a:xfrm>
            <a:off x="9555163" y="3794125"/>
            <a:ext cx="5791200" cy="2895600"/>
            <a:chOff x="9555163" y="3794125"/>
            <a:chExt cx="5791200" cy="2895600"/>
          </a:xfrm>
        </p:grpSpPr>
        <p:sp>
          <p:nvSpPr>
            <p:cNvPr id="46098" name="Text Box 30"/>
            <p:cNvSpPr txBox="1">
              <a:spLocks noChangeArrowheads="1"/>
            </p:cNvSpPr>
            <p:nvPr/>
          </p:nvSpPr>
          <p:spPr bwMode="auto">
            <a:xfrm>
              <a:off x="9861550" y="3884613"/>
              <a:ext cx="51816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2800" b="1">
                  <a:latin typeface="微软雅黑" pitchFamily="34" charset="-122"/>
                  <a:ea typeface="微软雅黑" pitchFamily="34" charset="-122"/>
                </a:rPr>
                <a:t>本案的定位与开发策略</a:t>
              </a:r>
            </a:p>
          </p:txBody>
        </p:sp>
        <p:sp>
          <p:nvSpPr>
            <p:cNvPr id="46099" name="Text Box 31"/>
            <p:cNvSpPr txBox="1">
              <a:spLocks noChangeArrowheads="1"/>
            </p:cNvSpPr>
            <p:nvPr/>
          </p:nvSpPr>
          <p:spPr bwMode="auto">
            <a:xfrm>
              <a:off x="9837738" y="5942013"/>
              <a:ext cx="52578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2800" b="1">
                  <a:latin typeface="微软雅黑" pitchFamily="34" charset="-122"/>
                  <a:ea typeface="微软雅黑" pitchFamily="34" charset="-122"/>
                </a:rPr>
                <a:t>本案经济测算</a:t>
              </a:r>
            </a:p>
          </p:txBody>
        </p:sp>
        <p:sp>
          <p:nvSpPr>
            <p:cNvPr id="6" name="Rectangle 32"/>
            <p:cNvSpPr>
              <a:spLocks noChangeArrowheads="1"/>
            </p:cNvSpPr>
            <p:nvPr/>
          </p:nvSpPr>
          <p:spPr bwMode="auto">
            <a:xfrm>
              <a:off x="9707563" y="3794125"/>
              <a:ext cx="5638800" cy="2895600"/>
            </a:xfrm>
            <a:prstGeom prst="rect">
              <a:avLst/>
            </a:prstGeom>
            <a:noFill/>
            <a:ln w="38100">
              <a:solidFill>
                <a:srgbClr val="3366FF"/>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p>
          </p:txBody>
        </p:sp>
        <p:sp>
          <p:nvSpPr>
            <p:cNvPr id="46101" name="Text Box 33"/>
            <p:cNvSpPr txBox="1">
              <a:spLocks noChangeArrowheads="1"/>
            </p:cNvSpPr>
            <p:nvPr/>
          </p:nvSpPr>
          <p:spPr bwMode="auto">
            <a:xfrm>
              <a:off x="9555163" y="4570413"/>
              <a:ext cx="57912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2800" b="1">
                  <a:latin typeface="微软雅黑" pitchFamily="34" charset="-122"/>
                  <a:ea typeface="微软雅黑" pitchFamily="34" charset="-122"/>
                </a:rPr>
                <a:t>本案业态定位</a:t>
              </a:r>
            </a:p>
          </p:txBody>
        </p:sp>
        <p:sp>
          <p:nvSpPr>
            <p:cNvPr id="46102" name="Line 35"/>
            <p:cNvSpPr>
              <a:spLocks noChangeShapeType="1"/>
            </p:cNvSpPr>
            <p:nvPr/>
          </p:nvSpPr>
          <p:spPr bwMode="auto">
            <a:xfrm>
              <a:off x="10280650" y="4498975"/>
              <a:ext cx="4318000" cy="0"/>
            </a:xfrm>
            <a:prstGeom prst="line">
              <a:avLst/>
            </a:prstGeom>
            <a:noFill/>
            <a:ln w="19050">
              <a:solidFill>
                <a:schemeClr val="bg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6103" name="Line 36"/>
            <p:cNvSpPr>
              <a:spLocks noChangeShapeType="1"/>
            </p:cNvSpPr>
            <p:nvPr/>
          </p:nvSpPr>
          <p:spPr bwMode="auto">
            <a:xfrm>
              <a:off x="10240963" y="5851525"/>
              <a:ext cx="4318000" cy="0"/>
            </a:xfrm>
            <a:prstGeom prst="line">
              <a:avLst/>
            </a:prstGeom>
            <a:noFill/>
            <a:ln w="19050">
              <a:solidFill>
                <a:schemeClr val="bg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6104" name="Line 38"/>
            <p:cNvSpPr>
              <a:spLocks noChangeShapeType="1"/>
            </p:cNvSpPr>
            <p:nvPr/>
          </p:nvSpPr>
          <p:spPr bwMode="auto">
            <a:xfrm>
              <a:off x="10164763" y="5165725"/>
              <a:ext cx="4318000" cy="0"/>
            </a:xfrm>
            <a:prstGeom prst="line">
              <a:avLst/>
            </a:prstGeom>
            <a:noFill/>
            <a:ln w="19050">
              <a:solidFill>
                <a:schemeClr val="bg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6105" name="Text Box 40"/>
            <p:cNvSpPr txBox="1">
              <a:spLocks noChangeArrowheads="1"/>
            </p:cNvSpPr>
            <p:nvPr/>
          </p:nvSpPr>
          <p:spPr bwMode="auto">
            <a:xfrm>
              <a:off x="9555163" y="5256213"/>
              <a:ext cx="57912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2800" b="1">
                  <a:latin typeface="微软雅黑" pitchFamily="34" charset="-122"/>
                  <a:ea typeface="微软雅黑" pitchFamily="34" charset="-122"/>
                </a:rPr>
                <a:t>本案产品建议</a:t>
              </a:r>
            </a:p>
          </p:txBody>
        </p:sp>
      </p:grpSp>
      <p:grpSp>
        <p:nvGrpSpPr>
          <p:cNvPr id="5" name="组合 29"/>
          <p:cNvGrpSpPr>
            <a:grpSpLocks/>
          </p:cNvGrpSpPr>
          <p:nvPr/>
        </p:nvGrpSpPr>
        <p:grpSpPr bwMode="auto">
          <a:xfrm>
            <a:off x="2011363" y="3794125"/>
            <a:ext cx="5484812" cy="2895600"/>
            <a:chOff x="2011363" y="3794125"/>
            <a:chExt cx="5484812" cy="2895600"/>
          </a:xfrm>
        </p:grpSpPr>
        <p:sp>
          <p:nvSpPr>
            <p:cNvPr id="46090" name="Text Box 25"/>
            <p:cNvSpPr txBox="1">
              <a:spLocks noChangeArrowheads="1"/>
            </p:cNvSpPr>
            <p:nvPr/>
          </p:nvSpPr>
          <p:spPr bwMode="auto">
            <a:xfrm>
              <a:off x="2163763" y="5256212"/>
              <a:ext cx="51816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2800" b="1">
                  <a:latin typeface="微软雅黑" pitchFamily="34" charset="-122"/>
                  <a:ea typeface="微软雅黑" pitchFamily="34" charset="-122"/>
                </a:rPr>
                <a:t>无锡核心商圈市场研究</a:t>
              </a:r>
            </a:p>
          </p:txBody>
        </p:sp>
        <p:sp>
          <p:nvSpPr>
            <p:cNvPr id="46091" name="Text Box 26"/>
            <p:cNvSpPr txBox="1">
              <a:spLocks noChangeArrowheads="1"/>
            </p:cNvSpPr>
            <p:nvPr/>
          </p:nvSpPr>
          <p:spPr bwMode="auto">
            <a:xfrm>
              <a:off x="2139950" y="5942013"/>
              <a:ext cx="52578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2800" b="1">
                  <a:latin typeface="微软雅黑" pitchFamily="34" charset="-122"/>
                  <a:ea typeface="微软雅黑" pitchFamily="34" charset="-122"/>
                </a:rPr>
                <a:t>项目商业机会点挖掘</a:t>
              </a:r>
            </a:p>
          </p:txBody>
        </p:sp>
        <p:sp>
          <p:nvSpPr>
            <p:cNvPr id="45070" name="Rectangle 27"/>
            <p:cNvSpPr>
              <a:spLocks noChangeArrowheads="1"/>
            </p:cNvSpPr>
            <p:nvPr/>
          </p:nvSpPr>
          <p:spPr bwMode="auto">
            <a:xfrm>
              <a:off x="2011363" y="3794125"/>
              <a:ext cx="5484812" cy="2895600"/>
            </a:xfrm>
            <a:prstGeom prst="rect">
              <a:avLst/>
            </a:prstGeom>
            <a:noFill/>
            <a:ln w="38100">
              <a:solidFill>
                <a:srgbClr val="3366FF"/>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p>
          </p:txBody>
        </p:sp>
        <p:sp>
          <p:nvSpPr>
            <p:cNvPr id="46093" name="Line 34"/>
            <p:cNvSpPr>
              <a:spLocks noChangeShapeType="1"/>
            </p:cNvSpPr>
            <p:nvPr/>
          </p:nvSpPr>
          <p:spPr bwMode="auto">
            <a:xfrm>
              <a:off x="2544763" y="5851525"/>
              <a:ext cx="4318000" cy="0"/>
            </a:xfrm>
            <a:prstGeom prst="line">
              <a:avLst/>
            </a:prstGeom>
            <a:noFill/>
            <a:ln w="19050">
              <a:solidFill>
                <a:schemeClr val="bg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6094" name="Line 41"/>
            <p:cNvSpPr>
              <a:spLocks noChangeShapeType="1"/>
            </p:cNvSpPr>
            <p:nvPr/>
          </p:nvSpPr>
          <p:spPr bwMode="auto">
            <a:xfrm>
              <a:off x="2544763" y="5165725"/>
              <a:ext cx="4318000" cy="0"/>
            </a:xfrm>
            <a:prstGeom prst="line">
              <a:avLst/>
            </a:prstGeom>
            <a:noFill/>
            <a:ln w="19050">
              <a:solidFill>
                <a:schemeClr val="bg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6095" name="Text Box 42"/>
            <p:cNvSpPr txBox="1">
              <a:spLocks noChangeArrowheads="1"/>
            </p:cNvSpPr>
            <p:nvPr/>
          </p:nvSpPr>
          <p:spPr bwMode="auto">
            <a:xfrm>
              <a:off x="2163763" y="4570412"/>
              <a:ext cx="51816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2800" b="1">
                  <a:latin typeface="微软雅黑" pitchFamily="34" charset="-122"/>
                  <a:ea typeface="微软雅黑" pitchFamily="34" charset="-122"/>
                </a:rPr>
                <a:t>宏观市场研究</a:t>
              </a:r>
            </a:p>
          </p:txBody>
        </p:sp>
        <p:sp>
          <p:nvSpPr>
            <p:cNvPr id="46096" name="Line 43"/>
            <p:cNvSpPr>
              <a:spLocks noChangeShapeType="1"/>
            </p:cNvSpPr>
            <p:nvPr/>
          </p:nvSpPr>
          <p:spPr bwMode="auto">
            <a:xfrm>
              <a:off x="2544763" y="4479925"/>
              <a:ext cx="4318000" cy="0"/>
            </a:xfrm>
            <a:prstGeom prst="line">
              <a:avLst/>
            </a:prstGeom>
            <a:noFill/>
            <a:ln w="19050">
              <a:solidFill>
                <a:schemeClr val="bg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6097" name="Text Box 44"/>
            <p:cNvSpPr txBox="1">
              <a:spLocks noChangeArrowheads="1"/>
            </p:cNvSpPr>
            <p:nvPr/>
          </p:nvSpPr>
          <p:spPr bwMode="auto">
            <a:xfrm>
              <a:off x="2163763" y="3870325"/>
              <a:ext cx="51816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2800" b="1">
                  <a:latin typeface="微软雅黑" pitchFamily="34" charset="-122"/>
                  <a:ea typeface="微软雅黑" pitchFamily="34" charset="-122"/>
                </a:rPr>
                <a:t>区域属性及项目价值评估</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5063"/>
                                        </p:tgtEl>
                                        <p:attrNameLst>
                                          <p:attrName>style.visibility</p:attrName>
                                        </p:attrNameLst>
                                      </p:cBhvr>
                                      <p:to>
                                        <p:strVal val="visible"/>
                                      </p:to>
                                    </p:set>
                                    <p:animEffect transition="in" filter="fade">
                                      <p:cBhvr>
                                        <p:cTn id="14" dur="500"/>
                                        <p:tgtEl>
                                          <p:spTgt spid="45063"/>
                                        </p:tgtEl>
                                      </p:cBhvr>
                                    </p:animEffect>
                                  </p:childTnLst>
                                </p:cTn>
                              </p:par>
                            </p:childTnLst>
                          </p:cTn>
                        </p:par>
                        <p:par>
                          <p:cTn id="15" fill="hold" nodeType="afterGroup">
                            <p:stCondLst>
                              <p:cond delay="1000"/>
                            </p:stCondLst>
                            <p:childTnLst>
                              <p:par>
                                <p:cTn id="16" presetID="9"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par>
                          <p:cTn id="22" fill="hold" nodeType="afterGroup">
                            <p:stCondLst>
                              <p:cond delay="150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109577"/>
                                        </p:tgtEl>
                                        <p:attrNameLst>
                                          <p:attrName>style.visibility</p:attrName>
                                        </p:attrNameLst>
                                      </p:cBhvr>
                                      <p:to>
                                        <p:strVal val="visible"/>
                                      </p:to>
                                    </p:set>
                                    <p:anim calcmode="discrete" valueType="clr">
                                      <p:cBhvr override="childStyle">
                                        <p:cTn id="25" dur="30"/>
                                        <p:tgtEl>
                                          <p:spTgt spid="109577"/>
                                        </p:tgtEl>
                                        <p:attrNameLst>
                                          <p:attrName>style.color</p:attrName>
                                        </p:attrNameLst>
                                      </p:cBhvr>
                                      <p:tavLst>
                                        <p:tav tm="0">
                                          <p:val>
                                            <p:clrVal>
                                              <a:schemeClr val="accent2"/>
                                            </p:clrVal>
                                          </p:val>
                                        </p:tav>
                                        <p:tav tm="50000">
                                          <p:val>
                                            <p:clrVal>
                                              <a:schemeClr val="hlink"/>
                                            </p:clrVal>
                                          </p:val>
                                        </p:tav>
                                      </p:tavLst>
                                    </p:anim>
                                    <p:anim calcmode="discrete" valueType="clr">
                                      <p:cBhvr>
                                        <p:cTn id="26" dur="30"/>
                                        <p:tgtEl>
                                          <p:spTgt spid="109577"/>
                                        </p:tgtEl>
                                        <p:attrNameLst>
                                          <p:attrName>fillcolor</p:attrName>
                                        </p:attrNameLst>
                                      </p:cBhvr>
                                      <p:tavLst>
                                        <p:tav tm="0">
                                          <p:val>
                                            <p:clrVal>
                                              <a:schemeClr val="accent2"/>
                                            </p:clrVal>
                                          </p:val>
                                        </p:tav>
                                        <p:tav tm="50000">
                                          <p:val>
                                            <p:clrVal>
                                              <a:schemeClr val="hlink"/>
                                            </p:clrVal>
                                          </p:val>
                                        </p:tav>
                                      </p:tavLst>
                                    </p:anim>
                                    <p:set>
                                      <p:cBhvr>
                                        <p:cTn id="27" dur="30"/>
                                        <p:tgtEl>
                                          <p:spTgt spid="109577"/>
                                        </p:tgtEl>
                                        <p:attrNameLst>
                                          <p:attrName>fill.type</p:attrName>
                                        </p:attrNameLst>
                                      </p:cBhvr>
                                      <p:to>
                                        <p:strVal val="solid"/>
                                      </p:to>
                                    </p:set>
                                  </p:childTnLst>
                                </p:cTn>
                              </p:par>
                            </p:childTnLst>
                          </p:cTn>
                        </p:par>
                        <p:par>
                          <p:cTn id="28" fill="hold" nodeType="afterGroup">
                            <p:stCondLst>
                              <p:cond delay="165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109576"/>
                                        </p:tgtEl>
                                        <p:attrNameLst>
                                          <p:attrName>style.visibility</p:attrName>
                                        </p:attrNameLst>
                                      </p:cBhvr>
                                      <p:to>
                                        <p:strVal val="visible"/>
                                      </p:to>
                                    </p:set>
                                    <p:anim calcmode="discrete" valueType="clr">
                                      <p:cBhvr override="childStyle">
                                        <p:cTn id="31" dur="30"/>
                                        <p:tgtEl>
                                          <p:spTgt spid="109576"/>
                                        </p:tgtEl>
                                        <p:attrNameLst>
                                          <p:attrName>style.color</p:attrName>
                                        </p:attrNameLst>
                                      </p:cBhvr>
                                      <p:tavLst>
                                        <p:tav tm="0">
                                          <p:val>
                                            <p:clrVal>
                                              <a:schemeClr val="accent2"/>
                                            </p:clrVal>
                                          </p:val>
                                        </p:tav>
                                        <p:tav tm="50000">
                                          <p:val>
                                            <p:clrVal>
                                              <a:schemeClr val="hlink"/>
                                            </p:clrVal>
                                          </p:val>
                                        </p:tav>
                                      </p:tavLst>
                                    </p:anim>
                                    <p:anim calcmode="discrete" valueType="clr">
                                      <p:cBhvr>
                                        <p:cTn id="32" dur="30"/>
                                        <p:tgtEl>
                                          <p:spTgt spid="109576"/>
                                        </p:tgtEl>
                                        <p:attrNameLst>
                                          <p:attrName>fillcolor</p:attrName>
                                        </p:attrNameLst>
                                      </p:cBhvr>
                                      <p:tavLst>
                                        <p:tav tm="0">
                                          <p:val>
                                            <p:clrVal>
                                              <a:schemeClr val="accent2"/>
                                            </p:clrVal>
                                          </p:val>
                                        </p:tav>
                                        <p:tav tm="50000">
                                          <p:val>
                                            <p:clrVal>
                                              <a:schemeClr val="hlink"/>
                                            </p:clrVal>
                                          </p:val>
                                        </p:tav>
                                      </p:tavLst>
                                    </p:anim>
                                    <p:set>
                                      <p:cBhvr>
                                        <p:cTn id="33" dur="30"/>
                                        <p:tgtEl>
                                          <p:spTgt spid="10957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6" grpId="0"/>
      <p:bldP spid="109577" grpId="0"/>
      <p:bldP spid="4506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2879" name="Group 31"/>
          <p:cNvGraphicFramePr>
            <a:graphicFrameLocks noGrp="1"/>
          </p:cNvGraphicFramePr>
          <p:nvPr>
            <p:ph sz="half" idx="1"/>
          </p:nvPr>
        </p:nvGraphicFramePr>
        <p:xfrm>
          <a:off x="787400" y="1355725"/>
          <a:ext cx="7700963" cy="6415089"/>
        </p:xfrm>
        <a:graphic>
          <a:graphicData uri="http://schemas.openxmlformats.org/drawingml/2006/table">
            <a:tbl>
              <a:tblPr/>
              <a:tblGrid>
                <a:gridCol w="1035050"/>
                <a:gridCol w="6665913"/>
              </a:tblGrid>
              <a:tr h="530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位置</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大阪市中心地区长堀地下</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175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使用时间</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1997——</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现在</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17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背景</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①</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商业中心交通矛盾突出（交通拥挤、停车场不足）</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②结合地铁的兴建，开发利用地下空间。</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643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目的</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①</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使所有人利用方便（便于轮椅使用的电梯，利用光和声音引导避难系统等）</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②将舒适的大自然资源引入到地下空间（利用自然光、制造流水效果）</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③作为未来的交通枢纽（大规模停车场、连接</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5</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个地铁站）</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15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效果</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改善了地面交通问题、有效利用了地铁车站的</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5</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个连接通道、提供了明亮干净的地下空间环境、提升了周边地区的商业品质</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690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规模</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全长</a:t>
                      </a:r>
                      <a:r>
                        <a:rPr kumimoji="0" lang="en-US" altLang="zh-CN"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760</a:t>
                      </a: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米总面积</a:t>
                      </a:r>
                      <a:r>
                        <a:rPr kumimoji="0" lang="en-US" altLang="zh-CN"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8.2</a:t>
                      </a: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万平方米（公共通道、广场</a:t>
                      </a:r>
                      <a:r>
                        <a:rPr kumimoji="0" lang="en-US" altLang="zh-CN"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1.6</a:t>
                      </a: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万平方米，停车场</a:t>
                      </a:r>
                      <a:r>
                        <a:rPr kumimoji="0" lang="en-US" altLang="zh-CN"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4.5</a:t>
                      </a: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万平方米，店铺</a:t>
                      </a:r>
                      <a:r>
                        <a:rPr kumimoji="0" lang="en-US" altLang="zh-CN"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1</a:t>
                      </a: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万平方米）</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地下</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层（</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B1</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地下街，</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B2-B4</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地下停车场）</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在地下街中，任意一点距安全地点的距离不超过</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25</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米。</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4167" name="Rectangle 2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典型个案分析</a:t>
            </a:r>
          </a:p>
        </p:txBody>
      </p:sp>
      <p:sp>
        <p:nvSpPr>
          <p:cNvPr id="134168" name="Rectangle 29"/>
          <p:cNvSpPr>
            <a:spLocks noChangeArrowheads="1"/>
          </p:cNvSpPr>
          <p:nvPr/>
        </p:nvSpPr>
        <p:spPr bwMode="auto">
          <a:xfrm>
            <a:off x="4468813" y="242888"/>
            <a:ext cx="30289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p>
            <a:pPr defTabSz="1543050"/>
            <a:r>
              <a:rPr lang="zh-CN" altLang="en-US" b="1">
                <a:solidFill>
                  <a:schemeClr val="tx2"/>
                </a:solidFill>
                <a:latin typeface="微软雅黑" pitchFamily="34" charset="-122"/>
                <a:ea typeface="微软雅黑" pitchFamily="34" charset="-122"/>
              </a:rPr>
              <a:t>大阪长堀地下街</a:t>
            </a:r>
          </a:p>
        </p:txBody>
      </p:sp>
      <p:graphicFrame>
        <p:nvGraphicFramePr>
          <p:cNvPr id="462898" name="Group 50"/>
          <p:cNvGraphicFramePr>
            <a:graphicFrameLocks noGrp="1"/>
          </p:cNvGraphicFramePr>
          <p:nvPr>
            <p:ph sz="half" idx="2"/>
          </p:nvPr>
        </p:nvGraphicFramePr>
        <p:xfrm>
          <a:off x="8793163" y="1431925"/>
          <a:ext cx="7700962" cy="4781678"/>
        </p:xfrm>
        <a:graphic>
          <a:graphicData uri="http://schemas.openxmlformats.org/drawingml/2006/table">
            <a:tbl>
              <a:tblPr/>
              <a:tblGrid>
                <a:gridCol w="682625"/>
                <a:gridCol w="7018337"/>
              </a:tblGrid>
              <a:tr h="136992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具体布局</a:t>
                      </a:r>
                    </a:p>
                  </a:txBody>
                  <a:tcPr marT="45717" marB="45717"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一层是集商业、饮食和人行公共步道为一体的地下步行商店街（商业街内有店铺</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150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余家）；</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二三层为地下车库（地下停车场有停车位</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1030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个。）；</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四层为换乘系统，最深处达</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50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米。</a:t>
                      </a:r>
                    </a:p>
                  </a:txBody>
                  <a:tcPr marT="45717" marB="45717"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0115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景观</a:t>
                      </a:r>
                    </a:p>
                  </a:txBody>
                  <a:tcPr marT="45717" marB="45717"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①</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在宽</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11</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米的公共地下步道的上方，</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设置了</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8</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个天窗，呈波浪形连接在一起，长达</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260</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米，将太阳光引入地下空间，在地面上也形成一处独特的景观；</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②</a:t>
                      </a:r>
                      <a:r>
                        <a:rPr kumimoji="0" lang="zh-CN" altLang="en-US" sz="1800" b="1" i="0" u="none" strike="noStrike" cap="none" normalizeH="0" baseline="0" smtClean="0">
                          <a:ln>
                            <a:noFill/>
                          </a:ln>
                          <a:solidFill>
                            <a:srgbClr val="0033CC"/>
                          </a:solidFill>
                          <a:effectLst/>
                          <a:latin typeface="微软雅黑" pitchFamily="34" charset="-122"/>
                          <a:ea typeface="微软雅黑" pitchFamily="34" charset="-122"/>
                          <a:cs typeface="Times New Roman" pitchFamily="18" charset="0"/>
                        </a:rPr>
                        <a:t>设置了若干个专业区，便服城</a:t>
                      </a:r>
                      <a:r>
                        <a:rPr kumimoji="0" lang="en-US" altLang="zh-CN" sz="1800" b="1" i="0" u="none" strike="noStrike" cap="none" normalizeH="0" baseline="0" smtClean="0">
                          <a:ln>
                            <a:noFill/>
                          </a:ln>
                          <a:solidFill>
                            <a:srgbClr val="0033CC"/>
                          </a:solidFill>
                          <a:effectLst/>
                          <a:latin typeface="微软雅黑" pitchFamily="34" charset="-122"/>
                          <a:ea typeface="微软雅黑" pitchFamily="34" charset="-122"/>
                          <a:cs typeface="Times New Roman" pitchFamily="18" charset="0"/>
                        </a:rPr>
                        <a:t>50%</a:t>
                      </a:r>
                      <a:r>
                        <a:rPr kumimoji="0" lang="zh-CN" altLang="en-US" sz="1800" b="1" i="0" u="none" strike="noStrike" cap="none" normalizeH="0" baseline="0" smtClean="0">
                          <a:ln>
                            <a:noFill/>
                          </a:ln>
                          <a:solidFill>
                            <a:srgbClr val="0033CC"/>
                          </a:solidFill>
                          <a:effectLst/>
                          <a:latin typeface="微软雅黑" pitchFamily="34" charset="-122"/>
                          <a:ea typeface="微软雅黑" pitchFamily="34" charset="-122"/>
                          <a:cs typeface="Times New Roman" pitchFamily="18" charset="0"/>
                        </a:rPr>
                        <a:t>、美食城</a:t>
                      </a:r>
                      <a:r>
                        <a:rPr kumimoji="0" lang="en-US" altLang="zh-CN" sz="1800" b="1" i="0" u="none" strike="noStrike" cap="none" normalizeH="0" baseline="0" smtClean="0">
                          <a:ln>
                            <a:noFill/>
                          </a:ln>
                          <a:solidFill>
                            <a:srgbClr val="0033CC"/>
                          </a:solidFill>
                          <a:effectLst/>
                          <a:latin typeface="微软雅黑" pitchFamily="34" charset="-122"/>
                          <a:ea typeface="微软雅黑" pitchFamily="34" charset="-122"/>
                          <a:cs typeface="Times New Roman" pitchFamily="18" charset="0"/>
                        </a:rPr>
                        <a:t>30%</a:t>
                      </a:r>
                      <a:r>
                        <a:rPr kumimoji="0" lang="zh-CN" altLang="en-US" sz="1800" b="1" i="0" u="none" strike="noStrike" cap="none" normalizeH="0" baseline="0" smtClean="0">
                          <a:ln>
                            <a:noFill/>
                          </a:ln>
                          <a:solidFill>
                            <a:srgbClr val="0033CC"/>
                          </a:solidFill>
                          <a:effectLst/>
                          <a:latin typeface="微软雅黑" pitchFamily="34" charset="-122"/>
                          <a:ea typeface="微软雅黑" pitchFamily="34" charset="-122"/>
                          <a:cs typeface="Times New Roman" pitchFamily="18" charset="0"/>
                        </a:rPr>
                        <a:t>、时尚城</a:t>
                      </a:r>
                      <a:r>
                        <a:rPr kumimoji="0" lang="en-US" altLang="zh-CN" sz="1800" b="1" i="0" u="none" strike="noStrike" cap="none" normalizeH="0" baseline="0" smtClean="0">
                          <a:ln>
                            <a:noFill/>
                          </a:ln>
                          <a:solidFill>
                            <a:srgbClr val="0033CC"/>
                          </a:solidFill>
                          <a:effectLst/>
                          <a:latin typeface="微软雅黑" pitchFamily="34" charset="-122"/>
                          <a:ea typeface="微软雅黑" pitchFamily="34" charset="-122"/>
                          <a:cs typeface="Times New Roman" pitchFamily="18" charset="0"/>
                        </a:rPr>
                        <a:t>20%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③8</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个广场，如水钟广场、观月广场、瀑布广场等，为顾客提供了多处休憩、观赏空间，使人们即使在地下也很快地识别和知道自己所处的方位。</a:t>
                      </a:r>
                    </a:p>
                  </a:txBody>
                  <a:tcPr marT="45717" marB="45717"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4000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服务设施</a:t>
                      </a:r>
                    </a:p>
                  </a:txBody>
                  <a:tcPr marT="45717" marB="45717"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①</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在各广场设置的导向板，使用日、汉、英、朝四国文字；</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②除自动扶梯外，还设置了自动步道，通向地铁车站；</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③在公共厕所中，除为残疾人提供无障碍设施外，还增加了为妇女和儿童服务的设施。</a:t>
                      </a:r>
                    </a:p>
                  </a:txBody>
                  <a:tcPr marT="45717" marB="45717"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2899" name="Text Box 51"/>
          <p:cNvSpPr txBox="1">
            <a:spLocks noChangeArrowheads="1"/>
          </p:cNvSpPr>
          <p:nvPr/>
        </p:nvSpPr>
        <p:spPr bwMode="auto">
          <a:xfrm>
            <a:off x="639763" y="8061325"/>
            <a:ext cx="15119350"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solidFill>
                  <a:srgbClr val="0033CC"/>
                </a:solidFill>
                <a:latin typeface="微软雅黑" pitchFamily="34" charset="-122"/>
                <a:ea typeface="微软雅黑" pitchFamily="34" charset="-122"/>
              </a:rPr>
              <a:t>单从地下一层来看，物业形态与本案相似，并且在单层面积，长度方面都有着较高的相似程度；</a:t>
            </a:r>
          </a:p>
          <a:p>
            <a:pPr eaLnBrk="1" hangingPunct="1"/>
            <a:r>
              <a:rPr lang="zh-CN" altLang="en-US" sz="2800" b="1">
                <a:solidFill>
                  <a:srgbClr val="0033CC"/>
                </a:solidFill>
                <a:latin typeface="微软雅黑" pitchFamily="34" charset="-122"/>
                <a:ea typeface="微软雅黑" pitchFamily="34" charset="-122"/>
              </a:rPr>
              <a:t>业态方面主题区划分明确，零售业仍为比例最大的业态；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62879"/>
                                        </p:tgtEl>
                                        <p:attrNameLst>
                                          <p:attrName>style.visibility</p:attrName>
                                        </p:attrNameLst>
                                      </p:cBhvr>
                                      <p:to>
                                        <p:strVal val="visible"/>
                                      </p:to>
                                    </p:set>
                                    <p:animEffect transition="in" filter="fade">
                                      <p:cBhvr>
                                        <p:cTn id="7" dur="500"/>
                                        <p:tgtEl>
                                          <p:spTgt spid="462879"/>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62898"/>
                                        </p:tgtEl>
                                        <p:attrNameLst>
                                          <p:attrName>style.visibility</p:attrName>
                                        </p:attrNameLst>
                                      </p:cBhvr>
                                      <p:to>
                                        <p:strVal val="visible"/>
                                      </p:to>
                                    </p:set>
                                    <p:animEffect transition="in" filter="fade">
                                      <p:cBhvr>
                                        <p:cTn id="11" dur="500"/>
                                        <p:tgtEl>
                                          <p:spTgt spid="462898"/>
                                        </p:tgtEl>
                                      </p:cBhvr>
                                    </p:animEffect>
                                  </p:childTnLst>
                                </p:cTn>
                              </p:par>
                            </p:childTnLst>
                          </p:cTn>
                        </p:par>
                        <p:par>
                          <p:cTn id="12" fill="hold" nodeType="afterGroup">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462899"/>
                                        </p:tgtEl>
                                        <p:attrNameLst>
                                          <p:attrName>style.visibility</p:attrName>
                                        </p:attrNameLst>
                                      </p:cBhvr>
                                      <p:to>
                                        <p:strVal val="visible"/>
                                      </p:to>
                                    </p:set>
                                    <p:anim calcmode="lin" valueType="num">
                                      <p:cBhvr>
                                        <p:cTn id="15" dur="500" fill="hold"/>
                                        <p:tgtEl>
                                          <p:spTgt spid="462899"/>
                                        </p:tgtEl>
                                        <p:attrNameLst>
                                          <p:attrName>ppt_w</p:attrName>
                                        </p:attrNameLst>
                                      </p:cBhvr>
                                      <p:tavLst>
                                        <p:tav tm="0">
                                          <p:val>
                                            <p:fltVal val="0"/>
                                          </p:val>
                                        </p:tav>
                                        <p:tav tm="100000">
                                          <p:val>
                                            <p:strVal val="#ppt_w"/>
                                          </p:val>
                                        </p:tav>
                                      </p:tavLst>
                                    </p:anim>
                                    <p:anim calcmode="lin" valueType="num">
                                      <p:cBhvr>
                                        <p:cTn id="16" dur="500" fill="hold"/>
                                        <p:tgtEl>
                                          <p:spTgt spid="4628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9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4" name="Text Box 4"/>
          <p:cNvSpPr txBox="1">
            <a:spLocks noChangeArrowheads="1"/>
          </p:cNvSpPr>
          <p:nvPr/>
        </p:nvSpPr>
        <p:spPr bwMode="auto">
          <a:xfrm>
            <a:off x="944563" y="3565525"/>
            <a:ext cx="15498762"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5400" b="1">
                <a:solidFill>
                  <a:srgbClr val="0033CC"/>
                </a:solidFill>
                <a:latin typeface="微软雅黑" pitchFamily="34" charset="-122"/>
                <a:ea typeface="微软雅黑" pitchFamily="34" charset="-122"/>
              </a:rPr>
              <a:t>基于以上类似案例参照，再结合本案特征，</a:t>
            </a:r>
          </a:p>
          <a:p>
            <a:pPr algn="ctr" eaLnBrk="1" hangingPunct="1"/>
            <a:r>
              <a:rPr lang="zh-CN" altLang="en-US" sz="5400" b="1">
                <a:solidFill>
                  <a:srgbClr val="0033CC"/>
                </a:solidFill>
                <a:latin typeface="微软雅黑" pitchFamily="34" charset="-122"/>
                <a:ea typeface="微软雅黑" pitchFamily="34" charset="-122"/>
              </a:rPr>
              <a:t>建议本案业态布局如下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65924"/>
                                        </p:tgtEl>
                                        <p:attrNameLst>
                                          <p:attrName>style.visibility</p:attrName>
                                        </p:attrNameLst>
                                      </p:cBhvr>
                                      <p:to>
                                        <p:strVal val="visible"/>
                                      </p:to>
                                    </p:set>
                                    <p:anim calcmode="discrete" valueType="clr">
                                      <p:cBhvr override="childStyle">
                                        <p:cTn id="7" dur="80"/>
                                        <p:tgtEl>
                                          <p:spTgt spid="46592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65924"/>
                                        </p:tgtEl>
                                        <p:attrNameLst>
                                          <p:attrName>fillcolor</p:attrName>
                                        </p:attrNameLst>
                                      </p:cBhvr>
                                      <p:tavLst>
                                        <p:tav tm="0">
                                          <p:val>
                                            <p:clrVal>
                                              <a:schemeClr val="accent2"/>
                                            </p:clrVal>
                                          </p:val>
                                        </p:tav>
                                        <p:tav tm="50000">
                                          <p:val>
                                            <p:clrVal>
                                              <a:schemeClr val="hlink"/>
                                            </p:clrVal>
                                          </p:val>
                                        </p:tav>
                                      </p:tavLst>
                                    </p:anim>
                                    <p:set>
                                      <p:cBhvr>
                                        <p:cTn id="9" dur="80"/>
                                        <p:tgtEl>
                                          <p:spTgt spid="46592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地下业态布局方案</a:t>
            </a:r>
          </a:p>
        </p:txBody>
      </p:sp>
      <p:pic>
        <p:nvPicPr>
          <p:cNvPr id="419843" name="Picture 3" descr="Untitled-2有字"/>
          <p:cNvPicPr>
            <a:picLocks noChangeAspect="1" noChangeArrowheads="1"/>
          </p:cNvPicPr>
          <p:nvPr/>
        </p:nvPicPr>
        <p:blipFill>
          <a:blip r:embed="rId2">
            <a:lum bright="-6000" contrast="18000"/>
            <a:extLst>
              <a:ext uri="{28A0092B-C50C-407E-A947-70E740481C1C}">
                <a14:useLocalDpi xmlns:a14="http://schemas.microsoft.com/office/drawing/2010/main" xmlns="" val="0"/>
              </a:ext>
            </a:extLst>
          </a:blip>
          <a:srcRect/>
          <a:stretch>
            <a:fillRect/>
          </a:stretch>
        </p:blipFill>
        <p:spPr bwMode="auto">
          <a:xfrm>
            <a:off x="334963" y="1279525"/>
            <a:ext cx="16946562" cy="4938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844" name="Text Box 4"/>
          <p:cNvSpPr txBox="1">
            <a:spLocks noChangeArrowheads="1"/>
          </p:cNvSpPr>
          <p:nvPr/>
        </p:nvSpPr>
        <p:spPr bwMode="auto">
          <a:xfrm>
            <a:off x="3382963" y="6461125"/>
            <a:ext cx="9525000" cy="1373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solidFill>
                  <a:srgbClr val="0033CC"/>
                </a:solidFill>
                <a:latin typeface="微软雅黑" pitchFamily="34" charset="-122"/>
                <a:ea typeface="微软雅黑" pitchFamily="34" charset="-122"/>
              </a:rPr>
              <a:t>根据本案特征，我们将其划分为三个主题鲜明的区段，来进行项目业态的分布</a:t>
            </a:r>
            <a:r>
              <a:rPr lang="en-US" altLang="zh-CN" sz="2800" b="1">
                <a:solidFill>
                  <a:srgbClr val="0033CC"/>
                </a:solidFill>
                <a:latin typeface="微软雅黑" pitchFamily="34" charset="-122"/>
                <a:ea typeface="微软雅黑" pitchFamily="34" charset="-122"/>
              </a:rPr>
              <a:t>,</a:t>
            </a:r>
          </a:p>
          <a:p>
            <a:pPr eaLnBrk="1" hangingPunct="1"/>
            <a:r>
              <a:rPr lang="zh-CN" altLang="en-US" sz="2800" b="1">
                <a:solidFill>
                  <a:srgbClr val="0033CC"/>
                </a:solidFill>
                <a:latin typeface="微软雅黑" pitchFamily="34" charset="-122"/>
                <a:ea typeface="微软雅黑" pitchFamily="34" charset="-122"/>
              </a:rPr>
              <a:t>按照商铺面宽</a:t>
            </a:r>
            <a:r>
              <a:rPr lang="en-US" altLang="zh-CN" sz="2800" b="1">
                <a:solidFill>
                  <a:srgbClr val="0033CC"/>
                </a:solidFill>
                <a:latin typeface="微软雅黑" pitchFamily="34" charset="-122"/>
                <a:ea typeface="微软雅黑" pitchFamily="34" charset="-122"/>
              </a:rPr>
              <a:t>4.2</a:t>
            </a:r>
            <a:r>
              <a:rPr lang="zh-CN" altLang="en-US" sz="2800" b="1">
                <a:solidFill>
                  <a:srgbClr val="0033CC"/>
                </a:solidFill>
                <a:latin typeface="微软雅黑" pitchFamily="34" charset="-122"/>
                <a:ea typeface="微软雅黑" pitchFamily="34" charset="-122"/>
              </a:rPr>
              <a:t>米进行分割，总业态比例达成如下；</a:t>
            </a:r>
          </a:p>
        </p:txBody>
      </p:sp>
      <p:pic>
        <p:nvPicPr>
          <p:cNvPr id="419845" name="Picture 5" descr="SSOAIJ`)KSFEPEY}@52)IW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539788" y="5318125"/>
            <a:ext cx="3741737" cy="440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419843"/>
                                        </p:tgtEl>
                                        <p:attrNameLst>
                                          <p:attrName>style.visibility</p:attrName>
                                        </p:attrNameLst>
                                      </p:cBhvr>
                                      <p:to>
                                        <p:strVal val="visible"/>
                                      </p:to>
                                    </p:set>
                                    <p:anim calcmode="lin" valueType="num">
                                      <p:cBhvr>
                                        <p:cTn id="7" dur="500" fill="hold"/>
                                        <p:tgtEl>
                                          <p:spTgt spid="419843"/>
                                        </p:tgtEl>
                                        <p:attrNameLst>
                                          <p:attrName>ppt_w</p:attrName>
                                        </p:attrNameLst>
                                      </p:cBhvr>
                                      <p:tavLst>
                                        <p:tav tm="0">
                                          <p:val>
                                            <p:fltVal val="0"/>
                                          </p:val>
                                        </p:tav>
                                        <p:tav tm="100000">
                                          <p:val>
                                            <p:strVal val="#ppt_w"/>
                                          </p:val>
                                        </p:tav>
                                      </p:tavLst>
                                    </p:anim>
                                    <p:anim calcmode="lin" valueType="num">
                                      <p:cBhvr>
                                        <p:cTn id="8" dur="500" fill="hold"/>
                                        <p:tgtEl>
                                          <p:spTgt spid="41984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55" presetClass="entr" presetSubtype="0" fill="hold" grpId="0" nodeType="afterEffect">
                                  <p:stCondLst>
                                    <p:cond delay="0"/>
                                  </p:stCondLst>
                                  <p:childTnLst>
                                    <p:set>
                                      <p:cBhvr>
                                        <p:cTn id="11" dur="1" fill="hold">
                                          <p:stCondLst>
                                            <p:cond delay="0"/>
                                          </p:stCondLst>
                                        </p:cTn>
                                        <p:tgtEl>
                                          <p:spTgt spid="419844"/>
                                        </p:tgtEl>
                                        <p:attrNameLst>
                                          <p:attrName>style.visibility</p:attrName>
                                        </p:attrNameLst>
                                      </p:cBhvr>
                                      <p:to>
                                        <p:strVal val="visible"/>
                                      </p:to>
                                    </p:set>
                                    <p:anim calcmode="lin" valueType="num">
                                      <p:cBhvr>
                                        <p:cTn id="12" dur="500" fill="hold"/>
                                        <p:tgtEl>
                                          <p:spTgt spid="419844"/>
                                        </p:tgtEl>
                                        <p:attrNameLst>
                                          <p:attrName>ppt_w</p:attrName>
                                        </p:attrNameLst>
                                      </p:cBhvr>
                                      <p:tavLst>
                                        <p:tav tm="0">
                                          <p:val>
                                            <p:strVal val="#ppt_w*0.70"/>
                                          </p:val>
                                        </p:tav>
                                        <p:tav tm="100000">
                                          <p:val>
                                            <p:strVal val="#ppt_w"/>
                                          </p:val>
                                        </p:tav>
                                      </p:tavLst>
                                    </p:anim>
                                    <p:anim calcmode="lin" valueType="num">
                                      <p:cBhvr>
                                        <p:cTn id="13" dur="500" fill="hold"/>
                                        <p:tgtEl>
                                          <p:spTgt spid="419844"/>
                                        </p:tgtEl>
                                        <p:attrNameLst>
                                          <p:attrName>ppt_h</p:attrName>
                                        </p:attrNameLst>
                                      </p:cBhvr>
                                      <p:tavLst>
                                        <p:tav tm="0">
                                          <p:val>
                                            <p:strVal val="#ppt_h"/>
                                          </p:val>
                                        </p:tav>
                                        <p:tav tm="100000">
                                          <p:val>
                                            <p:strVal val="#ppt_h"/>
                                          </p:val>
                                        </p:tav>
                                      </p:tavLst>
                                    </p:anim>
                                    <p:animEffect transition="in" filter="fade">
                                      <p:cBhvr>
                                        <p:cTn id="14" dur="500"/>
                                        <p:tgtEl>
                                          <p:spTgt spid="419844"/>
                                        </p:tgtEl>
                                      </p:cBhvr>
                                    </p:animEffect>
                                  </p:childTnLst>
                                </p:cTn>
                              </p:par>
                            </p:childTnLst>
                          </p:cTn>
                        </p:par>
                        <p:par>
                          <p:cTn id="15" fill="hold" nodeType="afterGroup">
                            <p:stCondLst>
                              <p:cond delay="1000"/>
                            </p:stCondLst>
                            <p:childTnLst>
                              <p:par>
                                <p:cTn id="16" presetID="9" presetClass="entr" presetSubtype="0" fill="hold" nodeType="afterEffect">
                                  <p:stCondLst>
                                    <p:cond delay="0"/>
                                  </p:stCondLst>
                                  <p:childTnLst>
                                    <p:set>
                                      <p:cBhvr>
                                        <p:cTn id="17" dur="1" fill="hold">
                                          <p:stCondLst>
                                            <p:cond delay="0"/>
                                          </p:stCondLst>
                                        </p:cTn>
                                        <p:tgtEl>
                                          <p:spTgt spid="419845"/>
                                        </p:tgtEl>
                                        <p:attrNameLst>
                                          <p:attrName>style.visibility</p:attrName>
                                        </p:attrNameLst>
                                      </p:cBhvr>
                                      <p:to>
                                        <p:strVal val="visible"/>
                                      </p:to>
                                    </p:set>
                                    <p:animEffect transition="in" filter="dissolve">
                                      <p:cBhvr>
                                        <p:cTn id="18" dur="500"/>
                                        <p:tgtEl>
                                          <p:spTgt spid="419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en-US" altLang="zh-CN" sz="3600" b="1"/>
              <a:t>A</a:t>
            </a:r>
            <a:r>
              <a:rPr lang="zh-CN" altLang="en-US" sz="3600" b="1"/>
              <a:t>区功能解析</a:t>
            </a:r>
          </a:p>
        </p:txBody>
      </p:sp>
      <p:sp>
        <p:nvSpPr>
          <p:cNvPr id="420867" name="Rectangle 3"/>
          <p:cNvSpPr>
            <a:spLocks noChangeArrowheads="1"/>
          </p:cNvSpPr>
          <p:nvPr/>
        </p:nvSpPr>
        <p:spPr bwMode="auto">
          <a:xfrm>
            <a:off x="715963" y="4789488"/>
            <a:ext cx="9220200" cy="429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pPr>
              <a:lnSpc>
                <a:spcPct val="150000"/>
              </a:lnSpc>
            </a:pPr>
            <a:r>
              <a:rPr lang="en-US" altLang="zh-CN" sz="4000" b="1" u="sng">
                <a:solidFill>
                  <a:srgbClr val="003399"/>
                </a:solidFill>
                <a:latin typeface="微软雅黑" pitchFamily="34" charset="-122"/>
                <a:ea typeface="微软雅黑" pitchFamily="34" charset="-122"/>
              </a:rPr>
              <a:t>A</a:t>
            </a:r>
            <a:r>
              <a:rPr lang="zh-CN" altLang="en-US" sz="4000" b="1" u="sng">
                <a:solidFill>
                  <a:srgbClr val="003399"/>
                </a:solidFill>
                <a:latin typeface="微软雅黑" pitchFamily="34" charset="-122"/>
                <a:ea typeface="微软雅黑" pitchFamily="34" charset="-122"/>
              </a:rPr>
              <a:t>区缤纷集市，本案的藏宝海湾；</a:t>
            </a:r>
            <a:endParaRPr lang="zh-CN" altLang="en-US" sz="4000" b="1">
              <a:solidFill>
                <a:srgbClr val="003399"/>
              </a:solidFill>
              <a:latin typeface="微软雅黑" pitchFamily="34" charset="-122"/>
              <a:ea typeface="微软雅黑" pitchFamily="34" charset="-122"/>
            </a:endParaRPr>
          </a:p>
          <a:p>
            <a:pPr>
              <a:lnSpc>
                <a:spcPct val="150000"/>
              </a:lnSpc>
            </a:pPr>
            <a:r>
              <a:rPr lang="zh-CN" altLang="en-US" sz="2400">
                <a:solidFill>
                  <a:srgbClr val="003399"/>
                </a:solidFill>
                <a:latin typeface="微软雅黑" pitchFamily="34" charset="-122"/>
                <a:ea typeface="微软雅黑" pitchFamily="34" charset="-122"/>
              </a:rPr>
              <a:t>无论你是小资还是学生，途经神秘海湾，在缤纷的气息中踱步，总有淡淡的发掘宝藏的冲动；</a:t>
            </a:r>
          </a:p>
          <a:p>
            <a:endParaRPr lang="zh-CN" altLang="en-US" sz="2400">
              <a:solidFill>
                <a:srgbClr val="003399"/>
              </a:solidFill>
              <a:latin typeface="微软雅黑" pitchFamily="34" charset="-122"/>
              <a:ea typeface="微软雅黑" pitchFamily="34" charset="-122"/>
            </a:endParaRPr>
          </a:p>
          <a:p>
            <a:r>
              <a:rPr lang="en-US" altLang="zh-CN" sz="2400" b="1">
                <a:solidFill>
                  <a:srgbClr val="003399"/>
                </a:solidFill>
                <a:latin typeface="微软雅黑" pitchFamily="34" charset="-122"/>
                <a:ea typeface="微软雅黑" pitchFamily="34" charset="-122"/>
              </a:rPr>
              <a:t>A</a:t>
            </a:r>
            <a:r>
              <a:rPr lang="zh-CN" altLang="en-US" sz="2400" b="1">
                <a:solidFill>
                  <a:srgbClr val="003399"/>
                </a:solidFill>
                <a:latin typeface="微软雅黑" pitchFamily="34" charset="-122"/>
                <a:ea typeface="微软雅黑" pitchFamily="34" charset="-122"/>
              </a:rPr>
              <a:t>区全场</a:t>
            </a:r>
            <a:r>
              <a:rPr lang="en-US" altLang="zh-CN" sz="2400" b="1">
                <a:solidFill>
                  <a:srgbClr val="003399"/>
                </a:solidFill>
                <a:latin typeface="微软雅黑" pitchFamily="34" charset="-122"/>
                <a:ea typeface="微软雅黑" pitchFamily="34" charset="-122"/>
              </a:rPr>
              <a:t>188</a:t>
            </a:r>
            <a:r>
              <a:rPr lang="zh-CN" altLang="en-US" sz="2400" b="1">
                <a:solidFill>
                  <a:srgbClr val="003399"/>
                </a:solidFill>
                <a:latin typeface="微软雅黑" pitchFamily="34" charset="-122"/>
                <a:ea typeface="微软雅黑" pitchFamily="34" charset="-122"/>
              </a:rPr>
              <a:t>米，单一人行通道；</a:t>
            </a:r>
          </a:p>
          <a:p>
            <a:r>
              <a:rPr lang="zh-CN" altLang="en-US" sz="2400" b="1">
                <a:solidFill>
                  <a:srgbClr val="003399"/>
                </a:solidFill>
                <a:latin typeface="微软雅黑" pitchFamily="34" charset="-122"/>
                <a:ea typeface="微软雅黑" pitchFamily="34" charset="-122"/>
              </a:rPr>
              <a:t>建议商铺进深为</a:t>
            </a:r>
            <a:r>
              <a:rPr lang="en-US" altLang="zh-CN" sz="2400" b="1">
                <a:solidFill>
                  <a:srgbClr val="003399"/>
                </a:solidFill>
                <a:latin typeface="微软雅黑" pitchFamily="34" charset="-122"/>
                <a:ea typeface="微软雅黑" pitchFamily="34" charset="-122"/>
              </a:rPr>
              <a:t>10-12</a:t>
            </a:r>
            <a:r>
              <a:rPr lang="zh-CN" altLang="en-US" sz="2400" b="1">
                <a:solidFill>
                  <a:srgbClr val="003399"/>
                </a:solidFill>
                <a:latin typeface="微软雅黑" pitchFamily="34" charset="-122"/>
                <a:ea typeface="微软雅黑" pitchFamily="34" charset="-122"/>
              </a:rPr>
              <a:t>米，具体以纵向柱距为划分点，双向人行通道进深为</a:t>
            </a:r>
            <a:r>
              <a:rPr lang="en-US" altLang="zh-CN" sz="2400" b="1">
                <a:solidFill>
                  <a:srgbClr val="003399"/>
                </a:solidFill>
                <a:latin typeface="微软雅黑" pitchFamily="34" charset="-122"/>
                <a:ea typeface="微软雅黑" pitchFamily="34" charset="-122"/>
              </a:rPr>
              <a:t>10-16</a:t>
            </a:r>
            <a:r>
              <a:rPr lang="zh-CN" altLang="en-US" sz="2400" b="1">
                <a:solidFill>
                  <a:srgbClr val="003399"/>
                </a:solidFill>
                <a:latin typeface="微软雅黑" pitchFamily="34" charset="-122"/>
                <a:ea typeface="微软雅黑" pitchFamily="34" charset="-122"/>
              </a:rPr>
              <a:t>米，南北两侧商铺进深较小，建议通道中可设置背柜商业；</a:t>
            </a:r>
          </a:p>
          <a:p>
            <a:r>
              <a:rPr lang="en-US" altLang="zh-CN" sz="2400" b="1">
                <a:solidFill>
                  <a:srgbClr val="003399"/>
                </a:solidFill>
                <a:latin typeface="微软雅黑" pitchFamily="34" charset="-122"/>
                <a:ea typeface="微软雅黑" pitchFamily="34" charset="-122"/>
              </a:rPr>
              <a:t>A</a:t>
            </a:r>
            <a:r>
              <a:rPr lang="zh-CN" altLang="en-US" sz="2400" b="1">
                <a:solidFill>
                  <a:srgbClr val="003399"/>
                </a:solidFill>
                <a:latin typeface="微软雅黑" pitchFamily="34" charset="-122"/>
                <a:ea typeface="微软雅黑" pitchFamily="34" charset="-122"/>
              </a:rPr>
              <a:t>区建筑面积为</a:t>
            </a:r>
            <a:r>
              <a:rPr lang="en-US" altLang="zh-CN" sz="2400" b="1">
                <a:solidFill>
                  <a:srgbClr val="003399"/>
                </a:solidFill>
                <a:latin typeface="微软雅黑" pitchFamily="34" charset="-122"/>
                <a:ea typeface="微软雅黑" pitchFamily="34" charset="-122"/>
              </a:rPr>
              <a:t>7200</a:t>
            </a:r>
            <a:r>
              <a:rPr lang="zh-CN" altLang="en-US" sz="2400" b="1">
                <a:solidFill>
                  <a:srgbClr val="003399"/>
                </a:solidFill>
                <a:latin typeface="微软雅黑" pitchFamily="34" charset="-122"/>
                <a:ea typeface="微软雅黑" pitchFamily="34" charset="-122"/>
              </a:rPr>
              <a:t>平方米；</a:t>
            </a:r>
            <a:endParaRPr lang="zh-CN" altLang="en-US" sz="2400" b="1" u="sng">
              <a:solidFill>
                <a:srgbClr val="003399"/>
              </a:solidFill>
              <a:latin typeface="微软雅黑" pitchFamily="34" charset="-122"/>
              <a:ea typeface="微软雅黑" pitchFamily="34" charset="-122"/>
            </a:endParaRPr>
          </a:p>
        </p:txBody>
      </p:sp>
      <p:pic>
        <p:nvPicPr>
          <p:cNvPr id="420868" name="Picture 4" descr="3[8`C%{}_X(%}SA6E(LM7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789113"/>
            <a:ext cx="12450763" cy="2944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0869" name="Picture 5" descr="%3MEE41NT3G_`~XU]3{UPHA"/>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839700" y="1812925"/>
            <a:ext cx="4441825" cy="662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420868"/>
                                        </p:tgtEl>
                                        <p:attrNameLst>
                                          <p:attrName>style.visibility</p:attrName>
                                        </p:attrNameLst>
                                      </p:cBhvr>
                                      <p:to>
                                        <p:strVal val="visible"/>
                                      </p:to>
                                    </p:set>
                                    <p:anim calcmode="lin" valueType="num">
                                      <p:cBhvr>
                                        <p:cTn id="7" dur="300" fill="hold"/>
                                        <p:tgtEl>
                                          <p:spTgt spid="420868"/>
                                        </p:tgtEl>
                                        <p:attrNameLst>
                                          <p:attrName>ppt_w</p:attrName>
                                        </p:attrNameLst>
                                      </p:cBhvr>
                                      <p:tavLst>
                                        <p:tav tm="0">
                                          <p:val>
                                            <p:fltVal val="0"/>
                                          </p:val>
                                        </p:tav>
                                        <p:tav tm="100000">
                                          <p:val>
                                            <p:strVal val="#ppt_w"/>
                                          </p:val>
                                        </p:tav>
                                      </p:tavLst>
                                    </p:anim>
                                    <p:anim calcmode="lin" valueType="num">
                                      <p:cBhvr>
                                        <p:cTn id="8" dur="300" fill="hold"/>
                                        <p:tgtEl>
                                          <p:spTgt spid="420868"/>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300"/>
                            </p:stCondLst>
                            <p:childTnLst>
                              <p:par>
                                <p:cTn id="10" presetID="55" presetClass="entr" presetSubtype="0" fill="hold" grpId="0" nodeType="afterEffect">
                                  <p:stCondLst>
                                    <p:cond delay="0"/>
                                  </p:stCondLst>
                                  <p:childTnLst>
                                    <p:set>
                                      <p:cBhvr>
                                        <p:cTn id="11" dur="1" fill="hold">
                                          <p:stCondLst>
                                            <p:cond delay="0"/>
                                          </p:stCondLst>
                                        </p:cTn>
                                        <p:tgtEl>
                                          <p:spTgt spid="420867"/>
                                        </p:tgtEl>
                                        <p:attrNameLst>
                                          <p:attrName>style.visibility</p:attrName>
                                        </p:attrNameLst>
                                      </p:cBhvr>
                                      <p:to>
                                        <p:strVal val="visible"/>
                                      </p:to>
                                    </p:set>
                                    <p:anim calcmode="lin" valueType="num">
                                      <p:cBhvr>
                                        <p:cTn id="12" dur="500" fill="hold"/>
                                        <p:tgtEl>
                                          <p:spTgt spid="420867"/>
                                        </p:tgtEl>
                                        <p:attrNameLst>
                                          <p:attrName>ppt_w</p:attrName>
                                        </p:attrNameLst>
                                      </p:cBhvr>
                                      <p:tavLst>
                                        <p:tav tm="0">
                                          <p:val>
                                            <p:strVal val="#ppt_w*0.70"/>
                                          </p:val>
                                        </p:tav>
                                        <p:tav tm="100000">
                                          <p:val>
                                            <p:strVal val="#ppt_w"/>
                                          </p:val>
                                        </p:tav>
                                      </p:tavLst>
                                    </p:anim>
                                    <p:anim calcmode="lin" valueType="num">
                                      <p:cBhvr>
                                        <p:cTn id="13" dur="500" fill="hold"/>
                                        <p:tgtEl>
                                          <p:spTgt spid="420867"/>
                                        </p:tgtEl>
                                        <p:attrNameLst>
                                          <p:attrName>ppt_h</p:attrName>
                                        </p:attrNameLst>
                                      </p:cBhvr>
                                      <p:tavLst>
                                        <p:tav tm="0">
                                          <p:val>
                                            <p:strVal val="#ppt_h"/>
                                          </p:val>
                                        </p:tav>
                                        <p:tav tm="100000">
                                          <p:val>
                                            <p:strVal val="#ppt_h"/>
                                          </p:val>
                                        </p:tav>
                                      </p:tavLst>
                                    </p:anim>
                                    <p:animEffect transition="in" filter="fade">
                                      <p:cBhvr>
                                        <p:cTn id="14" dur="500"/>
                                        <p:tgtEl>
                                          <p:spTgt spid="420867"/>
                                        </p:tgtEl>
                                      </p:cBhvr>
                                    </p:animEffect>
                                  </p:childTnLst>
                                </p:cTn>
                              </p:par>
                            </p:childTnLst>
                          </p:cTn>
                        </p:par>
                        <p:par>
                          <p:cTn id="15" fill="hold" nodeType="afterGroup">
                            <p:stCondLst>
                              <p:cond delay="800"/>
                            </p:stCondLst>
                            <p:childTnLst>
                              <p:par>
                                <p:cTn id="16" presetID="9" presetClass="entr" presetSubtype="0" fill="hold" nodeType="afterEffect">
                                  <p:stCondLst>
                                    <p:cond delay="0"/>
                                  </p:stCondLst>
                                  <p:childTnLst>
                                    <p:set>
                                      <p:cBhvr>
                                        <p:cTn id="17" dur="1" fill="hold">
                                          <p:stCondLst>
                                            <p:cond delay="0"/>
                                          </p:stCondLst>
                                        </p:cTn>
                                        <p:tgtEl>
                                          <p:spTgt spid="420869"/>
                                        </p:tgtEl>
                                        <p:attrNameLst>
                                          <p:attrName>style.visibility</p:attrName>
                                        </p:attrNameLst>
                                      </p:cBhvr>
                                      <p:to>
                                        <p:strVal val="visible"/>
                                      </p:to>
                                    </p:set>
                                    <p:animEffect transition="in" filter="dissolve">
                                      <p:cBhvr>
                                        <p:cTn id="18" dur="500"/>
                                        <p:tgtEl>
                                          <p:spTgt spid="420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定位思路</a:t>
            </a:r>
          </a:p>
        </p:txBody>
      </p:sp>
      <p:grpSp>
        <p:nvGrpSpPr>
          <p:cNvPr id="2" name="Group 3"/>
          <p:cNvGrpSpPr>
            <a:grpSpLocks/>
          </p:cNvGrpSpPr>
          <p:nvPr/>
        </p:nvGrpSpPr>
        <p:grpSpPr bwMode="auto">
          <a:xfrm>
            <a:off x="639763" y="1203325"/>
            <a:ext cx="15163800" cy="4337050"/>
            <a:chOff x="595" y="1334"/>
            <a:chExt cx="9552" cy="2732"/>
          </a:xfrm>
          <a:effectLst>
            <a:outerShdw blurRad="50800" dist="38100" dir="2700000" algn="tl" rotWithShape="0">
              <a:prstClr val="black">
                <a:alpha val="40000"/>
              </a:prstClr>
            </a:outerShdw>
          </a:effectLst>
        </p:grpSpPr>
        <p:sp>
          <p:nvSpPr>
            <p:cNvPr id="112647" name="Rectangle 12"/>
            <p:cNvSpPr>
              <a:spLocks noChangeArrowheads="1"/>
            </p:cNvSpPr>
            <p:nvPr/>
          </p:nvSpPr>
          <p:spPr bwMode="gray">
            <a:xfrm>
              <a:off x="595" y="1670"/>
              <a:ext cx="9552" cy="2396"/>
            </a:xfrm>
            <a:prstGeom prst="rect">
              <a:avLst/>
            </a:prstGeom>
            <a:solidFill>
              <a:schemeClr val="bg1"/>
            </a:solidFill>
            <a:ln w="6350">
              <a:solidFill>
                <a:srgbClr val="0000FF"/>
              </a:solidFill>
              <a:miter lim="800000"/>
              <a:headEnd type="none" w="sm" len="sm"/>
              <a:tailEnd type="none" w="sm" len="sm"/>
            </a:ln>
          </p:spPr>
          <p:txBody>
            <a:bodyPr lIns="73570" tIns="73570" rIns="73570" bIns="73570">
              <a:spAutoFit/>
            </a:bodyPr>
            <a:lstStyle/>
            <a:p>
              <a:pPr defTabSz="1473200">
                <a:defRPr/>
              </a:pPr>
              <a:endParaRPr lang="en-US" altLang="zh-CN" sz="2400" dirty="0">
                <a:latin typeface="微软雅黑" pitchFamily="34" charset="-122"/>
                <a:ea typeface="微软雅黑" pitchFamily="34" charset="-122"/>
              </a:endParaRPr>
            </a:p>
            <a:p>
              <a:pPr defTabSz="1473200">
                <a:defRPr/>
              </a:pPr>
              <a:r>
                <a:rPr lang="zh-CN" altLang="en-US" sz="2400" b="1" dirty="0">
                  <a:latin typeface="微软雅黑" pitchFamily="34" charset="-122"/>
                  <a:ea typeface="微软雅黑" pitchFamily="34" charset="-122"/>
                </a:rPr>
                <a:t>年轻消费群体享受淘宝的乐趣，以及充满惊喜和神秘的探宝过程；</a:t>
              </a:r>
            </a:p>
            <a:p>
              <a:pPr defTabSz="1473200">
                <a:defRPr/>
              </a:pPr>
              <a:r>
                <a:rPr lang="zh-CN" altLang="en-US" sz="2400" b="1" dirty="0">
                  <a:latin typeface="微软雅黑" pitchFamily="34" charset="-122"/>
                  <a:ea typeface="微软雅黑" pitchFamily="34" charset="-122"/>
                </a:rPr>
                <a:t>激发年轻人的创业激情，充分发挥个性与想象的空间；</a:t>
              </a:r>
            </a:p>
            <a:p>
              <a:pPr defTabSz="1473200">
                <a:defRPr/>
              </a:pPr>
              <a:r>
                <a:rPr lang="zh-CN" altLang="en-US" sz="2400" dirty="0">
                  <a:latin typeface="微软雅黑" pitchFamily="34" charset="-122"/>
                  <a:ea typeface="微软雅黑" pitchFamily="34" charset="-122"/>
                </a:rPr>
                <a:t>建议商铺小面积分割，使商铺有着较大的商家选择空间，并有效的使业态与项目其他功能区相互联动；</a:t>
              </a:r>
            </a:p>
            <a:p>
              <a:pPr defTabSz="1473200">
                <a:defRPr/>
              </a:pPr>
              <a:r>
                <a:rPr lang="zh-CN" altLang="en-US" sz="2400" dirty="0">
                  <a:latin typeface="微软雅黑" pitchFamily="34" charset="-122"/>
                  <a:ea typeface="微软雅黑" pitchFamily="34" charset="-122"/>
                </a:rPr>
                <a:t>建议设置多个商业节点，通过特色建筑设计、景观小品与</a:t>
              </a:r>
              <a:r>
                <a:rPr lang="en-US" altLang="zh-CN" sz="2400" dirty="0">
                  <a:latin typeface="微软雅黑" pitchFamily="34" charset="-122"/>
                  <a:ea typeface="微软雅黑" pitchFamily="34" charset="-122"/>
                </a:rPr>
                <a:t>A</a:t>
              </a:r>
              <a:r>
                <a:rPr lang="zh-CN" altLang="en-US" sz="2400" dirty="0">
                  <a:latin typeface="微软雅黑" pitchFamily="34" charset="-122"/>
                  <a:ea typeface="微软雅黑" pitchFamily="34" charset="-122"/>
                </a:rPr>
                <a:t>区主题结合起来降低消费者购物情趣；</a:t>
              </a:r>
            </a:p>
            <a:p>
              <a:pPr defTabSz="1473200">
                <a:defRPr/>
              </a:pPr>
              <a:r>
                <a:rPr lang="en-US" altLang="zh-CN" sz="2400" dirty="0">
                  <a:latin typeface="微软雅黑" pitchFamily="34" charset="-122"/>
                  <a:ea typeface="微软雅黑" pitchFamily="34" charset="-122"/>
                </a:rPr>
                <a:t>A</a:t>
              </a:r>
              <a:r>
                <a:rPr lang="zh-CN" altLang="en-US" sz="2400" dirty="0">
                  <a:latin typeface="微软雅黑" pitchFamily="34" charset="-122"/>
                  <a:ea typeface="微软雅黑" pitchFamily="34" charset="-122"/>
                </a:rPr>
                <a:t>区展现品牌形象，与整个商圈东部业态呼应，创造商业价值，品牌零售占据另一半的业态比例，并具备一定的租金承受能力；</a:t>
              </a:r>
            </a:p>
            <a:p>
              <a:pPr defTabSz="1473200">
                <a:defRPr/>
              </a:pPr>
              <a:r>
                <a:rPr lang="zh-CN" altLang="en-US" sz="2400" dirty="0">
                  <a:latin typeface="微软雅黑" pitchFamily="34" charset="-122"/>
                  <a:ea typeface="微软雅黑" pitchFamily="34" charset="-122"/>
                </a:rPr>
                <a:t>目标消费群体以有一定消费能力的（白领女性）为主体，</a:t>
              </a:r>
            </a:p>
            <a:p>
              <a:pPr defTabSz="1473200">
                <a:defRPr/>
              </a:pPr>
              <a:r>
                <a:rPr lang="en-US" altLang="zh-CN" sz="2400" dirty="0">
                  <a:latin typeface="微软雅黑" pitchFamily="34" charset="-122"/>
                  <a:ea typeface="微软雅黑" pitchFamily="34" charset="-122"/>
                </a:rPr>
                <a:t>A</a:t>
              </a:r>
              <a:r>
                <a:rPr lang="zh-CN" altLang="en-US" sz="2400" dirty="0">
                  <a:latin typeface="微软雅黑" pitchFamily="34" charset="-122"/>
                  <a:ea typeface="微软雅黑" pitchFamily="34" charset="-122"/>
                </a:rPr>
                <a:t>区消费人流特征主要变现为：由地面及直接导入的消费群，以及由项目</a:t>
              </a:r>
              <a:r>
                <a:rPr lang="en-US" altLang="zh-CN" sz="2400" dirty="0">
                  <a:latin typeface="微软雅黑" pitchFamily="34" charset="-122"/>
                  <a:ea typeface="微软雅黑" pitchFamily="34" charset="-122"/>
                </a:rPr>
                <a:t>C</a:t>
              </a:r>
              <a:r>
                <a:rPr lang="zh-CN" altLang="en-US" sz="2400" dirty="0">
                  <a:latin typeface="微软雅黑" pitchFamily="34" charset="-122"/>
                  <a:ea typeface="微软雅黑" pitchFamily="34" charset="-122"/>
                </a:rPr>
                <a:t>段导入经过</a:t>
              </a:r>
              <a:r>
                <a:rPr lang="en-US" altLang="zh-CN" sz="2400" dirty="0">
                  <a:latin typeface="微软雅黑" pitchFamily="34" charset="-122"/>
                  <a:ea typeface="微软雅黑" pitchFamily="34" charset="-122"/>
                </a:rPr>
                <a:t>B</a:t>
              </a:r>
              <a:r>
                <a:rPr lang="zh-CN" altLang="en-US" sz="2400" dirty="0">
                  <a:latin typeface="微软雅黑" pitchFamily="34" charset="-122"/>
                  <a:ea typeface="微软雅黑" pitchFamily="34" charset="-122"/>
                </a:rPr>
                <a:t>区后到达</a:t>
              </a:r>
              <a:r>
                <a:rPr lang="en-US" altLang="zh-CN" sz="2400" dirty="0">
                  <a:latin typeface="微软雅黑" pitchFamily="34" charset="-122"/>
                  <a:ea typeface="微软雅黑" pitchFamily="34" charset="-122"/>
                </a:rPr>
                <a:t>A</a:t>
              </a:r>
              <a:r>
                <a:rPr lang="zh-CN" altLang="en-US" sz="2400" dirty="0">
                  <a:latin typeface="微软雅黑" pitchFamily="34" charset="-122"/>
                  <a:ea typeface="微软雅黑" pitchFamily="34" charset="-122"/>
                </a:rPr>
                <a:t>区的消费人群；</a:t>
              </a:r>
              <a:endParaRPr lang="en-US" altLang="en-US" sz="2400" dirty="0">
                <a:latin typeface="微软雅黑" pitchFamily="34" charset="-122"/>
                <a:ea typeface="微软雅黑" pitchFamily="34" charset="-122"/>
              </a:endParaRPr>
            </a:p>
          </p:txBody>
        </p:sp>
        <p:sp>
          <p:nvSpPr>
            <p:cNvPr id="112648" name="Rectangle 12"/>
            <p:cNvSpPr>
              <a:spLocks noChangeArrowheads="1"/>
            </p:cNvSpPr>
            <p:nvPr/>
          </p:nvSpPr>
          <p:spPr bwMode="gray">
            <a:xfrm>
              <a:off x="595" y="1334"/>
              <a:ext cx="4272" cy="576"/>
            </a:xfrm>
            <a:prstGeom prst="rect">
              <a:avLst/>
            </a:prstGeom>
            <a:solidFill>
              <a:srgbClr val="3366CC"/>
            </a:solidFill>
            <a:ln w="6350">
              <a:solidFill>
                <a:srgbClr val="0000FF"/>
              </a:solidFill>
              <a:miter lim="800000"/>
              <a:headEnd type="none" w="sm" len="sm"/>
              <a:tailEnd type="none" w="sm" len="sm"/>
            </a:ln>
          </p:spPr>
          <p:txBody>
            <a:bodyPr wrap="none" lIns="73570" tIns="73570" rIns="73570" bIns="73570" anchor="ctr"/>
            <a:lstStyle/>
            <a:p>
              <a:pPr defTabSz="1473200">
                <a:lnSpc>
                  <a:spcPct val="150000"/>
                </a:lnSpc>
                <a:defRPr/>
              </a:pPr>
              <a:r>
                <a:rPr lang="en-US" altLang="zh-CN" sz="2800" b="1" dirty="0">
                  <a:solidFill>
                    <a:schemeClr val="bg1"/>
                  </a:solidFill>
                  <a:latin typeface="微软雅黑" pitchFamily="34" charset="-122"/>
                  <a:ea typeface="微软雅黑" pitchFamily="34" charset="-122"/>
                </a:rPr>
                <a:t>A</a:t>
              </a:r>
              <a:r>
                <a:rPr lang="zh-CN" altLang="en-US" sz="2800" b="1" dirty="0">
                  <a:solidFill>
                    <a:schemeClr val="bg1"/>
                  </a:solidFill>
                  <a:latin typeface="微软雅黑" pitchFamily="34" charset="-122"/>
                  <a:ea typeface="微软雅黑" pitchFamily="34" charset="-122"/>
                </a:rPr>
                <a:t>区作为整个项目的东段，将打造成为：</a:t>
              </a:r>
              <a:endParaRPr lang="en-US" altLang="en-US" sz="2800" b="1" dirty="0">
                <a:solidFill>
                  <a:schemeClr val="bg1"/>
                </a:solidFill>
                <a:latin typeface="微软雅黑" pitchFamily="34" charset="-122"/>
                <a:ea typeface="微软雅黑" pitchFamily="34" charset="-122"/>
              </a:endParaRPr>
            </a:p>
          </p:txBody>
        </p:sp>
      </p:grpSp>
      <p:grpSp>
        <p:nvGrpSpPr>
          <p:cNvPr id="3" name="Group 6"/>
          <p:cNvGrpSpPr>
            <a:grpSpLocks/>
          </p:cNvGrpSpPr>
          <p:nvPr/>
        </p:nvGrpSpPr>
        <p:grpSpPr bwMode="auto">
          <a:xfrm>
            <a:off x="639763" y="5775325"/>
            <a:ext cx="15163800" cy="3348038"/>
            <a:chOff x="595" y="1382"/>
            <a:chExt cx="9552" cy="2109"/>
          </a:xfrm>
          <a:effectLst>
            <a:outerShdw blurRad="50800" dist="38100" dir="2700000" algn="tl" rotWithShape="0">
              <a:prstClr val="black">
                <a:alpha val="40000"/>
              </a:prstClr>
            </a:outerShdw>
          </a:effectLst>
        </p:grpSpPr>
        <p:sp>
          <p:nvSpPr>
            <p:cNvPr id="112645" name="Rectangle 12"/>
            <p:cNvSpPr>
              <a:spLocks noChangeArrowheads="1"/>
            </p:cNvSpPr>
            <p:nvPr/>
          </p:nvSpPr>
          <p:spPr bwMode="gray">
            <a:xfrm>
              <a:off x="595" y="1670"/>
              <a:ext cx="9552" cy="1821"/>
            </a:xfrm>
            <a:prstGeom prst="rect">
              <a:avLst/>
            </a:prstGeom>
            <a:solidFill>
              <a:schemeClr val="bg1"/>
            </a:solidFill>
            <a:ln w="6350">
              <a:solidFill>
                <a:srgbClr val="0000FF"/>
              </a:solidFill>
              <a:miter lim="800000"/>
              <a:headEnd type="none" w="sm" len="sm"/>
              <a:tailEnd type="none" w="sm" len="sm"/>
            </a:ln>
          </p:spPr>
          <p:txBody>
            <a:bodyPr lIns="73570" tIns="73570" rIns="73570" bIns="73570">
              <a:spAutoFit/>
            </a:bodyPr>
            <a:lstStyle/>
            <a:p>
              <a:pPr defTabSz="1473200">
                <a:lnSpc>
                  <a:spcPct val="150000"/>
                </a:lnSpc>
                <a:defRPr/>
              </a:pPr>
              <a:endParaRPr lang="en-US" altLang="zh-CN" sz="2400">
                <a:latin typeface="微软雅黑" pitchFamily="34" charset="-122"/>
                <a:ea typeface="微软雅黑" pitchFamily="34" charset="-122"/>
              </a:endParaRPr>
            </a:p>
            <a:p>
              <a:pPr defTabSz="1473200">
                <a:lnSpc>
                  <a:spcPct val="150000"/>
                </a:lnSpc>
                <a:defRPr/>
              </a:pPr>
              <a:r>
                <a:rPr lang="zh-CN" altLang="en-US" sz="2400">
                  <a:latin typeface="微软雅黑" pitchFamily="34" charset="-122"/>
                  <a:ea typeface="微软雅黑" pitchFamily="34" charset="-122"/>
                </a:rPr>
                <a:t>由东侧地面直接导入的客群，区域内的或者地面交通易达东林站的消费客群；</a:t>
              </a:r>
            </a:p>
            <a:p>
              <a:pPr defTabSz="1473200">
                <a:lnSpc>
                  <a:spcPct val="150000"/>
                </a:lnSpc>
                <a:defRPr/>
              </a:pPr>
              <a:r>
                <a:rPr lang="zh-CN" altLang="en-US" sz="2400">
                  <a:latin typeface="微软雅黑" pitchFamily="34" charset="-122"/>
                  <a:ea typeface="微软雅黑" pitchFamily="34" charset="-122"/>
                </a:rPr>
                <a:t>由西侧三阳站地域范围内的消费人群，从地面或地下通道抵达</a:t>
              </a:r>
              <a:r>
                <a:rPr lang="en-US" altLang="zh-CN" sz="2400">
                  <a:latin typeface="微软雅黑" pitchFamily="34" charset="-122"/>
                  <a:ea typeface="微软雅黑" pitchFamily="34" charset="-122"/>
                </a:rPr>
                <a:t>A</a:t>
              </a:r>
              <a:r>
                <a:rPr lang="zh-CN" altLang="en-US" sz="2400">
                  <a:latin typeface="微软雅黑" pitchFamily="34" charset="-122"/>
                  <a:ea typeface="微软雅黑" pitchFamily="34" charset="-122"/>
                </a:rPr>
                <a:t>区；</a:t>
              </a:r>
            </a:p>
            <a:p>
              <a:pPr defTabSz="1473200">
                <a:lnSpc>
                  <a:spcPct val="150000"/>
                </a:lnSpc>
                <a:defRPr/>
              </a:pPr>
              <a:r>
                <a:rPr lang="zh-CN" altLang="en-US" sz="2400">
                  <a:latin typeface="微软雅黑" pitchFamily="34" charset="-122"/>
                  <a:ea typeface="微软雅黑" pitchFamily="34" charset="-122"/>
                </a:rPr>
                <a:t>范围消费，目的消费在本案的中段</a:t>
              </a:r>
              <a:r>
                <a:rPr lang="en-US" altLang="zh-CN" sz="2400">
                  <a:latin typeface="微软雅黑" pitchFamily="34" charset="-122"/>
                  <a:ea typeface="微软雅黑" pitchFamily="34" charset="-122"/>
                </a:rPr>
                <a:t>B</a:t>
              </a:r>
              <a:r>
                <a:rPr lang="zh-CN" altLang="en-US" sz="2400">
                  <a:latin typeface="微软雅黑" pitchFamily="34" charset="-122"/>
                  <a:ea typeface="微软雅黑" pitchFamily="34" charset="-122"/>
                </a:rPr>
                <a:t>区，未来可通过地铁到达</a:t>
              </a:r>
              <a:r>
                <a:rPr lang="en-US" altLang="zh-CN" sz="2400">
                  <a:latin typeface="微软雅黑" pitchFamily="34" charset="-122"/>
                  <a:ea typeface="微软雅黑" pitchFamily="34" charset="-122"/>
                </a:rPr>
                <a:t>C</a:t>
              </a:r>
              <a:r>
                <a:rPr lang="zh-CN" altLang="en-US" sz="2400">
                  <a:latin typeface="微软雅黑" pitchFamily="34" charset="-122"/>
                  <a:ea typeface="微软雅黑" pitchFamily="34" charset="-122"/>
                </a:rPr>
                <a:t>区三阳站，或</a:t>
              </a:r>
              <a:r>
                <a:rPr lang="en-US" altLang="zh-CN" sz="2400">
                  <a:latin typeface="微软雅黑" pitchFamily="34" charset="-122"/>
                  <a:ea typeface="微软雅黑" pitchFamily="34" charset="-122"/>
                </a:rPr>
                <a:t>A</a:t>
              </a:r>
              <a:r>
                <a:rPr lang="zh-CN" altLang="en-US" sz="2400">
                  <a:latin typeface="微软雅黑" pitchFamily="34" charset="-122"/>
                  <a:ea typeface="微软雅黑" pitchFamily="34" charset="-122"/>
                </a:rPr>
                <a:t>区东林站，通过另外</a:t>
              </a:r>
              <a:r>
                <a:rPr lang="en-US" altLang="zh-CN" sz="2400">
                  <a:latin typeface="微软雅黑" pitchFamily="34" charset="-122"/>
                  <a:ea typeface="微软雅黑" pitchFamily="34" charset="-122"/>
                </a:rPr>
                <a:t>2</a:t>
              </a:r>
              <a:r>
                <a:rPr lang="zh-CN" altLang="en-US" sz="2400">
                  <a:latin typeface="微软雅黑" pitchFamily="34" charset="-122"/>
                  <a:ea typeface="微软雅黑" pitchFamily="34" charset="-122"/>
                </a:rPr>
                <a:t>个功能区，抵达</a:t>
              </a:r>
              <a:r>
                <a:rPr lang="en-US" altLang="zh-CN" sz="2400">
                  <a:latin typeface="微软雅黑" pitchFamily="34" charset="-122"/>
                  <a:ea typeface="微软雅黑" pitchFamily="34" charset="-122"/>
                </a:rPr>
                <a:t>B</a:t>
              </a:r>
              <a:r>
                <a:rPr lang="zh-CN" altLang="en-US" sz="2400">
                  <a:latin typeface="微软雅黑" pitchFamily="34" charset="-122"/>
                  <a:ea typeface="微软雅黑" pitchFamily="34" charset="-122"/>
                </a:rPr>
                <a:t>区中形成的途经消费；</a:t>
              </a:r>
              <a:endParaRPr lang="en-US" altLang="en-US" sz="2400">
                <a:latin typeface="微软雅黑" pitchFamily="34" charset="-122"/>
                <a:ea typeface="微软雅黑" pitchFamily="34" charset="-122"/>
              </a:endParaRPr>
            </a:p>
          </p:txBody>
        </p:sp>
        <p:sp>
          <p:nvSpPr>
            <p:cNvPr id="112646" name="Rectangle 12"/>
            <p:cNvSpPr>
              <a:spLocks noChangeArrowheads="1"/>
            </p:cNvSpPr>
            <p:nvPr/>
          </p:nvSpPr>
          <p:spPr bwMode="gray">
            <a:xfrm>
              <a:off x="595" y="1382"/>
              <a:ext cx="2400" cy="576"/>
            </a:xfrm>
            <a:prstGeom prst="rect">
              <a:avLst/>
            </a:prstGeom>
            <a:solidFill>
              <a:srgbClr val="3366CC"/>
            </a:solidFill>
            <a:ln w="6350">
              <a:solidFill>
                <a:srgbClr val="0000FF"/>
              </a:solidFill>
              <a:miter lim="800000"/>
              <a:headEnd type="none" w="sm" len="sm"/>
              <a:tailEnd type="none" w="sm" len="sm"/>
            </a:ln>
          </p:spPr>
          <p:txBody>
            <a:bodyPr wrap="none" lIns="73570" tIns="73570" rIns="73570" bIns="73570" anchor="ctr"/>
            <a:lstStyle/>
            <a:p>
              <a:pPr defTabSz="1473200">
                <a:lnSpc>
                  <a:spcPct val="150000"/>
                </a:lnSpc>
                <a:defRPr/>
              </a:pPr>
              <a:r>
                <a:rPr lang="en-US" altLang="zh-CN" sz="2800" b="1" dirty="0">
                  <a:solidFill>
                    <a:schemeClr val="bg1"/>
                  </a:solidFill>
                  <a:latin typeface="微软雅黑" pitchFamily="34" charset="-122"/>
                  <a:ea typeface="微软雅黑" pitchFamily="34" charset="-122"/>
                </a:rPr>
                <a:t>A</a:t>
              </a:r>
              <a:r>
                <a:rPr lang="zh-CN" altLang="en-US" sz="2800" b="1" dirty="0">
                  <a:solidFill>
                    <a:schemeClr val="bg1"/>
                  </a:solidFill>
                  <a:latin typeface="微软雅黑" pitchFamily="34" charset="-122"/>
                  <a:ea typeface="微软雅黑" pitchFamily="34" charset="-122"/>
                </a:rPr>
                <a:t>区目的消费的达成</a:t>
              </a:r>
              <a:endParaRPr lang="en-US" altLang="en-US" sz="2800" b="1" dirty="0">
                <a:solidFill>
                  <a:schemeClr val="bg1"/>
                </a:solidFill>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业态可行性分析</a:t>
            </a:r>
          </a:p>
        </p:txBody>
      </p:sp>
      <p:sp>
        <p:nvSpPr>
          <p:cNvPr id="422915" name="Text Box 3"/>
          <p:cNvSpPr txBox="1">
            <a:spLocks noChangeArrowheads="1"/>
          </p:cNvSpPr>
          <p:nvPr/>
        </p:nvSpPr>
        <p:spPr bwMode="auto">
          <a:xfrm>
            <a:off x="1173163" y="1790700"/>
            <a:ext cx="8686800" cy="6804025"/>
          </a:xfrm>
          <a:prstGeom prst="rect">
            <a:avLst/>
          </a:prstGeom>
          <a:noFill/>
          <a:ln w="31750">
            <a:solidFill>
              <a:srgbClr val="3366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en-US" altLang="zh-CN" sz="2400">
                <a:latin typeface="微软雅黑" pitchFamily="34" charset="-122"/>
                <a:ea typeface="微软雅黑" pitchFamily="34" charset="-122"/>
              </a:rPr>
              <a:t>A</a:t>
            </a:r>
            <a:r>
              <a:rPr lang="zh-CN" altLang="en-US" sz="2400">
                <a:latin typeface="微软雅黑" pitchFamily="34" charset="-122"/>
                <a:ea typeface="微软雅黑" pitchFamily="34" charset="-122"/>
              </a:rPr>
              <a:t>区所在区域与无锡未来轨道交通</a:t>
            </a:r>
            <a:r>
              <a:rPr lang="en-US" altLang="zh-CN" sz="2400">
                <a:latin typeface="微软雅黑" pitchFamily="34" charset="-122"/>
                <a:ea typeface="微软雅黑" pitchFamily="34" charset="-122"/>
              </a:rPr>
              <a:t>2</a:t>
            </a:r>
            <a:r>
              <a:rPr lang="zh-CN" altLang="en-US" sz="2400">
                <a:latin typeface="微软雅黑" pitchFamily="34" charset="-122"/>
                <a:ea typeface="微软雅黑" pitchFamily="34" charset="-122"/>
              </a:rPr>
              <a:t>号线出入口相接，地面与解放东路相交，是人流主要的汇集和导入点，</a:t>
            </a:r>
            <a:r>
              <a:rPr lang="zh-CN" altLang="en-US" sz="2800" b="1">
                <a:solidFill>
                  <a:srgbClr val="0033CC"/>
                </a:solidFill>
                <a:latin typeface="微软雅黑" pitchFamily="34" charset="-122"/>
                <a:ea typeface="微软雅黑" pitchFamily="34" charset="-122"/>
              </a:rPr>
              <a:t>根据区域商业特征具备作为小分割商铺经营小型零售业态的功能；</a:t>
            </a:r>
          </a:p>
          <a:p>
            <a:pPr eaLnBrk="1" hangingPunct="1">
              <a:lnSpc>
                <a:spcPct val="150000"/>
              </a:lnSpc>
            </a:pPr>
            <a:r>
              <a:rPr lang="zh-CN" altLang="en-US" sz="2400">
                <a:latin typeface="微软雅黑" pitchFamily="34" charset="-122"/>
                <a:ea typeface="微软雅黑" pitchFamily="34" charset="-122"/>
              </a:rPr>
              <a:t>从无锡中心商圈目前零售业态来看，均已服装为主，业态较为单一，且缺乏不同主题的规划和特色氛围的营造，在</a:t>
            </a:r>
            <a:r>
              <a:rPr lang="en-US" altLang="zh-CN" sz="2400">
                <a:latin typeface="微软雅黑" pitchFamily="34" charset="-122"/>
                <a:ea typeface="微软雅黑" pitchFamily="34" charset="-122"/>
              </a:rPr>
              <a:t>A</a:t>
            </a:r>
            <a:r>
              <a:rPr lang="zh-CN" altLang="en-US" sz="2400">
                <a:latin typeface="微软雅黑" pitchFamily="34" charset="-122"/>
                <a:ea typeface="微软雅黑" pitchFamily="34" charset="-122"/>
              </a:rPr>
              <a:t>区引入统一规划，感觉新奇个性主题零售，</a:t>
            </a:r>
            <a:r>
              <a:rPr lang="zh-CN" altLang="en-US" sz="2800" b="1">
                <a:solidFill>
                  <a:srgbClr val="0033CC"/>
                </a:solidFill>
                <a:latin typeface="微软雅黑" pitchFamily="34" charset="-122"/>
                <a:ea typeface="微软雅黑" pitchFamily="34" charset="-122"/>
              </a:rPr>
              <a:t>不但可以与无锡现有同类零售有效区分，且在形态上形成创新，把握零售市场先机。</a:t>
            </a:r>
          </a:p>
          <a:p>
            <a:pPr eaLnBrk="1" hangingPunct="1">
              <a:lnSpc>
                <a:spcPct val="150000"/>
              </a:lnSpc>
            </a:pPr>
            <a:r>
              <a:rPr lang="zh-CN" altLang="en-US" sz="2400">
                <a:latin typeface="微软雅黑" pitchFamily="34" charset="-122"/>
                <a:ea typeface="微软雅黑" pitchFamily="34" charset="-122"/>
              </a:rPr>
              <a:t>此外，核心区域消费结构呈现年轻化特征，本区定位将很好的融入此类消费群体消费能力</a:t>
            </a:r>
            <a:r>
              <a:rPr lang="en-US" altLang="zh-CN" sz="2800">
                <a:latin typeface="微软雅黑" pitchFamily="34" charset="-122"/>
                <a:ea typeface="微软雅黑" pitchFamily="34" charset="-122"/>
              </a:rPr>
              <a:t>,</a:t>
            </a:r>
            <a:r>
              <a:rPr lang="zh-CN" altLang="en-US" sz="2800" b="1">
                <a:solidFill>
                  <a:srgbClr val="0033CC"/>
                </a:solidFill>
                <a:latin typeface="微软雅黑" pitchFamily="34" charset="-122"/>
                <a:ea typeface="微软雅黑" pitchFamily="34" charset="-122"/>
              </a:rPr>
              <a:t>并满足其对求新异的特殊消费心理。</a:t>
            </a:r>
          </a:p>
        </p:txBody>
      </p:sp>
      <p:pic>
        <p:nvPicPr>
          <p:cNvPr id="422916" name="Picture 4" descr="心斋桥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545763" y="4822825"/>
            <a:ext cx="6781800" cy="445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9269" name="Text Box 5"/>
          <p:cNvSpPr txBox="1">
            <a:spLocks noChangeArrowheads="1"/>
          </p:cNvSpPr>
          <p:nvPr/>
        </p:nvSpPr>
        <p:spPr bwMode="auto">
          <a:xfrm>
            <a:off x="12892088" y="1576388"/>
            <a:ext cx="1841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endParaRPr lang="zh-CN" altLang="zh-CN">
              <a:latin typeface="黑体" pitchFamily="49" charset="-122"/>
              <a:ea typeface="黑体" pitchFamily="49" charset="-122"/>
            </a:endParaRPr>
          </a:p>
        </p:txBody>
      </p:sp>
      <p:pic>
        <p:nvPicPr>
          <p:cNvPr id="422918" name="Picture 6" descr="0_3184140_groupinfo-w60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536363" y="1355725"/>
            <a:ext cx="5457825"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22915"/>
                                        </p:tgtEl>
                                        <p:attrNameLst>
                                          <p:attrName>style.visibility</p:attrName>
                                        </p:attrNameLst>
                                      </p:cBhvr>
                                      <p:to>
                                        <p:strVal val="visible"/>
                                      </p:to>
                                    </p:set>
                                    <p:anim calcmode="lin" valueType="num">
                                      <p:cBhvr>
                                        <p:cTn id="7" dur="1000" fill="hold"/>
                                        <p:tgtEl>
                                          <p:spTgt spid="422915"/>
                                        </p:tgtEl>
                                        <p:attrNameLst>
                                          <p:attrName>ppt_w</p:attrName>
                                        </p:attrNameLst>
                                      </p:cBhvr>
                                      <p:tavLst>
                                        <p:tav tm="0">
                                          <p:val>
                                            <p:strVal val="#ppt_w*0.70"/>
                                          </p:val>
                                        </p:tav>
                                        <p:tav tm="100000">
                                          <p:val>
                                            <p:strVal val="#ppt_w"/>
                                          </p:val>
                                        </p:tav>
                                      </p:tavLst>
                                    </p:anim>
                                    <p:anim calcmode="lin" valueType="num">
                                      <p:cBhvr>
                                        <p:cTn id="8" dur="1000" fill="hold"/>
                                        <p:tgtEl>
                                          <p:spTgt spid="422915"/>
                                        </p:tgtEl>
                                        <p:attrNameLst>
                                          <p:attrName>ppt_h</p:attrName>
                                        </p:attrNameLst>
                                      </p:cBhvr>
                                      <p:tavLst>
                                        <p:tav tm="0">
                                          <p:val>
                                            <p:strVal val="#ppt_h"/>
                                          </p:val>
                                        </p:tav>
                                        <p:tav tm="100000">
                                          <p:val>
                                            <p:strVal val="#ppt_h"/>
                                          </p:val>
                                        </p:tav>
                                      </p:tavLst>
                                    </p:anim>
                                    <p:animEffect transition="in" filter="fade">
                                      <p:cBhvr>
                                        <p:cTn id="9" dur="1000"/>
                                        <p:tgtEl>
                                          <p:spTgt spid="42291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3" presetClass="entr" presetSubtype="16" fill="hold" grpId="1" nodeType="clickEffect">
                                  <p:stCondLst>
                                    <p:cond delay="0"/>
                                  </p:stCondLst>
                                  <p:childTnLst>
                                    <p:set>
                                      <p:cBhvr>
                                        <p:cTn id="13" dur="1" fill="hold">
                                          <p:stCondLst>
                                            <p:cond delay="0"/>
                                          </p:stCondLst>
                                        </p:cTn>
                                        <p:tgtEl>
                                          <p:spTgt spid="422915"/>
                                        </p:tgtEl>
                                        <p:attrNameLst>
                                          <p:attrName>style.visibility</p:attrName>
                                        </p:attrNameLst>
                                      </p:cBhvr>
                                      <p:to>
                                        <p:strVal val="visible"/>
                                      </p:to>
                                    </p:set>
                                    <p:anim calcmode="lin" valueType="num">
                                      <p:cBhvr>
                                        <p:cTn id="14" dur="500" fill="hold"/>
                                        <p:tgtEl>
                                          <p:spTgt spid="422915"/>
                                        </p:tgtEl>
                                        <p:attrNameLst>
                                          <p:attrName>ppt_w</p:attrName>
                                        </p:attrNameLst>
                                      </p:cBhvr>
                                      <p:tavLst>
                                        <p:tav tm="0">
                                          <p:val>
                                            <p:fltVal val="0"/>
                                          </p:val>
                                        </p:tav>
                                        <p:tav tm="100000">
                                          <p:val>
                                            <p:strVal val="#ppt_w"/>
                                          </p:val>
                                        </p:tav>
                                      </p:tavLst>
                                    </p:anim>
                                    <p:anim calcmode="lin" valueType="num">
                                      <p:cBhvr>
                                        <p:cTn id="15" dur="500" fill="hold"/>
                                        <p:tgtEl>
                                          <p:spTgt spid="422915"/>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422918"/>
                                        </p:tgtEl>
                                        <p:attrNameLst>
                                          <p:attrName>style.visibility</p:attrName>
                                        </p:attrNameLst>
                                      </p:cBhvr>
                                      <p:to>
                                        <p:strVal val="visible"/>
                                      </p:to>
                                    </p:set>
                                    <p:animEffect transition="in" filter="dissolve">
                                      <p:cBhvr>
                                        <p:cTn id="20" dur="500"/>
                                        <p:tgtEl>
                                          <p:spTgt spid="422918"/>
                                        </p:tgtEl>
                                      </p:cBhvr>
                                    </p:animEffect>
                                  </p:childTnLst>
                                </p:cTn>
                              </p:par>
                              <p:par>
                                <p:cTn id="21" presetID="9" presetClass="entr" presetSubtype="0" fill="hold" nodeType="withEffect">
                                  <p:stCondLst>
                                    <p:cond delay="0"/>
                                  </p:stCondLst>
                                  <p:childTnLst>
                                    <p:set>
                                      <p:cBhvr>
                                        <p:cTn id="22" dur="1" fill="hold">
                                          <p:stCondLst>
                                            <p:cond delay="0"/>
                                          </p:stCondLst>
                                        </p:cTn>
                                        <p:tgtEl>
                                          <p:spTgt spid="422916"/>
                                        </p:tgtEl>
                                        <p:attrNameLst>
                                          <p:attrName>style.visibility</p:attrName>
                                        </p:attrNameLst>
                                      </p:cBhvr>
                                      <p:to>
                                        <p:strVal val="visible"/>
                                      </p:to>
                                    </p:set>
                                    <p:animEffect transition="in" filter="dissolve">
                                      <p:cBhvr>
                                        <p:cTn id="23" dur="500"/>
                                        <p:tgtEl>
                                          <p:spTgt spid="422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animBg="1"/>
      <p:bldP spid="422915" grpId="1"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38" name="Picture 2" descr="XSOE51L`QP32P(@$0$NTB03"/>
          <p:cNvPicPr>
            <a:picLocks noChangeAspect="1" noChangeArrowheads="1"/>
          </p:cNvPicPr>
          <p:nvPr/>
        </p:nvPicPr>
        <p:blipFill>
          <a:blip r:embed="rId2">
            <a:lum contrast="18000"/>
            <a:extLst>
              <a:ext uri="{28A0092B-C50C-407E-A947-70E740481C1C}">
                <a14:useLocalDpi xmlns:a14="http://schemas.microsoft.com/office/drawing/2010/main" xmlns="" val="0"/>
              </a:ext>
            </a:extLst>
          </a:blip>
          <a:srcRect/>
          <a:stretch>
            <a:fillRect/>
          </a:stretch>
        </p:blipFill>
        <p:spPr bwMode="auto">
          <a:xfrm>
            <a:off x="2316163" y="2041525"/>
            <a:ext cx="7543800" cy="274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0291" name="Rectangle 3"/>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业态可行性分析</a:t>
            </a:r>
          </a:p>
        </p:txBody>
      </p:sp>
      <p:sp>
        <p:nvSpPr>
          <p:cNvPr id="423940" name="Text Box 4"/>
          <p:cNvSpPr txBox="1">
            <a:spLocks noChangeArrowheads="1"/>
          </p:cNvSpPr>
          <p:nvPr/>
        </p:nvSpPr>
        <p:spPr bwMode="auto">
          <a:xfrm>
            <a:off x="487363" y="5187950"/>
            <a:ext cx="8991600" cy="2501900"/>
          </a:xfrm>
          <a:prstGeom prst="rect">
            <a:avLst/>
          </a:prstGeom>
          <a:noFill/>
          <a:ln w="31750">
            <a:solidFill>
              <a:srgbClr val="3366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en-US" altLang="zh-CN" sz="2400">
                <a:latin typeface="微软雅黑" pitchFamily="34" charset="-122"/>
                <a:ea typeface="微软雅黑" pitchFamily="34" charset="-122"/>
              </a:rPr>
              <a:t>A</a:t>
            </a:r>
            <a:r>
              <a:rPr lang="zh-CN" altLang="en-US" sz="2400">
                <a:latin typeface="微软雅黑" pitchFamily="34" charset="-122"/>
                <a:ea typeface="微软雅黑" pitchFamily="34" charset="-122"/>
              </a:rPr>
              <a:t>区域走位本案与地铁交汇以及与地面商业交汇的区域，一定程度上承担满足地铁过客途经快速消费的功能。在本区域内考虑引入部分便利店，</a:t>
            </a:r>
            <a:r>
              <a:rPr lang="zh-CN" altLang="en-US" sz="2800" b="1">
                <a:solidFill>
                  <a:srgbClr val="0033CC"/>
                </a:solidFill>
                <a:latin typeface="微软雅黑" pitchFamily="34" charset="-122"/>
                <a:ea typeface="微软雅黑" pitchFamily="34" charset="-122"/>
              </a:rPr>
              <a:t>将提升区域对地铁即可满足消费诉求的吸引力，并形成有效的功能互补。</a:t>
            </a:r>
          </a:p>
        </p:txBody>
      </p:sp>
      <p:sp>
        <p:nvSpPr>
          <p:cNvPr id="423941" name="Text Box 5"/>
          <p:cNvSpPr txBox="1">
            <a:spLocks noChangeArrowheads="1"/>
          </p:cNvSpPr>
          <p:nvPr/>
        </p:nvSpPr>
        <p:spPr bwMode="auto">
          <a:xfrm>
            <a:off x="715963" y="1355725"/>
            <a:ext cx="25685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2800">
                <a:latin typeface="微软雅黑" pitchFamily="34" charset="-122"/>
                <a:ea typeface="微软雅黑" pitchFamily="34" charset="-122"/>
              </a:rPr>
              <a:t>A</a:t>
            </a:r>
            <a:r>
              <a:rPr lang="zh-CN" altLang="en-US" sz="2800">
                <a:latin typeface="微软雅黑" pitchFamily="34" charset="-122"/>
                <a:ea typeface="微软雅黑" pitchFamily="34" charset="-122"/>
              </a:rPr>
              <a:t>区业态分布：</a:t>
            </a:r>
          </a:p>
        </p:txBody>
      </p:sp>
      <p:sp>
        <p:nvSpPr>
          <p:cNvPr id="423942" name="Rectangle 6"/>
          <p:cNvSpPr>
            <a:spLocks noChangeArrowheads="1"/>
          </p:cNvSpPr>
          <p:nvPr/>
        </p:nvSpPr>
        <p:spPr bwMode="auto">
          <a:xfrm>
            <a:off x="10317163" y="2651125"/>
            <a:ext cx="2286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pPr algn="just"/>
            <a:r>
              <a:rPr lang="zh-CN" altLang="en-US" sz="2000" b="1">
                <a:solidFill>
                  <a:schemeClr val="accent2"/>
                </a:solidFill>
                <a:latin typeface="微软雅黑" pitchFamily="34" charset="-122"/>
                <a:ea typeface="微软雅黑" pitchFamily="34" charset="-122"/>
              </a:rPr>
              <a:t>中间通道交错背柜</a:t>
            </a:r>
          </a:p>
        </p:txBody>
      </p:sp>
      <p:sp>
        <p:nvSpPr>
          <p:cNvPr id="423943" name="Line 7"/>
          <p:cNvSpPr>
            <a:spLocks noChangeShapeType="1"/>
          </p:cNvSpPr>
          <p:nvPr/>
        </p:nvSpPr>
        <p:spPr bwMode="auto">
          <a:xfrm flipV="1">
            <a:off x="9097963" y="2955925"/>
            <a:ext cx="1295400" cy="381000"/>
          </a:xfrm>
          <a:prstGeom prst="line">
            <a:avLst/>
          </a:prstGeom>
          <a:noFill/>
          <a:ln w="57150">
            <a:solidFill>
              <a:srgbClr val="000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pic>
        <p:nvPicPr>
          <p:cNvPr id="423944" name="Picture 8" descr="DSC0137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365163" y="1127125"/>
            <a:ext cx="3916362" cy="293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3945" name="Picture 9" descr="DSC0137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621963" y="3336925"/>
            <a:ext cx="3657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3946" name="Picture 10" descr="DSC0138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3365163" y="5318125"/>
            <a:ext cx="3916362" cy="293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3947" name="Picture 11" descr="DSC0138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621963" y="7035800"/>
            <a:ext cx="3581400"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3948" name="Oval 12"/>
          <p:cNvSpPr>
            <a:spLocks noChangeArrowheads="1"/>
          </p:cNvSpPr>
          <p:nvPr/>
        </p:nvSpPr>
        <p:spPr bwMode="auto">
          <a:xfrm>
            <a:off x="2011363" y="3184525"/>
            <a:ext cx="8077200" cy="304800"/>
          </a:xfrm>
          <a:prstGeom prst="ellipse">
            <a:avLst/>
          </a:prstGeom>
          <a:solidFill>
            <a:srgbClr val="FF00FF">
              <a:alpha val="50195"/>
            </a:srgbClr>
          </a:solidFill>
          <a:ln w="76200">
            <a:solidFill>
              <a:srgbClr val="800080"/>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23941">
                                            <p:txEl>
                                              <p:pRg st="0" end="0"/>
                                            </p:txEl>
                                          </p:spTgt>
                                        </p:tgtEl>
                                        <p:attrNameLst>
                                          <p:attrName>style.visibility</p:attrName>
                                        </p:attrNameLst>
                                      </p:cBhvr>
                                      <p:to>
                                        <p:strVal val="visible"/>
                                      </p:to>
                                    </p:set>
                                    <p:anim calcmode="discrete" valueType="clr">
                                      <p:cBhvr override="childStyle">
                                        <p:cTn id="7" dur="80"/>
                                        <p:tgtEl>
                                          <p:spTgt spid="42394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2394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23941">
                                            <p:txEl>
                                              <p:pRg st="0" end="0"/>
                                            </p:txEl>
                                          </p:spTgt>
                                        </p:tgtEl>
                                        <p:attrNameLst>
                                          <p:attrName>fill.type</p:attrName>
                                        </p:attrNameLst>
                                      </p:cBhvr>
                                      <p:to>
                                        <p:strVal val="solid"/>
                                      </p:to>
                                    </p:set>
                                  </p:childTnLst>
                                </p:cTn>
                              </p:par>
                            </p:childTnLst>
                          </p:cTn>
                        </p:par>
                        <p:par>
                          <p:cTn id="10" fill="hold" nodeType="afterGroup">
                            <p:stCondLst>
                              <p:cond delay="320"/>
                            </p:stCondLst>
                            <p:childTnLst>
                              <p:par>
                                <p:cTn id="11" presetID="17" presetClass="entr" presetSubtype="10" fill="hold" nodeType="afterEffect">
                                  <p:stCondLst>
                                    <p:cond delay="0"/>
                                  </p:stCondLst>
                                  <p:childTnLst>
                                    <p:set>
                                      <p:cBhvr>
                                        <p:cTn id="12" dur="1" fill="hold">
                                          <p:stCondLst>
                                            <p:cond delay="0"/>
                                          </p:stCondLst>
                                        </p:cTn>
                                        <p:tgtEl>
                                          <p:spTgt spid="423938"/>
                                        </p:tgtEl>
                                        <p:attrNameLst>
                                          <p:attrName>style.visibility</p:attrName>
                                        </p:attrNameLst>
                                      </p:cBhvr>
                                      <p:to>
                                        <p:strVal val="visible"/>
                                      </p:to>
                                    </p:set>
                                    <p:anim calcmode="lin" valueType="num">
                                      <p:cBhvr>
                                        <p:cTn id="13" dur="500" fill="hold"/>
                                        <p:tgtEl>
                                          <p:spTgt spid="423938"/>
                                        </p:tgtEl>
                                        <p:attrNameLst>
                                          <p:attrName>ppt_w</p:attrName>
                                        </p:attrNameLst>
                                      </p:cBhvr>
                                      <p:tavLst>
                                        <p:tav tm="0">
                                          <p:val>
                                            <p:fltVal val="0"/>
                                          </p:val>
                                        </p:tav>
                                        <p:tav tm="100000">
                                          <p:val>
                                            <p:strVal val="#ppt_w"/>
                                          </p:val>
                                        </p:tav>
                                      </p:tavLst>
                                    </p:anim>
                                    <p:anim calcmode="lin" valueType="num">
                                      <p:cBhvr>
                                        <p:cTn id="14" dur="500" fill="hold"/>
                                        <p:tgtEl>
                                          <p:spTgt spid="423938"/>
                                        </p:tgtEl>
                                        <p:attrNameLst>
                                          <p:attrName>ppt_h</p:attrName>
                                        </p:attrNameLst>
                                      </p:cBhvr>
                                      <p:tavLst>
                                        <p:tav tm="0">
                                          <p:val>
                                            <p:strVal val="#ppt_h"/>
                                          </p:val>
                                        </p:tav>
                                        <p:tav tm="100000">
                                          <p:val>
                                            <p:strVal val="#ppt_h"/>
                                          </p:val>
                                        </p:tav>
                                      </p:tavLst>
                                    </p:anim>
                                  </p:childTnLst>
                                </p:cTn>
                              </p:par>
                            </p:childTnLst>
                          </p:cTn>
                        </p:par>
                        <p:par>
                          <p:cTn id="15" fill="hold" nodeType="afterGroup">
                            <p:stCondLst>
                              <p:cond delay="820"/>
                            </p:stCondLst>
                            <p:childTnLst>
                              <p:par>
                                <p:cTn id="16" presetID="9" presetClass="entr" presetSubtype="0" fill="hold" grpId="0" nodeType="afterEffect">
                                  <p:stCondLst>
                                    <p:cond delay="0"/>
                                  </p:stCondLst>
                                  <p:childTnLst>
                                    <p:set>
                                      <p:cBhvr>
                                        <p:cTn id="17" dur="1" fill="hold">
                                          <p:stCondLst>
                                            <p:cond delay="0"/>
                                          </p:stCondLst>
                                        </p:cTn>
                                        <p:tgtEl>
                                          <p:spTgt spid="423940"/>
                                        </p:tgtEl>
                                        <p:attrNameLst>
                                          <p:attrName>style.visibility</p:attrName>
                                        </p:attrNameLst>
                                      </p:cBhvr>
                                      <p:to>
                                        <p:strVal val="visible"/>
                                      </p:to>
                                    </p:set>
                                    <p:animEffect transition="in" filter="dissolve">
                                      <p:cBhvr>
                                        <p:cTn id="18" dur="500"/>
                                        <p:tgtEl>
                                          <p:spTgt spid="423940"/>
                                        </p:tgtEl>
                                      </p:cBhvr>
                                    </p:animEffect>
                                  </p:childTnLst>
                                </p:cTn>
                              </p:par>
                              <p:par>
                                <p:cTn id="19" presetID="55" presetClass="entr" presetSubtype="0" fill="hold" nodeType="withEffect">
                                  <p:stCondLst>
                                    <p:cond delay="0"/>
                                  </p:stCondLst>
                                  <p:childTnLst>
                                    <p:set>
                                      <p:cBhvr>
                                        <p:cTn id="20" dur="1" fill="hold">
                                          <p:stCondLst>
                                            <p:cond delay="0"/>
                                          </p:stCondLst>
                                        </p:cTn>
                                        <p:tgtEl>
                                          <p:spTgt spid="423944"/>
                                        </p:tgtEl>
                                        <p:attrNameLst>
                                          <p:attrName>style.visibility</p:attrName>
                                        </p:attrNameLst>
                                      </p:cBhvr>
                                      <p:to>
                                        <p:strVal val="visible"/>
                                      </p:to>
                                    </p:set>
                                    <p:anim calcmode="lin" valueType="num">
                                      <p:cBhvr>
                                        <p:cTn id="21" dur="500" fill="hold"/>
                                        <p:tgtEl>
                                          <p:spTgt spid="423944"/>
                                        </p:tgtEl>
                                        <p:attrNameLst>
                                          <p:attrName>ppt_w</p:attrName>
                                        </p:attrNameLst>
                                      </p:cBhvr>
                                      <p:tavLst>
                                        <p:tav tm="0">
                                          <p:val>
                                            <p:strVal val="#ppt_w*0.70"/>
                                          </p:val>
                                        </p:tav>
                                        <p:tav tm="100000">
                                          <p:val>
                                            <p:strVal val="#ppt_w"/>
                                          </p:val>
                                        </p:tav>
                                      </p:tavLst>
                                    </p:anim>
                                    <p:anim calcmode="lin" valueType="num">
                                      <p:cBhvr>
                                        <p:cTn id="22" dur="500" fill="hold"/>
                                        <p:tgtEl>
                                          <p:spTgt spid="423944"/>
                                        </p:tgtEl>
                                        <p:attrNameLst>
                                          <p:attrName>ppt_h</p:attrName>
                                        </p:attrNameLst>
                                      </p:cBhvr>
                                      <p:tavLst>
                                        <p:tav tm="0">
                                          <p:val>
                                            <p:strVal val="#ppt_h"/>
                                          </p:val>
                                        </p:tav>
                                        <p:tav tm="100000">
                                          <p:val>
                                            <p:strVal val="#ppt_h"/>
                                          </p:val>
                                        </p:tav>
                                      </p:tavLst>
                                    </p:anim>
                                    <p:animEffect transition="in" filter="fade">
                                      <p:cBhvr>
                                        <p:cTn id="23" dur="500"/>
                                        <p:tgtEl>
                                          <p:spTgt spid="423944"/>
                                        </p:tgtEl>
                                      </p:cBhvr>
                                    </p:animEffect>
                                  </p:childTnLst>
                                </p:cTn>
                              </p:par>
                              <p:par>
                                <p:cTn id="24" presetID="55" presetClass="entr" presetSubtype="0" fill="hold" nodeType="withEffect">
                                  <p:stCondLst>
                                    <p:cond delay="0"/>
                                  </p:stCondLst>
                                  <p:childTnLst>
                                    <p:set>
                                      <p:cBhvr>
                                        <p:cTn id="25" dur="1" fill="hold">
                                          <p:stCondLst>
                                            <p:cond delay="0"/>
                                          </p:stCondLst>
                                        </p:cTn>
                                        <p:tgtEl>
                                          <p:spTgt spid="423945"/>
                                        </p:tgtEl>
                                        <p:attrNameLst>
                                          <p:attrName>style.visibility</p:attrName>
                                        </p:attrNameLst>
                                      </p:cBhvr>
                                      <p:to>
                                        <p:strVal val="visible"/>
                                      </p:to>
                                    </p:set>
                                    <p:anim calcmode="lin" valueType="num">
                                      <p:cBhvr>
                                        <p:cTn id="26" dur="500" fill="hold"/>
                                        <p:tgtEl>
                                          <p:spTgt spid="423945"/>
                                        </p:tgtEl>
                                        <p:attrNameLst>
                                          <p:attrName>ppt_w</p:attrName>
                                        </p:attrNameLst>
                                      </p:cBhvr>
                                      <p:tavLst>
                                        <p:tav tm="0">
                                          <p:val>
                                            <p:strVal val="#ppt_w*0.70"/>
                                          </p:val>
                                        </p:tav>
                                        <p:tav tm="100000">
                                          <p:val>
                                            <p:strVal val="#ppt_w"/>
                                          </p:val>
                                        </p:tav>
                                      </p:tavLst>
                                    </p:anim>
                                    <p:anim calcmode="lin" valueType="num">
                                      <p:cBhvr>
                                        <p:cTn id="27" dur="500" fill="hold"/>
                                        <p:tgtEl>
                                          <p:spTgt spid="423945"/>
                                        </p:tgtEl>
                                        <p:attrNameLst>
                                          <p:attrName>ppt_h</p:attrName>
                                        </p:attrNameLst>
                                      </p:cBhvr>
                                      <p:tavLst>
                                        <p:tav tm="0">
                                          <p:val>
                                            <p:strVal val="#ppt_h"/>
                                          </p:val>
                                        </p:tav>
                                        <p:tav tm="100000">
                                          <p:val>
                                            <p:strVal val="#ppt_h"/>
                                          </p:val>
                                        </p:tav>
                                      </p:tavLst>
                                    </p:anim>
                                    <p:animEffect transition="in" filter="fade">
                                      <p:cBhvr>
                                        <p:cTn id="28" dur="500"/>
                                        <p:tgtEl>
                                          <p:spTgt spid="423945"/>
                                        </p:tgtEl>
                                      </p:cBhvr>
                                    </p:animEffect>
                                  </p:childTnLst>
                                </p:cTn>
                              </p:par>
                              <p:par>
                                <p:cTn id="29" presetID="55" presetClass="entr" presetSubtype="0" fill="hold" nodeType="withEffect">
                                  <p:stCondLst>
                                    <p:cond delay="0"/>
                                  </p:stCondLst>
                                  <p:childTnLst>
                                    <p:set>
                                      <p:cBhvr>
                                        <p:cTn id="30" dur="1" fill="hold">
                                          <p:stCondLst>
                                            <p:cond delay="0"/>
                                          </p:stCondLst>
                                        </p:cTn>
                                        <p:tgtEl>
                                          <p:spTgt spid="423946"/>
                                        </p:tgtEl>
                                        <p:attrNameLst>
                                          <p:attrName>style.visibility</p:attrName>
                                        </p:attrNameLst>
                                      </p:cBhvr>
                                      <p:to>
                                        <p:strVal val="visible"/>
                                      </p:to>
                                    </p:set>
                                    <p:anim calcmode="lin" valueType="num">
                                      <p:cBhvr>
                                        <p:cTn id="31" dur="500" fill="hold"/>
                                        <p:tgtEl>
                                          <p:spTgt spid="423946"/>
                                        </p:tgtEl>
                                        <p:attrNameLst>
                                          <p:attrName>ppt_w</p:attrName>
                                        </p:attrNameLst>
                                      </p:cBhvr>
                                      <p:tavLst>
                                        <p:tav tm="0">
                                          <p:val>
                                            <p:strVal val="#ppt_w*0.70"/>
                                          </p:val>
                                        </p:tav>
                                        <p:tav tm="100000">
                                          <p:val>
                                            <p:strVal val="#ppt_w"/>
                                          </p:val>
                                        </p:tav>
                                      </p:tavLst>
                                    </p:anim>
                                    <p:anim calcmode="lin" valueType="num">
                                      <p:cBhvr>
                                        <p:cTn id="32" dur="500" fill="hold"/>
                                        <p:tgtEl>
                                          <p:spTgt spid="423946"/>
                                        </p:tgtEl>
                                        <p:attrNameLst>
                                          <p:attrName>ppt_h</p:attrName>
                                        </p:attrNameLst>
                                      </p:cBhvr>
                                      <p:tavLst>
                                        <p:tav tm="0">
                                          <p:val>
                                            <p:strVal val="#ppt_h"/>
                                          </p:val>
                                        </p:tav>
                                        <p:tav tm="100000">
                                          <p:val>
                                            <p:strVal val="#ppt_h"/>
                                          </p:val>
                                        </p:tav>
                                      </p:tavLst>
                                    </p:anim>
                                    <p:animEffect transition="in" filter="fade">
                                      <p:cBhvr>
                                        <p:cTn id="33" dur="500"/>
                                        <p:tgtEl>
                                          <p:spTgt spid="423946"/>
                                        </p:tgtEl>
                                      </p:cBhvr>
                                    </p:animEffect>
                                  </p:childTnLst>
                                </p:cTn>
                              </p:par>
                              <p:par>
                                <p:cTn id="34" presetID="55" presetClass="entr" presetSubtype="0" fill="hold" nodeType="withEffect">
                                  <p:stCondLst>
                                    <p:cond delay="0"/>
                                  </p:stCondLst>
                                  <p:childTnLst>
                                    <p:set>
                                      <p:cBhvr>
                                        <p:cTn id="35" dur="1" fill="hold">
                                          <p:stCondLst>
                                            <p:cond delay="0"/>
                                          </p:stCondLst>
                                        </p:cTn>
                                        <p:tgtEl>
                                          <p:spTgt spid="423947"/>
                                        </p:tgtEl>
                                        <p:attrNameLst>
                                          <p:attrName>style.visibility</p:attrName>
                                        </p:attrNameLst>
                                      </p:cBhvr>
                                      <p:to>
                                        <p:strVal val="visible"/>
                                      </p:to>
                                    </p:set>
                                    <p:anim calcmode="lin" valueType="num">
                                      <p:cBhvr>
                                        <p:cTn id="36" dur="500" fill="hold"/>
                                        <p:tgtEl>
                                          <p:spTgt spid="423947"/>
                                        </p:tgtEl>
                                        <p:attrNameLst>
                                          <p:attrName>ppt_w</p:attrName>
                                        </p:attrNameLst>
                                      </p:cBhvr>
                                      <p:tavLst>
                                        <p:tav tm="0">
                                          <p:val>
                                            <p:strVal val="#ppt_w*0.70"/>
                                          </p:val>
                                        </p:tav>
                                        <p:tav tm="100000">
                                          <p:val>
                                            <p:strVal val="#ppt_w"/>
                                          </p:val>
                                        </p:tav>
                                      </p:tavLst>
                                    </p:anim>
                                    <p:anim calcmode="lin" valueType="num">
                                      <p:cBhvr>
                                        <p:cTn id="37" dur="500" fill="hold"/>
                                        <p:tgtEl>
                                          <p:spTgt spid="423947"/>
                                        </p:tgtEl>
                                        <p:attrNameLst>
                                          <p:attrName>ppt_h</p:attrName>
                                        </p:attrNameLst>
                                      </p:cBhvr>
                                      <p:tavLst>
                                        <p:tav tm="0">
                                          <p:val>
                                            <p:strVal val="#ppt_h"/>
                                          </p:val>
                                        </p:tav>
                                        <p:tav tm="100000">
                                          <p:val>
                                            <p:strVal val="#ppt_h"/>
                                          </p:val>
                                        </p:tav>
                                      </p:tavLst>
                                    </p:anim>
                                    <p:animEffect transition="in" filter="fade">
                                      <p:cBhvr>
                                        <p:cTn id="38" dur="500"/>
                                        <p:tgtEl>
                                          <p:spTgt spid="423947"/>
                                        </p:tgtEl>
                                      </p:cBhvr>
                                    </p:animEffect>
                                  </p:childTnLst>
                                </p:cTn>
                              </p:par>
                            </p:childTnLst>
                          </p:cTn>
                        </p:par>
                        <p:par>
                          <p:cTn id="39" fill="hold" nodeType="afterGroup">
                            <p:stCondLst>
                              <p:cond delay="1320"/>
                            </p:stCondLst>
                            <p:childTnLst>
                              <p:par>
                                <p:cTn id="40" presetID="10" presetClass="entr" presetSubtype="0" fill="hold" grpId="0" nodeType="afterEffect">
                                  <p:stCondLst>
                                    <p:cond delay="0"/>
                                  </p:stCondLst>
                                  <p:childTnLst>
                                    <p:set>
                                      <p:cBhvr>
                                        <p:cTn id="41" dur="1" fill="hold">
                                          <p:stCondLst>
                                            <p:cond delay="0"/>
                                          </p:stCondLst>
                                        </p:cTn>
                                        <p:tgtEl>
                                          <p:spTgt spid="423948"/>
                                        </p:tgtEl>
                                        <p:attrNameLst>
                                          <p:attrName>style.visibility</p:attrName>
                                        </p:attrNameLst>
                                      </p:cBhvr>
                                      <p:to>
                                        <p:strVal val="visible"/>
                                      </p:to>
                                    </p:set>
                                    <p:animEffect transition="in" filter="fade">
                                      <p:cBhvr>
                                        <p:cTn id="42" dur="500"/>
                                        <p:tgtEl>
                                          <p:spTgt spid="423948"/>
                                        </p:tgtEl>
                                      </p:cBhvr>
                                    </p:animEffect>
                                  </p:childTnLst>
                                </p:cTn>
                              </p:par>
                            </p:childTnLst>
                          </p:cTn>
                        </p:par>
                        <p:par>
                          <p:cTn id="43" fill="hold" nodeType="afterGroup">
                            <p:stCondLst>
                              <p:cond delay="1820"/>
                            </p:stCondLst>
                            <p:childTnLst>
                              <p:par>
                                <p:cTn id="44" presetID="10" presetClass="entr" presetSubtype="0" fill="hold" grpId="0" nodeType="afterEffect">
                                  <p:stCondLst>
                                    <p:cond delay="0"/>
                                  </p:stCondLst>
                                  <p:childTnLst>
                                    <p:set>
                                      <p:cBhvr>
                                        <p:cTn id="45" dur="1" fill="hold">
                                          <p:stCondLst>
                                            <p:cond delay="0"/>
                                          </p:stCondLst>
                                        </p:cTn>
                                        <p:tgtEl>
                                          <p:spTgt spid="423943"/>
                                        </p:tgtEl>
                                        <p:attrNameLst>
                                          <p:attrName>style.visibility</p:attrName>
                                        </p:attrNameLst>
                                      </p:cBhvr>
                                      <p:to>
                                        <p:strVal val="visible"/>
                                      </p:to>
                                    </p:set>
                                    <p:animEffect transition="in" filter="fade">
                                      <p:cBhvr>
                                        <p:cTn id="46" dur="500"/>
                                        <p:tgtEl>
                                          <p:spTgt spid="423943"/>
                                        </p:tgtEl>
                                      </p:cBhvr>
                                    </p:animEffect>
                                  </p:childTnLst>
                                </p:cTn>
                              </p:par>
                              <p:par>
                                <p:cTn id="47" presetID="27" presetClass="entr" presetSubtype="0" fill="hold" grpId="0" nodeType="withEffect">
                                  <p:stCondLst>
                                    <p:cond delay="0"/>
                                  </p:stCondLst>
                                  <p:iterate type="lt">
                                    <p:tmPct val="50000"/>
                                  </p:iterate>
                                  <p:childTnLst>
                                    <p:set>
                                      <p:cBhvr>
                                        <p:cTn id="48" dur="1" fill="hold">
                                          <p:stCondLst>
                                            <p:cond delay="0"/>
                                          </p:stCondLst>
                                        </p:cTn>
                                        <p:tgtEl>
                                          <p:spTgt spid="423942"/>
                                        </p:tgtEl>
                                        <p:attrNameLst>
                                          <p:attrName>style.visibility</p:attrName>
                                        </p:attrNameLst>
                                      </p:cBhvr>
                                      <p:to>
                                        <p:strVal val="visible"/>
                                      </p:to>
                                    </p:set>
                                    <p:anim calcmode="discrete" valueType="clr">
                                      <p:cBhvr override="childStyle">
                                        <p:cTn id="49" dur="80"/>
                                        <p:tgtEl>
                                          <p:spTgt spid="423942"/>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423942"/>
                                        </p:tgtEl>
                                        <p:attrNameLst>
                                          <p:attrName>fillcolor</p:attrName>
                                        </p:attrNameLst>
                                      </p:cBhvr>
                                      <p:tavLst>
                                        <p:tav tm="0">
                                          <p:val>
                                            <p:clrVal>
                                              <a:schemeClr val="accent2"/>
                                            </p:clrVal>
                                          </p:val>
                                        </p:tav>
                                        <p:tav tm="50000">
                                          <p:val>
                                            <p:clrVal>
                                              <a:schemeClr val="hlink"/>
                                            </p:clrVal>
                                          </p:val>
                                        </p:tav>
                                      </p:tavLst>
                                    </p:anim>
                                    <p:set>
                                      <p:cBhvr>
                                        <p:cTn id="51" dur="80"/>
                                        <p:tgtEl>
                                          <p:spTgt spid="42394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0" grpId="0" animBg="1"/>
      <p:bldP spid="423942" grpId="0"/>
      <p:bldP spid="423943" grpId="0" animBg="1"/>
      <p:bldP spid="42394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业态比例</a:t>
            </a:r>
            <a:endParaRPr lang="zh-CN" altLang="en-US" b="1"/>
          </a:p>
        </p:txBody>
      </p:sp>
      <p:sp>
        <p:nvSpPr>
          <p:cNvPr id="141315" name="Text Box 3"/>
          <p:cNvSpPr txBox="1">
            <a:spLocks noChangeArrowheads="1"/>
          </p:cNvSpPr>
          <p:nvPr/>
        </p:nvSpPr>
        <p:spPr bwMode="auto">
          <a:xfrm>
            <a:off x="9539288" y="1042988"/>
            <a:ext cx="1841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endParaRPr lang="zh-CN" altLang="zh-CN"/>
          </a:p>
        </p:txBody>
      </p:sp>
      <p:pic>
        <p:nvPicPr>
          <p:cNvPr id="424964" name="Picture 4" descr="photo_256823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090525" y="7131050"/>
            <a:ext cx="41910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4965" name="Picture 5" descr="GQGowEr5N-kAAAAAAACKrUrb60U0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136563" y="1050925"/>
            <a:ext cx="4144962"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4966" name="Rectangle 6"/>
          <p:cNvSpPr>
            <a:spLocks noChangeArrowheads="1"/>
          </p:cNvSpPr>
          <p:nvPr/>
        </p:nvSpPr>
        <p:spPr bwMode="auto">
          <a:xfrm>
            <a:off x="792163" y="1235075"/>
            <a:ext cx="11734800"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pPr algn="just"/>
            <a:r>
              <a:rPr lang="zh-CN" altLang="en-US" sz="2400">
                <a:latin typeface="微软雅黑" pitchFamily="34" charset="-122"/>
                <a:ea typeface="微软雅黑" pitchFamily="34" charset="-122"/>
              </a:rPr>
              <a:t>休闲服饰、运动、皮具、配饰专卖店弥补无锡整个核心区域零售业种的空白，提升本案在市中心商圈的独特商业地位和档次</a:t>
            </a:r>
            <a:r>
              <a:rPr lang="zh-CN" altLang="en-US" sz="2400">
                <a:latin typeface="黑体" pitchFamily="49" charset="-122"/>
                <a:ea typeface="微软雅黑" pitchFamily="34" charset="-122"/>
              </a:rPr>
              <a:t>；</a:t>
            </a:r>
          </a:p>
          <a:p>
            <a:pPr algn="just"/>
            <a:r>
              <a:rPr lang="en-US" altLang="zh-CN" sz="2400">
                <a:latin typeface="黑体" pitchFamily="49" charset="-122"/>
                <a:ea typeface="微软雅黑" pitchFamily="34" charset="-122"/>
              </a:rPr>
              <a:t>A</a:t>
            </a:r>
            <a:r>
              <a:rPr lang="zh-CN" altLang="en-US" sz="2400">
                <a:latin typeface="黑体" pitchFamily="49" charset="-122"/>
                <a:ea typeface="微软雅黑" pitchFamily="34" charset="-122"/>
              </a:rPr>
              <a:t>去全长</a:t>
            </a:r>
            <a:r>
              <a:rPr lang="en-US" altLang="zh-CN" sz="2400">
                <a:latin typeface="黑体" pitchFamily="49" charset="-122"/>
                <a:ea typeface="微软雅黑" pitchFamily="34" charset="-122"/>
              </a:rPr>
              <a:t>188</a:t>
            </a:r>
            <a:r>
              <a:rPr lang="zh-CN" altLang="en-US" sz="2400">
                <a:latin typeface="黑体" pitchFamily="49" charset="-122"/>
                <a:ea typeface="微软雅黑" pitchFamily="34" charset="-122"/>
              </a:rPr>
              <a:t>米，建议项目小面积分割，面宽</a:t>
            </a:r>
            <a:r>
              <a:rPr lang="en-US" altLang="zh-CN" sz="2400">
                <a:latin typeface="黑体" pitchFamily="49" charset="-122"/>
                <a:ea typeface="微软雅黑" pitchFamily="34" charset="-122"/>
              </a:rPr>
              <a:t>4.2</a:t>
            </a:r>
            <a:r>
              <a:rPr lang="zh-CN" altLang="en-US" sz="2400">
                <a:latin typeface="黑体" pitchFamily="49" charset="-122"/>
                <a:ea typeface="微软雅黑" pitchFamily="34" charset="-122"/>
              </a:rPr>
              <a:t>米，进深控制在</a:t>
            </a:r>
            <a:r>
              <a:rPr lang="en-US" altLang="zh-CN" sz="2400">
                <a:latin typeface="黑体" pitchFamily="49" charset="-122"/>
                <a:ea typeface="微软雅黑" pitchFamily="34" charset="-122"/>
              </a:rPr>
              <a:t>10-12</a:t>
            </a:r>
            <a:r>
              <a:rPr lang="zh-CN" altLang="en-US" sz="2400">
                <a:latin typeface="黑体" pitchFamily="49" charset="-122"/>
                <a:ea typeface="微软雅黑" pitchFamily="34" charset="-122"/>
              </a:rPr>
              <a:t>米间为宜；</a:t>
            </a:r>
          </a:p>
        </p:txBody>
      </p:sp>
      <p:graphicFrame>
        <p:nvGraphicFramePr>
          <p:cNvPr id="424967" name="Group 7"/>
          <p:cNvGraphicFramePr>
            <a:graphicFrameLocks noGrp="1"/>
          </p:cNvGraphicFramePr>
          <p:nvPr>
            <p:ph sz="half" idx="1"/>
          </p:nvPr>
        </p:nvGraphicFramePr>
        <p:xfrm>
          <a:off x="4678363" y="3184525"/>
          <a:ext cx="3505200" cy="2682872"/>
        </p:xfrm>
        <a:graphic>
          <a:graphicData uri="http://schemas.openxmlformats.org/drawingml/2006/table">
            <a:tbl>
              <a:tblPr/>
              <a:tblGrid>
                <a:gridCol w="1571625"/>
                <a:gridCol w="1933575"/>
              </a:tblGrid>
              <a:tr h="3353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业种</a:t>
                      </a:r>
                    </a:p>
                  </a:txBody>
                  <a:tcPr marT="45731" marB="45731"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3399">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一般规模（平方米）</a:t>
                      </a:r>
                    </a:p>
                  </a:txBody>
                  <a:tcPr marT="45731" marB="45731"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3399">
                        <a:alpha val="20000"/>
                      </a:srgbClr>
                    </a:solidFill>
                  </a:tcPr>
                </a:tc>
              </a:tr>
              <a:tr h="3353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品牌潮流店</a:t>
                      </a:r>
                    </a:p>
                  </a:txBody>
                  <a:tcPr marT="45731" marB="45731"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40-50</a:t>
                      </a:r>
                    </a:p>
                  </a:txBody>
                  <a:tcPr marT="45731" marB="45731"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53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创意店</a:t>
                      </a:r>
                    </a:p>
                  </a:txBody>
                  <a:tcPr marT="45731" marB="45731"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a:t>
                      </a:r>
                    </a:p>
                  </a:txBody>
                  <a:tcPr marT="45731" marB="45731"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53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甜品屋</a:t>
                      </a:r>
                    </a:p>
                  </a:txBody>
                  <a:tcPr marT="45731" marB="45731"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a:t>
                      </a:r>
                    </a:p>
                  </a:txBody>
                  <a:tcPr marT="45731" marB="45731"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53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地铁便利</a:t>
                      </a:r>
                    </a:p>
                  </a:txBody>
                  <a:tcPr marT="45731" marB="45731"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a:t>
                      </a:r>
                    </a:p>
                  </a:txBody>
                  <a:tcPr marT="45731" marB="45731"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53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文化主题店</a:t>
                      </a:r>
                    </a:p>
                  </a:txBody>
                  <a:tcPr marT="45731" marB="45731"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a:t>
                      </a:r>
                    </a:p>
                  </a:txBody>
                  <a:tcPr marT="45731" marB="45731"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53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地方主题店</a:t>
                      </a:r>
                    </a:p>
                  </a:txBody>
                  <a:tcPr marT="45731" marB="45731"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40</a:t>
                      </a:r>
                    </a:p>
                  </a:txBody>
                  <a:tcPr marT="45731" marB="45731"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53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背柜</a:t>
                      </a:r>
                    </a:p>
                  </a:txBody>
                  <a:tcPr marT="45731" marB="45731"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10-15</a:t>
                      </a:r>
                    </a:p>
                  </a:txBody>
                  <a:tcPr marT="45731" marB="45731"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24996" name="Rectangle 36"/>
          <p:cNvSpPr>
            <a:spLocks noChangeArrowheads="1"/>
          </p:cNvSpPr>
          <p:nvPr/>
        </p:nvSpPr>
        <p:spPr bwMode="auto">
          <a:xfrm>
            <a:off x="792163" y="7940675"/>
            <a:ext cx="12039600"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r>
              <a:rPr lang="en-US" altLang="zh-CN" sz="2400" b="1">
                <a:solidFill>
                  <a:srgbClr val="0033CC"/>
                </a:solidFill>
                <a:latin typeface="微软雅黑" pitchFamily="34" charset="-122"/>
                <a:ea typeface="微软雅黑" pitchFamily="34" charset="-122"/>
              </a:rPr>
              <a:t>A</a:t>
            </a:r>
            <a:r>
              <a:rPr lang="zh-CN" altLang="en-US" sz="2400" b="1">
                <a:solidFill>
                  <a:srgbClr val="0033CC"/>
                </a:solidFill>
                <a:latin typeface="微软雅黑" pitchFamily="34" charset="-122"/>
                <a:ea typeface="微软雅黑" pitchFamily="34" charset="-122"/>
              </a:rPr>
              <a:t>区近期策略</a:t>
            </a:r>
          </a:p>
          <a:p>
            <a:r>
              <a:rPr lang="zh-CN" altLang="en-US" sz="2400" b="1">
                <a:solidFill>
                  <a:srgbClr val="0033CC"/>
                </a:solidFill>
                <a:latin typeface="微软雅黑" pitchFamily="34" charset="-122"/>
                <a:ea typeface="微软雅黑" pitchFamily="34" charset="-122"/>
              </a:rPr>
              <a:t>项目发展初期该区域可加强主题打造，严格控制入驻商家的组合，以提高项目整体效应。未来视区域发展情况，逐步提升商家档次，并调整进驻商家。</a:t>
            </a:r>
          </a:p>
        </p:txBody>
      </p:sp>
      <p:pic>
        <p:nvPicPr>
          <p:cNvPr id="424997" name="Picture 37" descr="200859214535888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716963" y="2422525"/>
            <a:ext cx="4286250" cy="563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24998" name="Group 38"/>
          <p:cNvGraphicFramePr>
            <a:graphicFrameLocks noGrp="1"/>
          </p:cNvGraphicFramePr>
          <p:nvPr>
            <p:ph sz="quarter" idx="3"/>
          </p:nvPr>
        </p:nvGraphicFramePr>
        <p:xfrm>
          <a:off x="4678363" y="5927725"/>
          <a:ext cx="3505200" cy="1006476"/>
        </p:xfrm>
        <a:graphic>
          <a:graphicData uri="http://schemas.openxmlformats.org/drawingml/2006/table">
            <a:tbl>
              <a:tblPr/>
              <a:tblGrid>
                <a:gridCol w="1566862"/>
                <a:gridCol w="1938338"/>
              </a:tblGrid>
              <a:tr h="335492">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微软雅黑" pitchFamily="34" charset="-122"/>
                          <a:ea typeface="微软雅黑" pitchFamily="34" charset="-122"/>
                        </a:rPr>
                        <a:t>配套</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endParaRPr>
                    </a:p>
                  </a:txBody>
                  <a:tcPr marT="45749" marB="45749"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CCC">
                        <a:alpha val="20000"/>
                      </a:srgbClr>
                    </a:solid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微软雅黑" pitchFamily="34" charset="-122"/>
                          <a:ea typeface="微软雅黑" pitchFamily="34" charset="-122"/>
                        </a:rPr>
                        <a:t>15</a:t>
                      </a:r>
                      <a:r>
                        <a:rPr kumimoji="0" lang="zh-CN" altLang="en-US" sz="1600" b="0" i="0" u="none" strike="noStrike" cap="none" normalizeH="0" baseline="0" smtClean="0">
                          <a:ln>
                            <a:noFill/>
                          </a:ln>
                          <a:solidFill>
                            <a:srgbClr val="000000"/>
                          </a:solidFill>
                          <a:effectLst/>
                          <a:latin typeface="微软雅黑" pitchFamily="34" charset="-122"/>
                          <a:ea typeface="微软雅黑" pitchFamily="34" charset="-122"/>
                        </a:rPr>
                        <a:t>（家）</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T="45749" marB="45749"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CCC">
                        <a:alpha val="20000"/>
                      </a:srgbClr>
                    </a:solidFill>
                  </a:tcPr>
                </a:tc>
              </a:tr>
              <a:tr h="335492">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000000"/>
                          </a:solidFill>
                          <a:effectLst/>
                          <a:latin typeface="微软雅黑" pitchFamily="34" charset="-122"/>
                          <a:ea typeface="微软雅黑" pitchFamily="34" charset="-122"/>
                        </a:rPr>
                        <a:t>零售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T="45749" marB="45749"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CCC">
                        <a:alpha val="20000"/>
                      </a:srgbClr>
                    </a:solid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微软雅黑" pitchFamily="34" charset="-122"/>
                          <a:ea typeface="微软雅黑" pitchFamily="34" charset="-122"/>
                        </a:rPr>
                        <a:t>75</a:t>
                      </a:r>
                      <a:r>
                        <a:rPr kumimoji="0" lang="zh-CN" altLang="en-US" sz="1600" b="0" i="0" u="none" strike="noStrike" cap="none" normalizeH="0" baseline="0" smtClean="0">
                          <a:ln>
                            <a:noFill/>
                          </a:ln>
                          <a:solidFill>
                            <a:srgbClr val="000000"/>
                          </a:solidFill>
                          <a:effectLst/>
                          <a:latin typeface="微软雅黑" pitchFamily="34" charset="-122"/>
                          <a:ea typeface="微软雅黑" pitchFamily="34" charset="-122"/>
                        </a:rPr>
                        <a:t>（家）</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T="45749" marB="45749"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CCC">
                        <a:alpha val="20000"/>
                      </a:srgbClr>
                    </a:solidFill>
                  </a:tcPr>
                </a:tc>
              </a:tr>
              <a:tr h="335492">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000000"/>
                          </a:solidFill>
                          <a:effectLst/>
                          <a:latin typeface="微软雅黑" pitchFamily="34" charset="-122"/>
                          <a:ea typeface="微软雅黑" pitchFamily="34" charset="-122"/>
                        </a:rPr>
                        <a:t>餐饮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T="45749" marB="45749"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CCC">
                        <a:alpha val="20000"/>
                      </a:srgbClr>
                    </a:solid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rPr>
                        <a:t>2</a:t>
                      </a:r>
                      <a:r>
                        <a:rPr kumimoji="0" lang="zh-CN" altLang="en-US" sz="1600" b="0" i="0" u="none" strike="noStrike" cap="none" normalizeH="0" baseline="0" dirty="0" smtClean="0">
                          <a:ln>
                            <a:noFill/>
                          </a:ln>
                          <a:solidFill>
                            <a:srgbClr val="000000"/>
                          </a:solidFill>
                          <a:effectLst/>
                          <a:latin typeface="微软雅黑" pitchFamily="34" charset="-122"/>
                          <a:ea typeface="微软雅黑" pitchFamily="34" charset="-122"/>
                        </a:rPr>
                        <a:t>（家）</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endParaRPr>
                    </a:p>
                  </a:txBody>
                  <a:tcPr marT="45749" marB="45749"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CCC">
                        <a:alpha val="20000"/>
                      </a:srgbClr>
                    </a:solidFill>
                  </a:tcPr>
                </a:tc>
              </a:tr>
            </a:tbl>
          </a:graphicData>
        </a:graphic>
      </p:graphicFrame>
      <p:pic>
        <p:nvPicPr>
          <p:cNvPr id="425012" name="Picture 52" descr="SHJ~@LR~6H6~42A}U9{M%F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9763" y="2498725"/>
            <a:ext cx="3835400"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5013" name="Picture 53" descr="1299142408-559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3136563" y="3946525"/>
            <a:ext cx="4144962"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24966"/>
                                        </p:tgtEl>
                                        <p:attrNameLst>
                                          <p:attrName>style.visibility</p:attrName>
                                        </p:attrNameLst>
                                      </p:cBhvr>
                                      <p:to>
                                        <p:strVal val="visible"/>
                                      </p:to>
                                    </p:set>
                                    <p:anim calcmode="discrete" valueType="clr">
                                      <p:cBhvr override="childStyle">
                                        <p:cTn id="7" dur="30"/>
                                        <p:tgtEl>
                                          <p:spTgt spid="424966"/>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424966"/>
                                        </p:tgtEl>
                                        <p:attrNameLst>
                                          <p:attrName>fillcolor</p:attrName>
                                        </p:attrNameLst>
                                      </p:cBhvr>
                                      <p:tavLst>
                                        <p:tav tm="0">
                                          <p:val>
                                            <p:clrVal>
                                              <a:schemeClr val="accent2"/>
                                            </p:clrVal>
                                          </p:val>
                                        </p:tav>
                                        <p:tav tm="50000">
                                          <p:val>
                                            <p:clrVal>
                                              <a:schemeClr val="hlink"/>
                                            </p:clrVal>
                                          </p:val>
                                        </p:tav>
                                      </p:tavLst>
                                    </p:anim>
                                    <p:set>
                                      <p:cBhvr>
                                        <p:cTn id="9" dur="30"/>
                                        <p:tgtEl>
                                          <p:spTgt spid="424966"/>
                                        </p:tgtEl>
                                        <p:attrNameLst>
                                          <p:attrName>fill.type</p:attrName>
                                        </p:attrNameLst>
                                      </p:cBhvr>
                                      <p:to>
                                        <p:strVal val="solid"/>
                                      </p:to>
                                    </p:set>
                                  </p:childTnLst>
                                </p:cTn>
                              </p:par>
                            </p:childTnLst>
                          </p:cTn>
                        </p:par>
                        <p:par>
                          <p:cTn id="10" fill="hold" nodeType="afterGroup">
                            <p:stCondLst>
                              <p:cond delay="1455"/>
                            </p:stCondLst>
                            <p:childTnLst>
                              <p:par>
                                <p:cTn id="11" presetID="9" presetClass="entr" presetSubtype="0" fill="hold" nodeType="afterEffect">
                                  <p:stCondLst>
                                    <p:cond delay="0"/>
                                  </p:stCondLst>
                                  <p:childTnLst>
                                    <p:set>
                                      <p:cBhvr>
                                        <p:cTn id="12" dur="1" fill="hold">
                                          <p:stCondLst>
                                            <p:cond delay="0"/>
                                          </p:stCondLst>
                                        </p:cTn>
                                        <p:tgtEl>
                                          <p:spTgt spid="425012"/>
                                        </p:tgtEl>
                                        <p:attrNameLst>
                                          <p:attrName>style.visibility</p:attrName>
                                        </p:attrNameLst>
                                      </p:cBhvr>
                                      <p:to>
                                        <p:strVal val="visible"/>
                                      </p:to>
                                    </p:set>
                                    <p:animEffect transition="in" filter="dissolve">
                                      <p:cBhvr>
                                        <p:cTn id="13" dur="500"/>
                                        <p:tgtEl>
                                          <p:spTgt spid="425012"/>
                                        </p:tgtEl>
                                      </p:cBhvr>
                                    </p:animEffect>
                                  </p:childTnLst>
                                </p:cTn>
                              </p:par>
                            </p:childTnLst>
                          </p:cTn>
                        </p:par>
                        <p:par>
                          <p:cTn id="14" fill="hold" nodeType="afterGroup">
                            <p:stCondLst>
                              <p:cond delay="1955"/>
                            </p:stCondLst>
                            <p:childTnLst>
                              <p:par>
                                <p:cTn id="15" presetID="55" presetClass="entr" presetSubtype="0" fill="hold" nodeType="afterEffect">
                                  <p:stCondLst>
                                    <p:cond delay="0"/>
                                  </p:stCondLst>
                                  <p:childTnLst>
                                    <p:set>
                                      <p:cBhvr>
                                        <p:cTn id="16" dur="1" fill="hold">
                                          <p:stCondLst>
                                            <p:cond delay="0"/>
                                          </p:stCondLst>
                                        </p:cTn>
                                        <p:tgtEl>
                                          <p:spTgt spid="424967"/>
                                        </p:tgtEl>
                                        <p:attrNameLst>
                                          <p:attrName>style.visibility</p:attrName>
                                        </p:attrNameLst>
                                      </p:cBhvr>
                                      <p:to>
                                        <p:strVal val="visible"/>
                                      </p:to>
                                    </p:set>
                                    <p:anim calcmode="lin" valueType="num">
                                      <p:cBhvr>
                                        <p:cTn id="17" dur="500" fill="hold"/>
                                        <p:tgtEl>
                                          <p:spTgt spid="424967"/>
                                        </p:tgtEl>
                                        <p:attrNameLst>
                                          <p:attrName>ppt_w</p:attrName>
                                        </p:attrNameLst>
                                      </p:cBhvr>
                                      <p:tavLst>
                                        <p:tav tm="0">
                                          <p:val>
                                            <p:strVal val="#ppt_w*0.70"/>
                                          </p:val>
                                        </p:tav>
                                        <p:tav tm="100000">
                                          <p:val>
                                            <p:strVal val="#ppt_w"/>
                                          </p:val>
                                        </p:tav>
                                      </p:tavLst>
                                    </p:anim>
                                    <p:anim calcmode="lin" valueType="num">
                                      <p:cBhvr>
                                        <p:cTn id="18" dur="500" fill="hold"/>
                                        <p:tgtEl>
                                          <p:spTgt spid="424967"/>
                                        </p:tgtEl>
                                        <p:attrNameLst>
                                          <p:attrName>ppt_h</p:attrName>
                                        </p:attrNameLst>
                                      </p:cBhvr>
                                      <p:tavLst>
                                        <p:tav tm="0">
                                          <p:val>
                                            <p:strVal val="#ppt_h"/>
                                          </p:val>
                                        </p:tav>
                                        <p:tav tm="100000">
                                          <p:val>
                                            <p:strVal val="#ppt_h"/>
                                          </p:val>
                                        </p:tav>
                                      </p:tavLst>
                                    </p:anim>
                                    <p:animEffect transition="in" filter="fade">
                                      <p:cBhvr>
                                        <p:cTn id="19" dur="500"/>
                                        <p:tgtEl>
                                          <p:spTgt spid="424967"/>
                                        </p:tgtEl>
                                      </p:cBhvr>
                                    </p:animEffect>
                                  </p:childTnLst>
                                </p:cTn>
                              </p:par>
                              <p:par>
                                <p:cTn id="20" presetID="55" presetClass="entr" presetSubtype="0" fill="hold" nodeType="withEffect">
                                  <p:stCondLst>
                                    <p:cond delay="0"/>
                                  </p:stCondLst>
                                  <p:childTnLst>
                                    <p:set>
                                      <p:cBhvr>
                                        <p:cTn id="21" dur="1" fill="hold">
                                          <p:stCondLst>
                                            <p:cond delay="0"/>
                                          </p:stCondLst>
                                        </p:cTn>
                                        <p:tgtEl>
                                          <p:spTgt spid="424998"/>
                                        </p:tgtEl>
                                        <p:attrNameLst>
                                          <p:attrName>style.visibility</p:attrName>
                                        </p:attrNameLst>
                                      </p:cBhvr>
                                      <p:to>
                                        <p:strVal val="visible"/>
                                      </p:to>
                                    </p:set>
                                    <p:anim calcmode="lin" valueType="num">
                                      <p:cBhvr>
                                        <p:cTn id="22" dur="500" fill="hold"/>
                                        <p:tgtEl>
                                          <p:spTgt spid="424998"/>
                                        </p:tgtEl>
                                        <p:attrNameLst>
                                          <p:attrName>ppt_w</p:attrName>
                                        </p:attrNameLst>
                                      </p:cBhvr>
                                      <p:tavLst>
                                        <p:tav tm="0">
                                          <p:val>
                                            <p:strVal val="#ppt_w*0.70"/>
                                          </p:val>
                                        </p:tav>
                                        <p:tav tm="100000">
                                          <p:val>
                                            <p:strVal val="#ppt_w"/>
                                          </p:val>
                                        </p:tav>
                                      </p:tavLst>
                                    </p:anim>
                                    <p:anim calcmode="lin" valueType="num">
                                      <p:cBhvr>
                                        <p:cTn id="23" dur="500" fill="hold"/>
                                        <p:tgtEl>
                                          <p:spTgt spid="424998"/>
                                        </p:tgtEl>
                                        <p:attrNameLst>
                                          <p:attrName>ppt_h</p:attrName>
                                        </p:attrNameLst>
                                      </p:cBhvr>
                                      <p:tavLst>
                                        <p:tav tm="0">
                                          <p:val>
                                            <p:strVal val="#ppt_h"/>
                                          </p:val>
                                        </p:tav>
                                        <p:tav tm="100000">
                                          <p:val>
                                            <p:strVal val="#ppt_h"/>
                                          </p:val>
                                        </p:tav>
                                      </p:tavLst>
                                    </p:anim>
                                    <p:animEffect transition="in" filter="fade">
                                      <p:cBhvr>
                                        <p:cTn id="24" dur="500"/>
                                        <p:tgtEl>
                                          <p:spTgt spid="42499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424996"/>
                                        </p:tgtEl>
                                        <p:attrNameLst>
                                          <p:attrName>style.visibility</p:attrName>
                                        </p:attrNameLst>
                                      </p:cBhvr>
                                      <p:to>
                                        <p:strVal val="visible"/>
                                      </p:to>
                                    </p:set>
                                    <p:anim calcmode="discrete" valueType="clr">
                                      <p:cBhvr override="childStyle">
                                        <p:cTn id="29" dur="30"/>
                                        <p:tgtEl>
                                          <p:spTgt spid="424996"/>
                                        </p:tgtEl>
                                        <p:attrNameLst>
                                          <p:attrName>style.color</p:attrName>
                                        </p:attrNameLst>
                                      </p:cBhvr>
                                      <p:tavLst>
                                        <p:tav tm="0">
                                          <p:val>
                                            <p:clrVal>
                                              <a:schemeClr val="accent2"/>
                                            </p:clrVal>
                                          </p:val>
                                        </p:tav>
                                        <p:tav tm="50000">
                                          <p:val>
                                            <p:clrVal>
                                              <a:schemeClr val="hlink"/>
                                            </p:clrVal>
                                          </p:val>
                                        </p:tav>
                                      </p:tavLst>
                                    </p:anim>
                                    <p:anim calcmode="discrete" valueType="clr">
                                      <p:cBhvr>
                                        <p:cTn id="30" dur="30"/>
                                        <p:tgtEl>
                                          <p:spTgt spid="424996"/>
                                        </p:tgtEl>
                                        <p:attrNameLst>
                                          <p:attrName>fillcolor</p:attrName>
                                        </p:attrNameLst>
                                      </p:cBhvr>
                                      <p:tavLst>
                                        <p:tav tm="0">
                                          <p:val>
                                            <p:clrVal>
                                              <a:schemeClr val="accent2"/>
                                            </p:clrVal>
                                          </p:val>
                                        </p:tav>
                                        <p:tav tm="50000">
                                          <p:val>
                                            <p:clrVal>
                                              <a:schemeClr val="hlink"/>
                                            </p:clrVal>
                                          </p:val>
                                        </p:tav>
                                      </p:tavLst>
                                    </p:anim>
                                    <p:set>
                                      <p:cBhvr>
                                        <p:cTn id="31" dur="30"/>
                                        <p:tgtEl>
                                          <p:spTgt spid="424996"/>
                                        </p:tgtEl>
                                        <p:attrNameLst>
                                          <p:attrName>fill.type</p:attrName>
                                        </p:attrNameLst>
                                      </p:cBhvr>
                                      <p:to>
                                        <p:strVal val="solid"/>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nodeType="clickEffect">
                                  <p:stCondLst>
                                    <p:cond delay="0"/>
                                  </p:stCondLst>
                                  <p:childTnLst>
                                    <p:set>
                                      <p:cBhvr>
                                        <p:cTn id="35" dur="1" fill="hold">
                                          <p:stCondLst>
                                            <p:cond delay="0"/>
                                          </p:stCondLst>
                                        </p:cTn>
                                        <p:tgtEl>
                                          <p:spTgt spid="424997"/>
                                        </p:tgtEl>
                                        <p:attrNameLst>
                                          <p:attrName>style.visibility</p:attrName>
                                        </p:attrNameLst>
                                      </p:cBhvr>
                                      <p:to>
                                        <p:strVal val="visible"/>
                                      </p:to>
                                    </p:set>
                                    <p:anim calcmode="lin" valueType="num">
                                      <p:cBhvr>
                                        <p:cTn id="36" dur="500" fill="hold"/>
                                        <p:tgtEl>
                                          <p:spTgt spid="424997"/>
                                        </p:tgtEl>
                                        <p:attrNameLst>
                                          <p:attrName>ppt_w</p:attrName>
                                        </p:attrNameLst>
                                      </p:cBhvr>
                                      <p:tavLst>
                                        <p:tav tm="0">
                                          <p:val>
                                            <p:fltVal val="0"/>
                                          </p:val>
                                        </p:tav>
                                        <p:tav tm="100000">
                                          <p:val>
                                            <p:strVal val="#ppt_w"/>
                                          </p:val>
                                        </p:tav>
                                      </p:tavLst>
                                    </p:anim>
                                    <p:anim calcmode="lin" valueType="num">
                                      <p:cBhvr>
                                        <p:cTn id="37" dur="500" fill="hold"/>
                                        <p:tgtEl>
                                          <p:spTgt spid="424997"/>
                                        </p:tgtEl>
                                        <p:attrNameLst>
                                          <p:attrName>ppt_h</p:attrName>
                                        </p:attrNameLst>
                                      </p:cBhvr>
                                      <p:tavLst>
                                        <p:tav tm="0">
                                          <p:val>
                                            <p:fltVal val="0"/>
                                          </p:val>
                                        </p:tav>
                                        <p:tav tm="100000">
                                          <p:val>
                                            <p:strVal val="#ppt_h"/>
                                          </p:val>
                                        </p:tav>
                                      </p:tavLst>
                                    </p:anim>
                                  </p:childTnLst>
                                </p:cTn>
                              </p:par>
                              <p:par>
                                <p:cTn id="38" presetID="23" presetClass="entr" presetSubtype="16" fill="hold" nodeType="withEffect">
                                  <p:stCondLst>
                                    <p:cond delay="0"/>
                                  </p:stCondLst>
                                  <p:childTnLst>
                                    <p:set>
                                      <p:cBhvr>
                                        <p:cTn id="39" dur="1" fill="hold">
                                          <p:stCondLst>
                                            <p:cond delay="0"/>
                                          </p:stCondLst>
                                        </p:cTn>
                                        <p:tgtEl>
                                          <p:spTgt spid="424965"/>
                                        </p:tgtEl>
                                        <p:attrNameLst>
                                          <p:attrName>style.visibility</p:attrName>
                                        </p:attrNameLst>
                                      </p:cBhvr>
                                      <p:to>
                                        <p:strVal val="visible"/>
                                      </p:to>
                                    </p:set>
                                    <p:anim calcmode="lin" valueType="num">
                                      <p:cBhvr>
                                        <p:cTn id="40" dur="500" fill="hold"/>
                                        <p:tgtEl>
                                          <p:spTgt spid="424965"/>
                                        </p:tgtEl>
                                        <p:attrNameLst>
                                          <p:attrName>ppt_w</p:attrName>
                                        </p:attrNameLst>
                                      </p:cBhvr>
                                      <p:tavLst>
                                        <p:tav tm="0">
                                          <p:val>
                                            <p:fltVal val="0"/>
                                          </p:val>
                                        </p:tav>
                                        <p:tav tm="100000">
                                          <p:val>
                                            <p:strVal val="#ppt_w"/>
                                          </p:val>
                                        </p:tav>
                                      </p:tavLst>
                                    </p:anim>
                                    <p:anim calcmode="lin" valueType="num">
                                      <p:cBhvr>
                                        <p:cTn id="41" dur="500" fill="hold"/>
                                        <p:tgtEl>
                                          <p:spTgt spid="424965"/>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425013"/>
                                        </p:tgtEl>
                                        <p:attrNameLst>
                                          <p:attrName>style.visibility</p:attrName>
                                        </p:attrNameLst>
                                      </p:cBhvr>
                                      <p:to>
                                        <p:strVal val="visible"/>
                                      </p:to>
                                    </p:set>
                                    <p:anim calcmode="lin" valueType="num">
                                      <p:cBhvr>
                                        <p:cTn id="44" dur="500" fill="hold"/>
                                        <p:tgtEl>
                                          <p:spTgt spid="425013"/>
                                        </p:tgtEl>
                                        <p:attrNameLst>
                                          <p:attrName>ppt_w</p:attrName>
                                        </p:attrNameLst>
                                      </p:cBhvr>
                                      <p:tavLst>
                                        <p:tav tm="0">
                                          <p:val>
                                            <p:fltVal val="0"/>
                                          </p:val>
                                        </p:tav>
                                        <p:tav tm="100000">
                                          <p:val>
                                            <p:strVal val="#ppt_w"/>
                                          </p:val>
                                        </p:tav>
                                      </p:tavLst>
                                    </p:anim>
                                    <p:anim calcmode="lin" valueType="num">
                                      <p:cBhvr>
                                        <p:cTn id="45" dur="500" fill="hold"/>
                                        <p:tgtEl>
                                          <p:spTgt spid="425013"/>
                                        </p:tgtEl>
                                        <p:attrNameLst>
                                          <p:attrName>ppt_h</p:attrName>
                                        </p:attrNameLst>
                                      </p:cBhvr>
                                      <p:tavLst>
                                        <p:tav tm="0">
                                          <p:val>
                                            <p:fltVal val="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424964"/>
                                        </p:tgtEl>
                                        <p:attrNameLst>
                                          <p:attrName>style.visibility</p:attrName>
                                        </p:attrNameLst>
                                      </p:cBhvr>
                                      <p:to>
                                        <p:strVal val="visible"/>
                                      </p:to>
                                    </p:set>
                                    <p:anim calcmode="lin" valueType="num">
                                      <p:cBhvr>
                                        <p:cTn id="48" dur="500" fill="hold"/>
                                        <p:tgtEl>
                                          <p:spTgt spid="424964"/>
                                        </p:tgtEl>
                                        <p:attrNameLst>
                                          <p:attrName>ppt_w</p:attrName>
                                        </p:attrNameLst>
                                      </p:cBhvr>
                                      <p:tavLst>
                                        <p:tav tm="0">
                                          <p:val>
                                            <p:fltVal val="0"/>
                                          </p:val>
                                        </p:tav>
                                        <p:tav tm="100000">
                                          <p:val>
                                            <p:strVal val="#ppt_w"/>
                                          </p:val>
                                        </p:tav>
                                      </p:tavLst>
                                    </p:anim>
                                    <p:anim calcmode="lin" valueType="num">
                                      <p:cBhvr>
                                        <p:cTn id="49" dur="500" fill="hold"/>
                                        <p:tgtEl>
                                          <p:spTgt spid="4249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6" grpId="0"/>
      <p:bldP spid="42499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0" y="0"/>
            <a:ext cx="17281525" cy="98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algn="ctr" defTabSz="1543050"/>
            <a:endParaRPr lang="zh-CN" altLang="zh-CN" sz="3000">
              <a:latin typeface="Arial" pitchFamily="34" charset="0"/>
              <a:ea typeface="宋体" pitchFamily="2" charset="-122"/>
            </a:endParaRPr>
          </a:p>
        </p:txBody>
      </p:sp>
      <p:pic>
        <p:nvPicPr>
          <p:cNvPr id="425988" name="Picture 4" descr="全家logo"/>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6100" y="1992313"/>
            <a:ext cx="4149725" cy="191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5989" name="Picture 5" descr="全家"/>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83163" y="1322388"/>
            <a:ext cx="11755437" cy="3605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25990" name="Group 6"/>
          <p:cNvGraphicFramePr>
            <a:graphicFrameLocks noGrp="1"/>
          </p:cNvGraphicFramePr>
          <p:nvPr>
            <p:ph sz="half" idx="1"/>
          </p:nvPr>
        </p:nvGraphicFramePr>
        <p:xfrm>
          <a:off x="474663" y="5540375"/>
          <a:ext cx="5853112" cy="2109788"/>
        </p:xfrm>
        <a:graphic>
          <a:graphicData uri="http://schemas.openxmlformats.org/drawingml/2006/table">
            <a:tbl>
              <a:tblPr/>
              <a:tblGrid>
                <a:gridCol w="1452562"/>
                <a:gridCol w="1541463"/>
                <a:gridCol w="1362075"/>
                <a:gridCol w="1497012"/>
              </a:tblGrid>
              <a:tr h="1008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平方米）</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1101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全家</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50-150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200-500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消费全体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26022" name="Group 38"/>
          <p:cNvGraphicFramePr>
            <a:graphicFrameLocks noGrp="1"/>
          </p:cNvGraphicFramePr>
          <p:nvPr>
            <p:ph sz="half" idx="2"/>
          </p:nvPr>
        </p:nvGraphicFramePr>
        <p:xfrm>
          <a:off x="6870700" y="5030788"/>
          <a:ext cx="10071100" cy="3145110"/>
        </p:xfrm>
        <a:graphic>
          <a:graphicData uri="http://schemas.openxmlformats.org/drawingml/2006/table">
            <a:tbl>
              <a:tblPr/>
              <a:tblGrid>
                <a:gridCol w="3675063"/>
                <a:gridCol w="6396037"/>
              </a:tblGrid>
              <a:tr h="3981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黑体" pitchFamily="49" charset="-122"/>
                          <a:ea typeface="黑体" pitchFamily="49" charset="-122"/>
                        </a:rPr>
                        <a:t>产品种类</a:t>
                      </a:r>
                    </a:p>
                  </a:txBody>
                  <a:tcPr marL="154305" marR="154305" marT="77145" marB="7714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黑体" pitchFamily="49" charset="-122"/>
                          <a:ea typeface="黑体" pitchFamily="49" charset="-122"/>
                        </a:rPr>
                        <a:t>全家</a:t>
                      </a:r>
                    </a:p>
                  </a:txBody>
                  <a:tcPr marL="154305" marR="154305" marT="77145" marB="7714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81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solidFill>
                            <a:schemeClr val="bg1"/>
                          </a:solidFill>
                          <a:effectLst/>
                          <a:latin typeface="黑体" pitchFamily="49" charset="-122"/>
                          <a:ea typeface="黑体" pitchFamily="49" charset="-122"/>
                        </a:rPr>
                        <a:t>人均消费（</a:t>
                      </a:r>
                      <a:r>
                        <a:rPr kumimoji="0" lang="en-US" altLang="zh-CN" sz="1600" b="1" i="0" u="none" strike="noStrike" cap="none" normalizeH="0" baseline="0" smtClean="0">
                          <a:ln>
                            <a:noFill/>
                          </a:ln>
                          <a:solidFill>
                            <a:schemeClr val="bg1"/>
                          </a:solidFill>
                          <a:effectLst/>
                          <a:latin typeface="黑体" pitchFamily="49" charset="-122"/>
                          <a:ea typeface="黑体" pitchFamily="49" charset="-122"/>
                        </a:rPr>
                        <a:t>RMB)</a:t>
                      </a:r>
                    </a:p>
                  </a:txBody>
                  <a:tcPr marL="154305" marR="154305" marT="77145" marB="7714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黑体" pitchFamily="49" charset="-122"/>
                          <a:ea typeface="黑体" pitchFamily="49" charset="-122"/>
                        </a:rPr>
                        <a:t>200-500</a:t>
                      </a:r>
                    </a:p>
                  </a:txBody>
                  <a:tcPr marL="154305" marR="154305" marT="77145" marB="7714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3486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黑体" pitchFamily="49" charset="-122"/>
                          <a:ea typeface="黑体" pitchFamily="49" charset="-122"/>
                        </a:rPr>
                        <a:t>品牌介绍</a:t>
                      </a:r>
                    </a:p>
                  </a:txBody>
                  <a:tcPr marL="154305" marR="154305" marT="77145" marB="7714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黑体" pitchFamily="49" charset="-122"/>
                          <a:ea typeface="黑体" pitchFamily="49" charset="-122"/>
                        </a:rPr>
                        <a:t>全家（</a:t>
                      </a:r>
                      <a:r>
                        <a:rPr kumimoji="0" lang="en-US" altLang="zh-CN" sz="1600" b="0" i="0" u="none" strike="noStrike" cap="none" normalizeH="0" baseline="0" dirty="0" err="1" smtClean="0">
                          <a:ln>
                            <a:noFill/>
                          </a:ln>
                          <a:solidFill>
                            <a:schemeClr val="tx1"/>
                          </a:solidFill>
                          <a:effectLst/>
                          <a:latin typeface="黑体" pitchFamily="49" charset="-122"/>
                          <a:ea typeface="黑体" pitchFamily="49" charset="-122"/>
                        </a:rPr>
                        <a:t>FamilyMart</a:t>
                      </a:r>
                      <a:r>
                        <a:rPr kumimoji="0" lang="zh-CN" altLang="en-US" sz="1600" b="0" i="0" u="none" strike="noStrike" cap="none" normalizeH="0" baseline="0" dirty="0" smtClean="0">
                          <a:ln>
                            <a:noFill/>
                          </a:ln>
                          <a:solidFill>
                            <a:schemeClr val="tx1"/>
                          </a:solidFill>
                          <a:effectLst/>
                          <a:latin typeface="黑体" pitchFamily="49" charset="-122"/>
                          <a:ea typeface="黑体" pitchFamily="49" charset="-122"/>
                        </a:rPr>
                        <a:t>）正式进军中国大陆市场，目前主要分布在上海、苏州、广州等地</a:t>
                      </a:r>
                      <a:r>
                        <a:rPr kumimoji="0" lang="en-US" altLang="zh-CN" sz="1600" b="0" i="0" u="none" strike="noStrike" cap="none" normalizeH="0" baseline="0" dirty="0" smtClean="0">
                          <a:ln>
                            <a:noFill/>
                          </a:ln>
                          <a:solidFill>
                            <a:schemeClr val="tx1"/>
                          </a:solidFill>
                          <a:effectLst/>
                          <a:latin typeface="Arial"/>
                          <a:ea typeface="黑体" pitchFamily="49" charset="-122"/>
                        </a:rPr>
                        <a:t>…</a:t>
                      </a:r>
                      <a:r>
                        <a:rPr kumimoji="0" lang="zh-CN" altLang="en-US" sz="1600" b="0" i="0" u="none" strike="noStrike" cap="none" normalizeH="0" baseline="0" dirty="0" smtClean="0">
                          <a:ln>
                            <a:noFill/>
                          </a:ln>
                          <a:solidFill>
                            <a:schemeClr val="tx1"/>
                          </a:solidFill>
                          <a:effectLst/>
                          <a:latin typeface="黑体" pitchFamily="49" charset="-122"/>
                          <a:ea typeface="黑体" pitchFamily="49" charset="-122"/>
                        </a:rPr>
                        <a:t>全家（</a:t>
                      </a:r>
                      <a:r>
                        <a:rPr kumimoji="0" lang="en-US" altLang="zh-CN" sz="1600" b="0" i="0" u="none" strike="noStrike" cap="none" normalizeH="0" baseline="0" dirty="0" err="1" smtClean="0">
                          <a:ln>
                            <a:noFill/>
                          </a:ln>
                          <a:solidFill>
                            <a:schemeClr val="tx1"/>
                          </a:solidFill>
                          <a:effectLst/>
                          <a:latin typeface="黑体" pitchFamily="49" charset="-122"/>
                          <a:ea typeface="黑体" pitchFamily="49" charset="-122"/>
                        </a:rPr>
                        <a:t>FamilyMart</a:t>
                      </a:r>
                      <a:r>
                        <a:rPr kumimoji="0" lang="zh-CN" altLang="en-US" sz="1600" b="0" i="0" u="none" strike="noStrike" cap="none" normalizeH="0" baseline="0" dirty="0" smtClean="0">
                          <a:ln>
                            <a:noFill/>
                          </a:ln>
                          <a:solidFill>
                            <a:schemeClr val="tx1"/>
                          </a:solidFill>
                          <a:effectLst/>
                          <a:latin typeface="黑体" pitchFamily="49" charset="-122"/>
                          <a:ea typeface="黑体" pitchFamily="49" charset="-122"/>
                        </a:rPr>
                        <a:t>）的理念是与顾客、加盟商、厂商、公司、全体员工及社区百姓不断创新突破、共同成长。为了让全家（</a:t>
                      </a:r>
                      <a:r>
                        <a:rPr kumimoji="0" lang="en-US" altLang="zh-CN" sz="1600" b="0" i="0" u="none" strike="noStrike" cap="none" normalizeH="0" baseline="0" dirty="0" err="1" smtClean="0">
                          <a:ln>
                            <a:noFill/>
                          </a:ln>
                          <a:solidFill>
                            <a:schemeClr val="tx1"/>
                          </a:solidFill>
                          <a:effectLst/>
                          <a:latin typeface="黑体" pitchFamily="49" charset="-122"/>
                          <a:ea typeface="黑体" pitchFamily="49" charset="-122"/>
                        </a:rPr>
                        <a:t>FamilyMart</a:t>
                      </a:r>
                      <a:r>
                        <a:rPr kumimoji="0" lang="zh-CN" altLang="en-US" sz="1600" b="0" i="0" u="none" strike="noStrike" cap="none" normalizeH="0" baseline="0" dirty="0" smtClean="0">
                          <a:ln>
                            <a:noFill/>
                          </a:ln>
                          <a:solidFill>
                            <a:schemeClr val="tx1"/>
                          </a:solidFill>
                          <a:effectLst/>
                          <a:latin typeface="黑体" pitchFamily="49" charset="-122"/>
                          <a:ea typeface="黑体" pitchFamily="49" charset="-122"/>
                        </a:rPr>
                        <a:t>）成为顾客最想要亲近的所在，全家以</a:t>
                      </a:r>
                      <a:r>
                        <a:rPr kumimoji="0" lang="zh-CN" altLang="en-US" sz="1600" b="0" i="0" u="none" strike="noStrike" cap="none" normalizeH="0" baseline="0" dirty="0" smtClean="0">
                          <a:ln>
                            <a:noFill/>
                          </a:ln>
                          <a:solidFill>
                            <a:schemeClr val="tx1"/>
                          </a:solidFill>
                          <a:effectLst/>
                          <a:latin typeface="Arial"/>
                          <a:ea typeface="黑体" pitchFamily="49" charset="-122"/>
                        </a:rPr>
                        <a:t>“</a:t>
                      </a:r>
                      <a:r>
                        <a:rPr kumimoji="0" lang="zh-CN" altLang="en-US" sz="1600" b="0" i="0" u="none" strike="noStrike" cap="none" normalizeH="0" baseline="0" dirty="0" smtClean="0">
                          <a:ln>
                            <a:noFill/>
                          </a:ln>
                          <a:solidFill>
                            <a:schemeClr val="tx1"/>
                          </a:solidFill>
                          <a:effectLst/>
                          <a:latin typeface="黑体" pitchFamily="49" charset="-122"/>
                          <a:ea typeface="黑体" pitchFamily="49" charset="-122"/>
                        </a:rPr>
                        <a:t>服务力</a:t>
                      </a:r>
                      <a:r>
                        <a:rPr kumimoji="0" lang="en-US" altLang="zh-CN" sz="1600" b="0" i="0" u="none" strike="noStrike" cap="none" normalizeH="0" baseline="0" dirty="0" smtClean="0">
                          <a:ln>
                            <a:noFill/>
                          </a:ln>
                          <a:solidFill>
                            <a:schemeClr val="tx1"/>
                          </a:solidFill>
                          <a:effectLst/>
                          <a:latin typeface="黑体" pitchFamily="49" charset="-122"/>
                          <a:ea typeface="黑体" pitchFamily="49" charset="-122"/>
                        </a:rPr>
                        <a:t>NO.1</a:t>
                      </a:r>
                      <a:r>
                        <a:rPr kumimoji="0" lang="en-US" altLang="zh-CN" sz="1600" b="0" i="0" u="none" strike="noStrike" cap="none" normalizeH="0" baseline="0" dirty="0" smtClean="0">
                          <a:ln>
                            <a:noFill/>
                          </a:ln>
                          <a:solidFill>
                            <a:schemeClr val="tx1"/>
                          </a:solidFill>
                          <a:effectLst/>
                          <a:latin typeface="Arial"/>
                          <a:ea typeface="黑体" pitchFamily="49" charset="-122"/>
                        </a:rPr>
                        <a:t>”</a:t>
                      </a:r>
                      <a:r>
                        <a:rPr kumimoji="0" lang="zh-CN" altLang="en-US" sz="1600" b="0" i="0" u="none" strike="noStrike" cap="none" normalizeH="0" baseline="0" dirty="0" smtClean="0">
                          <a:ln>
                            <a:noFill/>
                          </a:ln>
                          <a:solidFill>
                            <a:schemeClr val="tx1"/>
                          </a:solidFill>
                          <a:effectLst/>
                          <a:latin typeface="黑体" pitchFamily="49" charset="-122"/>
                          <a:ea typeface="黑体" pitchFamily="49" charset="-122"/>
                        </a:rPr>
                        <a:t>自我要求，用认真、负责、诚恳的态度，让自己成为顾客最想接近的人，提供让顾客觉得有趣的事，提供顾客喜爱的商品和服务，并彻底贯彻</a:t>
                      </a:r>
                      <a:r>
                        <a:rPr kumimoji="0" lang="en-US" altLang="zh-CN" sz="1600" b="0" i="0" u="none" strike="noStrike" cap="none" normalizeH="0" baseline="0" dirty="0" smtClean="0">
                          <a:ln>
                            <a:noFill/>
                          </a:ln>
                          <a:solidFill>
                            <a:schemeClr val="tx1"/>
                          </a:solidFill>
                          <a:effectLst/>
                          <a:latin typeface="黑体" pitchFamily="49" charset="-122"/>
                          <a:ea typeface="黑体" pitchFamily="49" charset="-122"/>
                        </a:rPr>
                        <a:t>S&amp;Q, C , (Service, Quality and Cleanliness)</a:t>
                      </a:r>
                      <a:r>
                        <a:rPr kumimoji="0" lang="zh-CN" altLang="en-US" sz="1600" b="0" i="0" u="none" strike="noStrike" cap="none" normalizeH="0" baseline="0" dirty="0" smtClean="0">
                          <a:ln>
                            <a:noFill/>
                          </a:ln>
                          <a:solidFill>
                            <a:schemeClr val="tx1"/>
                          </a:solidFill>
                          <a:effectLst/>
                          <a:latin typeface="黑体" pitchFamily="49" charset="-122"/>
                          <a:ea typeface="黑体" pitchFamily="49" charset="-122"/>
                        </a:rPr>
                        <a:t>，让每一家全家便利店都能使顾客感受到最满足、亲近及舒适的优质服务。 </a:t>
                      </a:r>
                    </a:p>
                  </a:txBody>
                  <a:tcPr marL="154305" marR="154305" marT="77145" marB="7714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2368" name="Rectangle 2"/>
          <p:cNvSpPr>
            <a:spLocks noChangeArrowheads="1"/>
          </p:cNvSpPr>
          <p:nvPr/>
        </p:nvSpPr>
        <p:spPr bwMode="auto">
          <a:xfrm>
            <a:off x="1588" y="0"/>
            <a:ext cx="62007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-A</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25990"/>
                                        </p:tgtEl>
                                        <p:attrNameLst>
                                          <p:attrName>style.visibility</p:attrName>
                                        </p:attrNameLst>
                                      </p:cBhvr>
                                      <p:to>
                                        <p:strVal val="visible"/>
                                      </p:to>
                                    </p:set>
                                    <p:anim calcmode="lin" valueType="num">
                                      <p:cBhvr>
                                        <p:cTn id="7" dur="500" fill="hold"/>
                                        <p:tgtEl>
                                          <p:spTgt spid="425990"/>
                                        </p:tgtEl>
                                        <p:attrNameLst>
                                          <p:attrName>ppt_w</p:attrName>
                                        </p:attrNameLst>
                                      </p:cBhvr>
                                      <p:tavLst>
                                        <p:tav tm="0">
                                          <p:val>
                                            <p:strVal val="#ppt_w*0.70"/>
                                          </p:val>
                                        </p:tav>
                                        <p:tav tm="100000">
                                          <p:val>
                                            <p:strVal val="#ppt_w"/>
                                          </p:val>
                                        </p:tav>
                                      </p:tavLst>
                                    </p:anim>
                                    <p:anim calcmode="lin" valueType="num">
                                      <p:cBhvr>
                                        <p:cTn id="8" dur="500" fill="hold"/>
                                        <p:tgtEl>
                                          <p:spTgt spid="425990"/>
                                        </p:tgtEl>
                                        <p:attrNameLst>
                                          <p:attrName>ppt_h</p:attrName>
                                        </p:attrNameLst>
                                      </p:cBhvr>
                                      <p:tavLst>
                                        <p:tav tm="0">
                                          <p:val>
                                            <p:strVal val="#ppt_h"/>
                                          </p:val>
                                        </p:tav>
                                        <p:tav tm="100000">
                                          <p:val>
                                            <p:strVal val="#ppt_h"/>
                                          </p:val>
                                        </p:tav>
                                      </p:tavLst>
                                    </p:anim>
                                    <p:animEffect transition="in" filter="fade">
                                      <p:cBhvr>
                                        <p:cTn id="9" dur="500"/>
                                        <p:tgtEl>
                                          <p:spTgt spid="425990"/>
                                        </p:tgtEl>
                                      </p:cBhvr>
                                    </p:animEffect>
                                  </p:childTnLst>
                                </p:cTn>
                              </p:par>
                              <p:par>
                                <p:cTn id="10" presetID="55" presetClass="entr" presetSubtype="0" fill="hold" nodeType="withEffect">
                                  <p:stCondLst>
                                    <p:cond delay="0"/>
                                  </p:stCondLst>
                                  <p:childTnLst>
                                    <p:set>
                                      <p:cBhvr>
                                        <p:cTn id="11" dur="1" fill="hold">
                                          <p:stCondLst>
                                            <p:cond delay="0"/>
                                          </p:stCondLst>
                                        </p:cTn>
                                        <p:tgtEl>
                                          <p:spTgt spid="425989"/>
                                        </p:tgtEl>
                                        <p:attrNameLst>
                                          <p:attrName>style.visibility</p:attrName>
                                        </p:attrNameLst>
                                      </p:cBhvr>
                                      <p:to>
                                        <p:strVal val="visible"/>
                                      </p:to>
                                    </p:set>
                                    <p:anim calcmode="lin" valueType="num">
                                      <p:cBhvr>
                                        <p:cTn id="12" dur="500" fill="hold"/>
                                        <p:tgtEl>
                                          <p:spTgt spid="425989"/>
                                        </p:tgtEl>
                                        <p:attrNameLst>
                                          <p:attrName>ppt_w</p:attrName>
                                        </p:attrNameLst>
                                      </p:cBhvr>
                                      <p:tavLst>
                                        <p:tav tm="0">
                                          <p:val>
                                            <p:strVal val="#ppt_w*0.70"/>
                                          </p:val>
                                        </p:tav>
                                        <p:tav tm="100000">
                                          <p:val>
                                            <p:strVal val="#ppt_w"/>
                                          </p:val>
                                        </p:tav>
                                      </p:tavLst>
                                    </p:anim>
                                    <p:anim calcmode="lin" valueType="num">
                                      <p:cBhvr>
                                        <p:cTn id="13" dur="500" fill="hold"/>
                                        <p:tgtEl>
                                          <p:spTgt spid="425989"/>
                                        </p:tgtEl>
                                        <p:attrNameLst>
                                          <p:attrName>ppt_h</p:attrName>
                                        </p:attrNameLst>
                                      </p:cBhvr>
                                      <p:tavLst>
                                        <p:tav tm="0">
                                          <p:val>
                                            <p:strVal val="#ppt_h"/>
                                          </p:val>
                                        </p:tav>
                                        <p:tav tm="100000">
                                          <p:val>
                                            <p:strVal val="#ppt_h"/>
                                          </p:val>
                                        </p:tav>
                                      </p:tavLst>
                                    </p:anim>
                                    <p:animEffect transition="in" filter="fade">
                                      <p:cBhvr>
                                        <p:cTn id="14" dur="500"/>
                                        <p:tgtEl>
                                          <p:spTgt spid="425989"/>
                                        </p:tgtEl>
                                      </p:cBhvr>
                                    </p:animEffect>
                                  </p:childTnLst>
                                </p:cTn>
                              </p:par>
                            </p:childTnLst>
                          </p:cTn>
                        </p:par>
                        <p:par>
                          <p:cTn id="15" fill="hold" nodeType="afterGroup">
                            <p:stCondLst>
                              <p:cond delay="500"/>
                            </p:stCondLst>
                            <p:childTnLst>
                              <p:par>
                                <p:cTn id="16" presetID="55" presetClass="entr" presetSubtype="0" fill="hold" nodeType="afterEffect">
                                  <p:stCondLst>
                                    <p:cond delay="0"/>
                                  </p:stCondLst>
                                  <p:childTnLst>
                                    <p:set>
                                      <p:cBhvr>
                                        <p:cTn id="17" dur="1" fill="hold">
                                          <p:stCondLst>
                                            <p:cond delay="0"/>
                                          </p:stCondLst>
                                        </p:cTn>
                                        <p:tgtEl>
                                          <p:spTgt spid="426022"/>
                                        </p:tgtEl>
                                        <p:attrNameLst>
                                          <p:attrName>style.visibility</p:attrName>
                                        </p:attrNameLst>
                                      </p:cBhvr>
                                      <p:to>
                                        <p:strVal val="visible"/>
                                      </p:to>
                                    </p:set>
                                    <p:anim calcmode="lin" valueType="num">
                                      <p:cBhvr>
                                        <p:cTn id="18" dur="500" fill="hold"/>
                                        <p:tgtEl>
                                          <p:spTgt spid="426022"/>
                                        </p:tgtEl>
                                        <p:attrNameLst>
                                          <p:attrName>ppt_w</p:attrName>
                                        </p:attrNameLst>
                                      </p:cBhvr>
                                      <p:tavLst>
                                        <p:tav tm="0">
                                          <p:val>
                                            <p:strVal val="#ppt_w*0.70"/>
                                          </p:val>
                                        </p:tav>
                                        <p:tav tm="100000">
                                          <p:val>
                                            <p:strVal val="#ppt_w"/>
                                          </p:val>
                                        </p:tav>
                                      </p:tavLst>
                                    </p:anim>
                                    <p:anim calcmode="lin" valueType="num">
                                      <p:cBhvr>
                                        <p:cTn id="19" dur="500" fill="hold"/>
                                        <p:tgtEl>
                                          <p:spTgt spid="426022"/>
                                        </p:tgtEl>
                                        <p:attrNameLst>
                                          <p:attrName>ppt_h</p:attrName>
                                        </p:attrNameLst>
                                      </p:cBhvr>
                                      <p:tavLst>
                                        <p:tav tm="0">
                                          <p:val>
                                            <p:strVal val="#ppt_h"/>
                                          </p:val>
                                        </p:tav>
                                        <p:tav tm="100000">
                                          <p:val>
                                            <p:strVal val="#ppt_h"/>
                                          </p:val>
                                        </p:tav>
                                      </p:tavLst>
                                    </p:anim>
                                    <p:animEffect transition="in" filter="fade">
                                      <p:cBhvr>
                                        <p:cTn id="20" dur="500"/>
                                        <p:tgtEl>
                                          <p:spTgt spid="426022"/>
                                        </p:tgtEl>
                                      </p:cBhvr>
                                    </p:animEffect>
                                  </p:childTnLst>
                                </p:cTn>
                              </p:par>
                              <p:par>
                                <p:cTn id="21" presetID="55" presetClass="entr" presetSubtype="0" fill="hold" nodeType="withEffect">
                                  <p:stCondLst>
                                    <p:cond delay="0"/>
                                  </p:stCondLst>
                                  <p:childTnLst>
                                    <p:set>
                                      <p:cBhvr>
                                        <p:cTn id="22" dur="1" fill="hold">
                                          <p:stCondLst>
                                            <p:cond delay="0"/>
                                          </p:stCondLst>
                                        </p:cTn>
                                        <p:tgtEl>
                                          <p:spTgt spid="425988"/>
                                        </p:tgtEl>
                                        <p:attrNameLst>
                                          <p:attrName>style.visibility</p:attrName>
                                        </p:attrNameLst>
                                      </p:cBhvr>
                                      <p:to>
                                        <p:strVal val="visible"/>
                                      </p:to>
                                    </p:set>
                                    <p:anim calcmode="lin" valueType="num">
                                      <p:cBhvr>
                                        <p:cTn id="23" dur="500" fill="hold"/>
                                        <p:tgtEl>
                                          <p:spTgt spid="425988"/>
                                        </p:tgtEl>
                                        <p:attrNameLst>
                                          <p:attrName>ppt_w</p:attrName>
                                        </p:attrNameLst>
                                      </p:cBhvr>
                                      <p:tavLst>
                                        <p:tav tm="0">
                                          <p:val>
                                            <p:strVal val="#ppt_w*0.70"/>
                                          </p:val>
                                        </p:tav>
                                        <p:tav tm="100000">
                                          <p:val>
                                            <p:strVal val="#ppt_w"/>
                                          </p:val>
                                        </p:tav>
                                      </p:tavLst>
                                    </p:anim>
                                    <p:anim calcmode="lin" valueType="num">
                                      <p:cBhvr>
                                        <p:cTn id="24" dur="500" fill="hold"/>
                                        <p:tgtEl>
                                          <p:spTgt spid="425988"/>
                                        </p:tgtEl>
                                        <p:attrNameLst>
                                          <p:attrName>ppt_h</p:attrName>
                                        </p:attrNameLst>
                                      </p:cBhvr>
                                      <p:tavLst>
                                        <p:tav tm="0">
                                          <p:val>
                                            <p:strVal val="#ppt_h"/>
                                          </p:val>
                                        </p:tav>
                                        <p:tav tm="100000">
                                          <p:val>
                                            <p:strVal val="#ppt_h"/>
                                          </p:val>
                                        </p:tav>
                                      </p:tavLst>
                                    </p:anim>
                                    <p:animEffect transition="in" filter="fade">
                                      <p:cBhvr>
                                        <p:cTn id="25" dur="500"/>
                                        <p:tgtEl>
                                          <p:spTgt spid="425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0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85825" y="1592263"/>
            <a:ext cx="7775575" cy="3536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42701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98163" y="1279525"/>
            <a:ext cx="6067425" cy="390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graphicFrame>
        <p:nvGraphicFramePr>
          <p:cNvPr id="427044" name="Group 36"/>
          <p:cNvGraphicFramePr>
            <a:graphicFrameLocks noGrp="1"/>
          </p:cNvGraphicFramePr>
          <p:nvPr>
            <p:ph sz="half" idx="1"/>
          </p:nvPr>
        </p:nvGraphicFramePr>
        <p:xfrm>
          <a:off x="9048750" y="5614988"/>
          <a:ext cx="7758113" cy="3282950"/>
        </p:xfrm>
        <a:graphic>
          <a:graphicData uri="http://schemas.openxmlformats.org/drawingml/2006/table">
            <a:tbl>
              <a:tblPr/>
              <a:tblGrid>
                <a:gridCol w="3879850"/>
                <a:gridCol w="3878263"/>
              </a:tblGrid>
              <a:tr h="5049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黑体" pitchFamily="49" charset="-122"/>
                          <a:ea typeface="黑体" pitchFamily="49" charset="-122"/>
                        </a:rPr>
                        <a:t>产品种类</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男、女化妆品</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8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bg1"/>
                          </a:solidFill>
                          <a:effectLst/>
                          <a:latin typeface="黑体" pitchFamily="49" charset="-122"/>
                          <a:ea typeface="黑体" pitchFamily="49" charset="-122"/>
                        </a:rPr>
                        <a:t>人均消费（</a:t>
                      </a:r>
                      <a:r>
                        <a:rPr kumimoji="0" lang="en-US" altLang="zh-CN" sz="1800" b="1" i="0" u="none" strike="noStrike" cap="none" normalizeH="0" baseline="0" smtClean="0">
                          <a:ln>
                            <a:noFill/>
                          </a:ln>
                          <a:solidFill>
                            <a:schemeClr val="bg1"/>
                          </a:solidFill>
                          <a:effectLst/>
                          <a:latin typeface="黑体" pitchFamily="49" charset="-122"/>
                          <a:ea typeface="黑体" pitchFamily="49" charset="-122"/>
                        </a:rPr>
                        <a:t>RMB)</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人均消费约人民币</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200</a:t>
                      </a: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元</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3493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黑体" pitchFamily="49" charset="-122"/>
                          <a:ea typeface="黑体" pitchFamily="49" charset="-122"/>
                        </a:rPr>
                        <a:t>品牌介绍</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隶属全球第一奢华品牌</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LVMH</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路易酩轩集团，在欧洲设有</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420</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家连锁店，其中在法国的</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183</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家 </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在北美，有美国的</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95</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家连锁店，并发展到了加拿大市场。</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SEPHORA(</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丝芙兰）始终处于美容领域的顶峰，是全球最具美容权威和最有创新意识的护肤美容化妆品连锁店。</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27027" name="Group 19"/>
          <p:cNvGraphicFramePr>
            <a:graphicFrameLocks noGrp="1"/>
          </p:cNvGraphicFramePr>
          <p:nvPr>
            <p:ph sz="half" idx="2"/>
          </p:nvPr>
        </p:nvGraphicFramePr>
        <p:xfrm>
          <a:off x="747713" y="5864225"/>
          <a:ext cx="7632700" cy="2044700"/>
        </p:xfrm>
        <a:graphic>
          <a:graphicData uri="http://schemas.openxmlformats.org/drawingml/2006/table">
            <a:tbl>
              <a:tblPr/>
              <a:tblGrid>
                <a:gridCol w="1906587"/>
                <a:gridCol w="1911350"/>
                <a:gridCol w="1908175"/>
                <a:gridCol w="1906588"/>
              </a:tblGrid>
              <a:tr h="1023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pitchFamily="34" charset="0"/>
                          <a:ea typeface="黑体" pitchFamily="49" charset="-122"/>
                        </a:rPr>
                        <a:t>业态经营品牌</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pitchFamily="34" charset="0"/>
                          <a:ea typeface="黑体" pitchFamily="49" charset="-122"/>
                        </a:rPr>
                        <a:t>面积（平方米）</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pitchFamily="34" charset="0"/>
                          <a:ea typeface="黑体" pitchFamily="49" charset="-122"/>
                        </a:rPr>
                        <a:t>日均客流量（人）</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pitchFamily="34" charset="0"/>
                          <a:ea typeface="黑体" pitchFamily="49" charset="-122"/>
                        </a:rPr>
                        <a:t>主力消费群体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1020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itchFamily="49" charset="-122"/>
                          <a:ea typeface="黑体" pitchFamily="49" charset="-122"/>
                        </a:rPr>
                        <a:t>SEPHORA</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itchFamily="49" charset="-122"/>
                          <a:ea typeface="黑体" pitchFamily="49" charset="-122"/>
                        </a:rPr>
                        <a:t>300-500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itchFamily="49" charset="-122"/>
                          <a:ea typeface="黑体" pitchFamily="49" charset="-122"/>
                        </a:rPr>
                        <a:t>300-600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黑体" pitchFamily="49" charset="-122"/>
                          <a:ea typeface="黑体" pitchFamily="49" charset="-122"/>
                        </a:rPr>
                        <a:t>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3391" name="Rectangle 2"/>
          <p:cNvSpPr>
            <a:spLocks noChangeArrowheads="1"/>
          </p:cNvSpPr>
          <p:nvPr/>
        </p:nvSpPr>
        <p:spPr bwMode="auto">
          <a:xfrm>
            <a:off x="1588" y="0"/>
            <a:ext cx="62007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-A</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27027"/>
                                        </p:tgtEl>
                                        <p:attrNameLst>
                                          <p:attrName>style.visibility</p:attrName>
                                        </p:attrNameLst>
                                      </p:cBhvr>
                                      <p:to>
                                        <p:strVal val="visible"/>
                                      </p:to>
                                    </p:set>
                                    <p:anim calcmode="lin" valueType="num">
                                      <p:cBhvr>
                                        <p:cTn id="7" dur="500" fill="hold"/>
                                        <p:tgtEl>
                                          <p:spTgt spid="427027"/>
                                        </p:tgtEl>
                                        <p:attrNameLst>
                                          <p:attrName>ppt_w</p:attrName>
                                        </p:attrNameLst>
                                      </p:cBhvr>
                                      <p:tavLst>
                                        <p:tav tm="0">
                                          <p:val>
                                            <p:strVal val="#ppt_w*0.70"/>
                                          </p:val>
                                        </p:tav>
                                        <p:tav tm="100000">
                                          <p:val>
                                            <p:strVal val="#ppt_w"/>
                                          </p:val>
                                        </p:tav>
                                      </p:tavLst>
                                    </p:anim>
                                    <p:anim calcmode="lin" valueType="num">
                                      <p:cBhvr>
                                        <p:cTn id="8" dur="500" fill="hold"/>
                                        <p:tgtEl>
                                          <p:spTgt spid="427027"/>
                                        </p:tgtEl>
                                        <p:attrNameLst>
                                          <p:attrName>ppt_h</p:attrName>
                                        </p:attrNameLst>
                                      </p:cBhvr>
                                      <p:tavLst>
                                        <p:tav tm="0">
                                          <p:val>
                                            <p:strVal val="#ppt_h"/>
                                          </p:val>
                                        </p:tav>
                                        <p:tav tm="100000">
                                          <p:val>
                                            <p:strVal val="#ppt_h"/>
                                          </p:val>
                                        </p:tav>
                                      </p:tavLst>
                                    </p:anim>
                                    <p:animEffect transition="in" filter="fade">
                                      <p:cBhvr>
                                        <p:cTn id="9" dur="500"/>
                                        <p:tgtEl>
                                          <p:spTgt spid="427027"/>
                                        </p:tgtEl>
                                      </p:cBhvr>
                                    </p:animEffect>
                                  </p:childTnLst>
                                </p:cTn>
                              </p:par>
                              <p:par>
                                <p:cTn id="10" presetID="55" presetClass="entr" presetSubtype="0" fill="hold" nodeType="withEffect">
                                  <p:stCondLst>
                                    <p:cond delay="0"/>
                                  </p:stCondLst>
                                  <p:childTnLst>
                                    <p:set>
                                      <p:cBhvr>
                                        <p:cTn id="11" dur="1" fill="hold">
                                          <p:stCondLst>
                                            <p:cond delay="0"/>
                                          </p:stCondLst>
                                        </p:cTn>
                                        <p:tgtEl>
                                          <p:spTgt spid="427011"/>
                                        </p:tgtEl>
                                        <p:attrNameLst>
                                          <p:attrName>style.visibility</p:attrName>
                                        </p:attrNameLst>
                                      </p:cBhvr>
                                      <p:to>
                                        <p:strVal val="visible"/>
                                      </p:to>
                                    </p:set>
                                    <p:anim calcmode="lin" valueType="num">
                                      <p:cBhvr>
                                        <p:cTn id="12" dur="500" fill="hold"/>
                                        <p:tgtEl>
                                          <p:spTgt spid="427011"/>
                                        </p:tgtEl>
                                        <p:attrNameLst>
                                          <p:attrName>ppt_w</p:attrName>
                                        </p:attrNameLst>
                                      </p:cBhvr>
                                      <p:tavLst>
                                        <p:tav tm="0">
                                          <p:val>
                                            <p:strVal val="#ppt_w*0.70"/>
                                          </p:val>
                                        </p:tav>
                                        <p:tav tm="100000">
                                          <p:val>
                                            <p:strVal val="#ppt_w"/>
                                          </p:val>
                                        </p:tav>
                                      </p:tavLst>
                                    </p:anim>
                                    <p:anim calcmode="lin" valueType="num">
                                      <p:cBhvr>
                                        <p:cTn id="13" dur="500" fill="hold"/>
                                        <p:tgtEl>
                                          <p:spTgt spid="427011"/>
                                        </p:tgtEl>
                                        <p:attrNameLst>
                                          <p:attrName>ppt_h</p:attrName>
                                        </p:attrNameLst>
                                      </p:cBhvr>
                                      <p:tavLst>
                                        <p:tav tm="0">
                                          <p:val>
                                            <p:strVal val="#ppt_h"/>
                                          </p:val>
                                        </p:tav>
                                        <p:tav tm="100000">
                                          <p:val>
                                            <p:strVal val="#ppt_h"/>
                                          </p:val>
                                        </p:tav>
                                      </p:tavLst>
                                    </p:anim>
                                    <p:animEffect transition="in" filter="fade">
                                      <p:cBhvr>
                                        <p:cTn id="14" dur="500"/>
                                        <p:tgtEl>
                                          <p:spTgt spid="42701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nodeType="clickEffect">
                                  <p:stCondLst>
                                    <p:cond delay="0"/>
                                  </p:stCondLst>
                                  <p:childTnLst>
                                    <p:set>
                                      <p:cBhvr>
                                        <p:cTn id="18" dur="1" fill="hold">
                                          <p:stCondLst>
                                            <p:cond delay="0"/>
                                          </p:stCondLst>
                                        </p:cTn>
                                        <p:tgtEl>
                                          <p:spTgt spid="427010"/>
                                        </p:tgtEl>
                                        <p:attrNameLst>
                                          <p:attrName>style.visibility</p:attrName>
                                        </p:attrNameLst>
                                      </p:cBhvr>
                                      <p:to>
                                        <p:strVal val="visible"/>
                                      </p:to>
                                    </p:set>
                                    <p:anim calcmode="lin" valueType="num">
                                      <p:cBhvr>
                                        <p:cTn id="19" dur="500" fill="hold"/>
                                        <p:tgtEl>
                                          <p:spTgt spid="427010"/>
                                        </p:tgtEl>
                                        <p:attrNameLst>
                                          <p:attrName>ppt_w</p:attrName>
                                        </p:attrNameLst>
                                      </p:cBhvr>
                                      <p:tavLst>
                                        <p:tav tm="0">
                                          <p:val>
                                            <p:strVal val="#ppt_w*0.70"/>
                                          </p:val>
                                        </p:tav>
                                        <p:tav tm="100000">
                                          <p:val>
                                            <p:strVal val="#ppt_w"/>
                                          </p:val>
                                        </p:tav>
                                      </p:tavLst>
                                    </p:anim>
                                    <p:anim calcmode="lin" valueType="num">
                                      <p:cBhvr>
                                        <p:cTn id="20" dur="500" fill="hold"/>
                                        <p:tgtEl>
                                          <p:spTgt spid="427010"/>
                                        </p:tgtEl>
                                        <p:attrNameLst>
                                          <p:attrName>ppt_h</p:attrName>
                                        </p:attrNameLst>
                                      </p:cBhvr>
                                      <p:tavLst>
                                        <p:tav tm="0">
                                          <p:val>
                                            <p:strVal val="#ppt_h"/>
                                          </p:val>
                                        </p:tav>
                                        <p:tav tm="100000">
                                          <p:val>
                                            <p:strVal val="#ppt_h"/>
                                          </p:val>
                                        </p:tav>
                                      </p:tavLst>
                                    </p:anim>
                                    <p:animEffect transition="in" filter="fade">
                                      <p:cBhvr>
                                        <p:cTn id="21" dur="500"/>
                                        <p:tgtEl>
                                          <p:spTgt spid="427010"/>
                                        </p:tgtEl>
                                      </p:cBhvr>
                                    </p:animEffect>
                                  </p:childTnLst>
                                </p:cTn>
                              </p:par>
                              <p:par>
                                <p:cTn id="22" presetID="55" presetClass="entr" presetSubtype="0" fill="hold" nodeType="withEffect">
                                  <p:stCondLst>
                                    <p:cond delay="0"/>
                                  </p:stCondLst>
                                  <p:childTnLst>
                                    <p:set>
                                      <p:cBhvr>
                                        <p:cTn id="23" dur="1" fill="hold">
                                          <p:stCondLst>
                                            <p:cond delay="0"/>
                                          </p:stCondLst>
                                        </p:cTn>
                                        <p:tgtEl>
                                          <p:spTgt spid="427044"/>
                                        </p:tgtEl>
                                        <p:attrNameLst>
                                          <p:attrName>style.visibility</p:attrName>
                                        </p:attrNameLst>
                                      </p:cBhvr>
                                      <p:to>
                                        <p:strVal val="visible"/>
                                      </p:to>
                                    </p:set>
                                    <p:anim calcmode="lin" valueType="num">
                                      <p:cBhvr>
                                        <p:cTn id="24" dur="500" fill="hold"/>
                                        <p:tgtEl>
                                          <p:spTgt spid="427044"/>
                                        </p:tgtEl>
                                        <p:attrNameLst>
                                          <p:attrName>ppt_w</p:attrName>
                                        </p:attrNameLst>
                                      </p:cBhvr>
                                      <p:tavLst>
                                        <p:tav tm="0">
                                          <p:val>
                                            <p:strVal val="#ppt_w*0.70"/>
                                          </p:val>
                                        </p:tav>
                                        <p:tav tm="100000">
                                          <p:val>
                                            <p:strVal val="#ppt_w"/>
                                          </p:val>
                                        </p:tav>
                                      </p:tavLst>
                                    </p:anim>
                                    <p:anim calcmode="lin" valueType="num">
                                      <p:cBhvr>
                                        <p:cTn id="25" dur="500" fill="hold"/>
                                        <p:tgtEl>
                                          <p:spTgt spid="427044"/>
                                        </p:tgtEl>
                                        <p:attrNameLst>
                                          <p:attrName>ppt_h</p:attrName>
                                        </p:attrNameLst>
                                      </p:cBhvr>
                                      <p:tavLst>
                                        <p:tav tm="0">
                                          <p:val>
                                            <p:strVal val="#ppt_h"/>
                                          </p:val>
                                        </p:tav>
                                        <p:tav tm="100000">
                                          <p:val>
                                            <p:strVal val="#ppt_h"/>
                                          </p:val>
                                        </p:tav>
                                      </p:tavLst>
                                    </p:anim>
                                    <p:animEffect transition="in" filter="fade">
                                      <p:cBhvr>
                                        <p:cTn id="26" dur="500"/>
                                        <p:tgtEl>
                                          <p:spTgt spid="427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6" name="Line 4"/>
          <p:cNvSpPr>
            <a:spLocks noChangeShapeType="1"/>
          </p:cNvSpPr>
          <p:nvPr/>
        </p:nvSpPr>
        <p:spPr bwMode="auto">
          <a:xfrm>
            <a:off x="3382963" y="3870325"/>
            <a:ext cx="11887200"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20517" name="Oval 5"/>
          <p:cNvSpPr>
            <a:spLocks noChangeAspect="1" noChangeArrowheads="1"/>
          </p:cNvSpPr>
          <p:nvPr/>
        </p:nvSpPr>
        <p:spPr bwMode="auto">
          <a:xfrm>
            <a:off x="1477963" y="2879725"/>
            <a:ext cx="1905000" cy="1905000"/>
          </a:xfrm>
          <a:prstGeom prst="ellipse">
            <a:avLst/>
          </a:prstGeom>
          <a:noFill/>
          <a:ln w="7620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zh-CN" altLang="en-US" sz="7200">
                <a:solidFill>
                  <a:schemeClr val="bg1"/>
                </a:solidFill>
                <a:latin typeface="黑体" pitchFamily="49" charset="-122"/>
                <a:ea typeface="黑体" pitchFamily="49" charset="-122"/>
              </a:rPr>
              <a:t>知</a:t>
            </a:r>
          </a:p>
        </p:txBody>
      </p:sp>
      <p:sp>
        <p:nvSpPr>
          <p:cNvPr id="320518" name="Oval 6"/>
          <p:cNvSpPr>
            <a:spLocks noChangeArrowheads="1"/>
          </p:cNvSpPr>
          <p:nvPr/>
        </p:nvSpPr>
        <p:spPr bwMode="auto">
          <a:xfrm>
            <a:off x="15270163" y="3413125"/>
            <a:ext cx="914400" cy="914400"/>
          </a:xfrm>
          <a:prstGeom prst="ellipse">
            <a:avLst/>
          </a:prstGeom>
          <a:noFill/>
          <a:ln w="571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en-US" altLang="zh-CN" sz="4400">
                <a:solidFill>
                  <a:schemeClr val="bg1"/>
                </a:solidFill>
              </a:rPr>
              <a:t>1</a:t>
            </a:r>
          </a:p>
        </p:txBody>
      </p:sp>
      <p:sp>
        <p:nvSpPr>
          <p:cNvPr id="320519" name="Rectangle 7"/>
          <p:cNvSpPr>
            <a:spLocks noChangeArrowheads="1"/>
          </p:cNvSpPr>
          <p:nvPr/>
        </p:nvSpPr>
        <p:spPr bwMode="auto">
          <a:xfrm>
            <a:off x="6735763" y="3032125"/>
            <a:ext cx="83883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algn="r" defTabSz="1543050"/>
            <a:r>
              <a:rPr lang="zh-CN" altLang="en-US" sz="4400">
                <a:solidFill>
                  <a:schemeClr val="bg1"/>
                </a:solidFill>
                <a:latin typeface="黑体" pitchFamily="49" charset="-122"/>
                <a:ea typeface="黑体" pitchFamily="49" charset="-122"/>
              </a:rPr>
              <a:t>资源评估</a:t>
            </a:r>
            <a:r>
              <a:rPr lang="en-US" altLang="zh-CN" sz="4400">
                <a:solidFill>
                  <a:schemeClr val="bg1"/>
                </a:solidFill>
                <a:ea typeface="黑体" pitchFamily="49" charset="-122"/>
              </a:rPr>
              <a:t>—</a:t>
            </a:r>
            <a:r>
              <a:rPr lang="zh-CN" altLang="en-US" sz="4400">
                <a:solidFill>
                  <a:schemeClr val="bg1"/>
                </a:solidFill>
                <a:latin typeface="黑体" pitchFamily="49" charset="-122"/>
                <a:ea typeface="黑体" pitchFamily="49" charset="-122"/>
              </a:rPr>
              <a:t>区域属性与项目价值</a:t>
            </a:r>
          </a:p>
        </p:txBody>
      </p:sp>
      <p:pic>
        <p:nvPicPr>
          <p:cNvPr id="320520" name="Picture 8" descr="2"/>
          <p:cNvPicPr>
            <a:picLocks noChangeAspect="1" noChangeArrowheads="1"/>
          </p:cNvPicPr>
          <p:nvPr/>
        </p:nvPicPr>
        <p:blipFill>
          <a:blip r:embed="rId2"/>
          <a:srcRect/>
          <a:stretch>
            <a:fillRect/>
          </a:stretch>
        </p:blipFill>
        <p:spPr bwMode="auto">
          <a:xfrm>
            <a:off x="3459163" y="3946525"/>
            <a:ext cx="3505200" cy="3217863"/>
          </a:xfrm>
          <a:prstGeom prst="rect">
            <a:avLst/>
          </a:prstGeom>
          <a:noFill/>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0518"/>
                                        </p:tgtEl>
                                        <p:attrNameLst>
                                          <p:attrName>style.visibility</p:attrName>
                                        </p:attrNameLst>
                                      </p:cBhvr>
                                      <p:to>
                                        <p:strVal val="visible"/>
                                      </p:to>
                                    </p:set>
                                    <p:animEffect transition="in" filter="fade">
                                      <p:cBhvr>
                                        <p:cTn id="7" dur="500"/>
                                        <p:tgtEl>
                                          <p:spTgt spid="320518"/>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0516"/>
                                        </p:tgtEl>
                                        <p:attrNameLst>
                                          <p:attrName>style.visibility</p:attrName>
                                        </p:attrNameLst>
                                      </p:cBhvr>
                                      <p:to>
                                        <p:strVal val="visible"/>
                                      </p:to>
                                    </p:set>
                                    <p:animEffect transition="in" filter="fade">
                                      <p:cBhvr>
                                        <p:cTn id="11" dur="500"/>
                                        <p:tgtEl>
                                          <p:spTgt spid="320516"/>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0517"/>
                                        </p:tgtEl>
                                        <p:attrNameLst>
                                          <p:attrName>style.visibility</p:attrName>
                                        </p:attrNameLst>
                                      </p:cBhvr>
                                      <p:to>
                                        <p:strVal val="visible"/>
                                      </p:to>
                                    </p:set>
                                    <p:animEffect transition="in" filter="fade">
                                      <p:cBhvr>
                                        <p:cTn id="15" dur="500"/>
                                        <p:tgtEl>
                                          <p:spTgt spid="320517"/>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0520"/>
                                        </p:tgtEl>
                                        <p:attrNameLst>
                                          <p:attrName>style.visibility</p:attrName>
                                        </p:attrNameLst>
                                      </p:cBhvr>
                                      <p:to>
                                        <p:strVal val="visible"/>
                                      </p:to>
                                    </p:set>
                                    <p:animEffect transition="in" filter="fade">
                                      <p:cBhvr>
                                        <p:cTn id="19" dur="500"/>
                                        <p:tgtEl>
                                          <p:spTgt spid="320520"/>
                                        </p:tgtEl>
                                      </p:cBhvr>
                                    </p:animEffect>
                                  </p:childTnLst>
                                </p:cTn>
                              </p:par>
                            </p:childTnLst>
                          </p:cTn>
                        </p:par>
                        <p:par>
                          <p:cTn id="20" fill="hold" nodeType="afterGroup">
                            <p:stCondLst>
                              <p:cond delay="2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320519"/>
                                        </p:tgtEl>
                                        <p:attrNameLst>
                                          <p:attrName>style.visibility</p:attrName>
                                        </p:attrNameLst>
                                      </p:cBhvr>
                                      <p:to>
                                        <p:strVal val="visible"/>
                                      </p:to>
                                    </p:set>
                                    <p:anim calcmode="discrete" valueType="clr">
                                      <p:cBhvr override="childStyle">
                                        <p:cTn id="23" dur="30"/>
                                        <p:tgtEl>
                                          <p:spTgt spid="320519"/>
                                        </p:tgtEl>
                                        <p:attrNameLst>
                                          <p:attrName>style.color</p:attrName>
                                        </p:attrNameLst>
                                      </p:cBhvr>
                                      <p:tavLst>
                                        <p:tav tm="0">
                                          <p:val>
                                            <p:clrVal>
                                              <a:schemeClr val="accent2"/>
                                            </p:clrVal>
                                          </p:val>
                                        </p:tav>
                                        <p:tav tm="50000">
                                          <p:val>
                                            <p:clrVal>
                                              <a:schemeClr val="hlink"/>
                                            </p:clrVal>
                                          </p:val>
                                        </p:tav>
                                      </p:tavLst>
                                    </p:anim>
                                    <p:anim calcmode="discrete" valueType="clr">
                                      <p:cBhvr>
                                        <p:cTn id="24" dur="30"/>
                                        <p:tgtEl>
                                          <p:spTgt spid="320519"/>
                                        </p:tgtEl>
                                        <p:attrNameLst>
                                          <p:attrName>fillcolor</p:attrName>
                                        </p:attrNameLst>
                                      </p:cBhvr>
                                      <p:tavLst>
                                        <p:tav tm="0">
                                          <p:val>
                                            <p:clrVal>
                                              <a:schemeClr val="accent2"/>
                                            </p:clrVal>
                                          </p:val>
                                        </p:tav>
                                        <p:tav tm="50000">
                                          <p:val>
                                            <p:clrVal>
                                              <a:schemeClr val="hlink"/>
                                            </p:clrVal>
                                          </p:val>
                                        </p:tav>
                                      </p:tavLst>
                                    </p:anim>
                                    <p:set>
                                      <p:cBhvr>
                                        <p:cTn id="25" dur="30"/>
                                        <p:tgtEl>
                                          <p:spTgt spid="3205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animBg="1"/>
      <p:bldP spid="320517" grpId="0" animBg="1"/>
      <p:bldP spid="320518" grpId="0" animBg="1"/>
      <p:bldP spid="32051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8070" name="Group 38"/>
          <p:cNvGraphicFramePr>
            <a:graphicFrameLocks noGrp="1"/>
          </p:cNvGraphicFramePr>
          <p:nvPr>
            <p:ph sz="half" idx="1"/>
          </p:nvPr>
        </p:nvGraphicFramePr>
        <p:xfrm>
          <a:off x="612775" y="4168775"/>
          <a:ext cx="7620000" cy="4122738"/>
        </p:xfrm>
        <a:graphic>
          <a:graphicData uri="http://schemas.openxmlformats.org/drawingml/2006/table">
            <a:tbl>
              <a:tblPr/>
              <a:tblGrid>
                <a:gridCol w="3795713"/>
                <a:gridCol w="3824287"/>
              </a:tblGrid>
              <a:tr h="4286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黑体" pitchFamily="49" charset="-122"/>
                          <a:ea typeface="黑体" pitchFamily="49" charset="-122"/>
                        </a:rPr>
                        <a:t>产品种类</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潮物系列</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286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bg1"/>
                          </a:solidFill>
                          <a:effectLst/>
                          <a:latin typeface="黑体" pitchFamily="49" charset="-122"/>
                          <a:ea typeface="黑体" pitchFamily="49" charset="-122"/>
                        </a:rPr>
                        <a:t>人均消费（</a:t>
                      </a:r>
                      <a:r>
                        <a:rPr kumimoji="0" lang="en-US" altLang="zh-CN" sz="1800" b="1" i="0" u="none" strike="noStrike" cap="none" normalizeH="0" baseline="0" smtClean="0">
                          <a:ln>
                            <a:noFill/>
                          </a:ln>
                          <a:solidFill>
                            <a:schemeClr val="bg1"/>
                          </a:solidFill>
                          <a:effectLst/>
                          <a:latin typeface="黑体" pitchFamily="49" charset="-122"/>
                          <a:ea typeface="黑体" pitchFamily="49" charset="-122"/>
                        </a:rPr>
                        <a:t>RMB)</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人均消费约人民币</a:t>
                      </a:r>
                      <a:r>
                        <a:rPr kumimoji="0" lang="en-US" altLang="zh-CN" sz="1800" b="0" i="0" u="none" strike="noStrike" cap="none" normalizeH="0" baseline="0" smtClean="0">
                          <a:ln>
                            <a:noFill/>
                          </a:ln>
                          <a:solidFill>
                            <a:schemeClr val="tx1"/>
                          </a:solidFill>
                          <a:effectLst/>
                          <a:latin typeface="黑体" pitchFamily="49" charset="-122"/>
                          <a:ea typeface="黑体" pitchFamily="49" charset="-122"/>
                        </a:rPr>
                        <a:t>500</a:t>
                      </a:r>
                      <a:r>
                        <a:rPr kumimoji="0" lang="zh-CN" altLang="en-US" sz="1800" b="0" i="0" u="none" strike="noStrike" cap="none" normalizeH="0" baseline="0" smtClean="0">
                          <a:ln>
                            <a:noFill/>
                          </a:ln>
                          <a:solidFill>
                            <a:schemeClr val="tx1"/>
                          </a:solidFill>
                          <a:effectLst/>
                          <a:latin typeface="黑体" pitchFamily="49" charset="-122"/>
                          <a:ea typeface="黑体" pitchFamily="49" charset="-122"/>
                        </a:rPr>
                        <a:t>元</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265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bg1"/>
                          </a:solidFill>
                          <a:effectLst/>
                          <a:latin typeface="黑体" pitchFamily="49" charset="-122"/>
                          <a:ea typeface="黑体" pitchFamily="49" charset="-122"/>
                        </a:rPr>
                        <a:t>品牌介绍</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作为</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TOPPY</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国际新拓展的方向，</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NOVO CONCEPT </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着重于带给消费者一个商业化和艺术化完美结合的新概念百货境界。</a:t>
                      </a:r>
                      <a:b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b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NOVO</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起源于拉丁语，在英文里面对应的单词为</a:t>
                      </a: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NEW</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a:t>
                      </a:r>
                      <a:b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br>
                      <a:r>
                        <a:rPr kumimoji="0" lang="en-US" altLang="zh-CN" sz="1800" b="0" i="0" u="none" strike="noStrike" cap="none" normalizeH="0" baseline="0" dirty="0" smtClean="0">
                          <a:ln>
                            <a:noFill/>
                          </a:ln>
                          <a:solidFill>
                            <a:schemeClr val="tx1"/>
                          </a:solidFill>
                          <a:effectLst/>
                          <a:latin typeface="黑体" pitchFamily="49" charset="-122"/>
                          <a:ea typeface="黑体" pitchFamily="49" charset="-122"/>
                        </a:rPr>
                        <a:t>NOVO CONCEPT</a:t>
                      </a:r>
                      <a:r>
                        <a:rPr kumimoji="0" lang="zh-CN" altLang="en-US" sz="1800" b="0" i="0" u="none" strike="noStrike" cap="none" normalizeH="0" baseline="0" dirty="0" smtClean="0">
                          <a:ln>
                            <a:noFill/>
                          </a:ln>
                          <a:solidFill>
                            <a:schemeClr val="tx1"/>
                          </a:solidFill>
                          <a:effectLst/>
                          <a:latin typeface="黑体" pitchFamily="49" charset="-122"/>
                          <a:ea typeface="黑体" pitchFamily="49" charset="-122"/>
                        </a:rPr>
                        <a:t>即为新概念的意思。我们的目标对象具备中高水平收入、不断地追求各种新方式来表现他们的个性、独特和自我的都市年轻白领。 </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28049" name="Picture 17" descr="novo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72500" y="6843713"/>
            <a:ext cx="8450263" cy="2284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8050" name="Picture 18" descr="novo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9725" y="1238250"/>
            <a:ext cx="8301038" cy="2058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8051" name="Picture 19" descr="20081017093558_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864725" y="1238250"/>
            <a:ext cx="7278688" cy="265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401" name="Picture 20" descr="novo logo"/>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4663" y="1238250"/>
            <a:ext cx="1089025" cy="76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28053" name="Group 21"/>
          <p:cNvGraphicFramePr>
            <a:graphicFrameLocks noGrp="1"/>
          </p:cNvGraphicFramePr>
          <p:nvPr>
            <p:ph sz="half" idx="2"/>
          </p:nvPr>
        </p:nvGraphicFramePr>
        <p:xfrm>
          <a:off x="9021763" y="4176713"/>
          <a:ext cx="7602537" cy="2490787"/>
        </p:xfrm>
        <a:graphic>
          <a:graphicData uri="http://schemas.openxmlformats.org/drawingml/2006/table">
            <a:tbl>
              <a:tblPr/>
              <a:tblGrid>
                <a:gridCol w="1833562"/>
                <a:gridCol w="1847850"/>
                <a:gridCol w="1833563"/>
                <a:gridCol w="2087562"/>
              </a:tblGrid>
              <a:tr h="12461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1244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NOVO</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1000-1500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500-800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追求时尚的潮人</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4417" name="Rectangle 2"/>
          <p:cNvSpPr>
            <a:spLocks noChangeArrowheads="1"/>
          </p:cNvSpPr>
          <p:nvPr/>
        </p:nvSpPr>
        <p:spPr bwMode="auto">
          <a:xfrm>
            <a:off x="1588" y="0"/>
            <a:ext cx="62007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-A</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8053"/>
                                        </p:tgtEl>
                                        <p:attrNameLst>
                                          <p:attrName>style.visibility</p:attrName>
                                        </p:attrNameLst>
                                      </p:cBhvr>
                                      <p:to>
                                        <p:strVal val="visible"/>
                                      </p:to>
                                    </p:set>
                                    <p:animEffect transition="in" filter="dissolve">
                                      <p:cBhvr>
                                        <p:cTn id="7" dur="500"/>
                                        <p:tgtEl>
                                          <p:spTgt spid="428053"/>
                                        </p:tgtEl>
                                      </p:cBhvr>
                                    </p:animEffect>
                                  </p:childTnLst>
                                </p:cTn>
                              </p:par>
                              <p:par>
                                <p:cTn id="8" presetID="9" presetClass="entr" presetSubtype="0" fill="hold" nodeType="withEffect">
                                  <p:stCondLst>
                                    <p:cond delay="0"/>
                                  </p:stCondLst>
                                  <p:childTnLst>
                                    <p:set>
                                      <p:cBhvr>
                                        <p:cTn id="9" dur="1" fill="hold">
                                          <p:stCondLst>
                                            <p:cond delay="0"/>
                                          </p:stCondLst>
                                        </p:cTn>
                                        <p:tgtEl>
                                          <p:spTgt spid="428050"/>
                                        </p:tgtEl>
                                        <p:attrNameLst>
                                          <p:attrName>style.visibility</p:attrName>
                                        </p:attrNameLst>
                                      </p:cBhvr>
                                      <p:to>
                                        <p:strVal val="visible"/>
                                      </p:to>
                                    </p:set>
                                    <p:animEffect transition="in" filter="dissolve">
                                      <p:cBhvr>
                                        <p:cTn id="10" dur="500"/>
                                        <p:tgtEl>
                                          <p:spTgt spid="428050"/>
                                        </p:tgtEl>
                                      </p:cBhvr>
                                    </p:animEffect>
                                  </p:childTnLst>
                                </p:cTn>
                              </p:par>
                              <p:par>
                                <p:cTn id="11" presetID="9" presetClass="entr" presetSubtype="0" fill="hold" nodeType="withEffect">
                                  <p:stCondLst>
                                    <p:cond delay="0"/>
                                  </p:stCondLst>
                                  <p:childTnLst>
                                    <p:set>
                                      <p:cBhvr>
                                        <p:cTn id="12" dur="1" fill="hold">
                                          <p:stCondLst>
                                            <p:cond delay="0"/>
                                          </p:stCondLst>
                                        </p:cTn>
                                        <p:tgtEl>
                                          <p:spTgt spid="428049"/>
                                        </p:tgtEl>
                                        <p:attrNameLst>
                                          <p:attrName>style.visibility</p:attrName>
                                        </p:attrNameLst>
                                      </p:cBhvr>
                                      <p:to>
                                        <p:strVal val="visible"/>
                                      </p:to>
                                    </p:set>
                                    <p:animEffect transition="in" filter="dissolve">
                                      <p:cBhvr>
                                        <p:cTn id="13" dur="500"/>
                                        <p:tgtEl>
                                          <p:spTgt spid="428049"/>
                                        </p:tgtEl>
                                      </p:cBhvr>
                                    </p:animEffect>
                                  </p:childTnLst>
                                </p:cTn>
                              </p:par>
                            </p:childTnLst>
                          </p:cTn>
                        </p:par>
                        <p:par>
                          <p:cTn id="14" fill="hold" nodeType="afterGroup">
                            <p:stCondLst>
                              <p:cond delay="500"/>
                            </p:stCondLst>
                            <p:childTnLst>
                              <p:par>
                                <p:cTn id="15" presetID="9" presetClass="entr" presetSubtype="0" fill="hold" nodeType="afterEffect">
                                  <p:stCondLst>
                                    <p:cond delay="0"/>
                                  </p:stCondLst>
                                  <p:childTnLst>
                                    <p:set>
                                      <p:cBhvr>
                                        <p:cTn id="16" dur="1" fill="hold">
                                          <p:stCondLst>
                                            <p:cond delay="0"/>
                                          </p:stCondLst>
                                        </p:cTn>
                                        <p:tgtEl>
                                          <p:spTgt spid="428070"/>
                                        </p:tgtEl>
                                        <p:attrNameLst>
                                          <p:attrName>style.visibility</p:attrName>
                                        </p:attrNameLst>
                                      </p:cBhvr>
                                      <p:to>
                                        <p:strVal val="visible"/>
                                      </p:to>
                                    </p:set>
                                    <p:animEffect transition="in" filter="dissolve">
                                      <p:cBhvr>
                                        <p:cTn id="17" dur="500"/>
                                        <p:tgtEl>
                                          <p:spTgt spid="428070"/>
                                        </p:tgtEl>
                                      </p:cBhvr>
                                    </p:animEffect>
                                  </p:childTnLst>
                                </p:cTn>
                              </p:par>
                              <p:par>
                                <p:cTn id="18" presetID="9" presetClass="entr" presetSubtype="0" fill="hold" nodeType="withEffect">
                                  <p:stCondLst>
                                    <p:cond delay="0"/>
                                  </p:stCondLst>
                                  <p:childTnLst>
                                    <p:set>
                                      <p:cBhvr>
                                        <p:cTn id="19" dur="1" fill="hold">
                                          <p:stCondLst>
                                            <p:cond delay="0"/>
                                          </p:stCondLst>
                                        </p:cTn>
                                        <p:tgtEl>
                                          <p:spTgt spid="428051"/>
                                        </p:tgtEl>
                                        <p:attrNameLst>
                                          <p:attrName>style.visibility</p:attrName>
                                        </p:attrNameLst>
                                      </p:cBhvr>
                                      <p:to>
                                        <p:strVal val="visible"/>
                                      </p:to>
                                    </p:set>
                                    <p:animEffect transition="in" filter="dissolve">
                                      <p:cBhvr>
                                        <p:cTn id="20" dur="500"/>
                                        <p:tgtEl>
                                          <p:spTgt spid="428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9" name="Picture 3" descr="148f28d3f103973b3af3cfd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00750" y="3871913"/>
            <a:ext cx="5280025" cy="270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9060" name="Picture 4" descr="热风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226800" y="1343025"/>
            <a:ext cx="6054725" cy="786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9061" name="Picture 5" descr="热风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6040438"/>
            <a:ext cx="3333750" cy="306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9062" name="Picture 6" descr="热风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876675" y="6040438"/>
            <a:ext cx="3402013" cy="307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29063" name="Group 7"/>
          <p:cNvGraphicFramePr>
            <a:graphicFrameLocks noGrp="1"/>
          </p:cNvGraphicFramePr>
          <p:nvPr>
            <p:ph sz="half" idx="1"/>
          </p:nvPr>
        </p:nvGraphicFramePr>
        <p:xfrm>
          <a:off x="792163" y="1793875"/>
          <a:ext cx="8096250" cy="1141413"/>
        </p:xfrm>
        <a:graphic>
          <a:graphicData uri="http://schemas.openxmlformats.org/drawingml/2006/table">
            <a:tbl>
              <a:tblPr/>
              <a:tblGrid>
                <a:gridCol w="1833562"/>
                <a:gridCol w="2087563"/>
                <a:gridCol w="2341562"/>
                <a:gridCol w="1833563"/>
              </a:tblGrid>
              <a:tr h="573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568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热风</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50-150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200-500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时尚白领</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29095" name="Group 39"/>
          <p:cNvGraphicFramePr>
            <a:graphicFrameLocks noGrp="1"/>
          </p:cNvGraphicFramePr>
          <p:nvPr>
            <p:ph sz="half" idx="2"/>
          </p:nvPr>
        </p:nvGraphicFramePr>
        <p:xfrm>
          <a:off x="204788" y="3617913"/>
          <a:ext cx="5715000" cy="1987550"/>
        </p:xfrm>
        <a:graphic>
          <a:graphicData uri="http://schemas.openxmlformats.org/drawingml/2006/table">
            <a:tbl>
              <a:tblPr/>
              <a:tblGrid>
                <a:gridCol w="2859087"/>
                <a:gridCol w="2855913"/>
              </a:tblGrid>
              <a:tr h="45925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78" marB="7717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热风</a:t>
                      </a:r>
                    </a:p>
                  </a:txBody>
                  <a:tcPr marL="154305" marR="154305" marT="77178" marB="7717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5925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smtClean="0">
                          <a:ln>
                            <a:noFill/>
                          </a:ln>
                          <a:solidFill>
                            <a:schemeClr val="bg1"/>
                          </a:solidFill>
                          <a:effectLst/>
                          <a:latin typeface="微软雅黑" pitchFamily="34" charset="-122"/>
                          <a:ea typeface="微软雅黑" pitchFamily="34" charset="-122"/>
                        </a:rPr>
                        <a:t>RMB)</a:t>
                      </a:r>
                    </a:p>
                  </a:txBody>
                  <a:tcPr marL="154305" marR="154305" marT="77178" marB="7717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200-500</a:t>
                      </a:r>
                    </a:p>
                  </a:txBody>
                  <a:tcPr marL="154305" marR="154305" marT="77178" marB="7717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6904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rPr>
                        <a:t>品牌介绍</a:t>
                      </a:r>
                    </a:p>
                  </a:txBody>
                  <a:tcPr marL="154305" marR="154305" marT="77178" marB="7717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err="1" smtClean="0">
                          <a:ln>
                            <a:noFill/>
                          </a:ln>
                          <a:solidFill>
                            <a:schemeClr val="tx1"/>
                          </a:solidFill>
                          <a:effectLst/>
                          <a:latin typeface="微软雅黑" pitchFamily="34" charset="-122"/>
                          <a:ea typeface="微软雅黑" pitchFamily="34" charset="-122"/>
                        </a:rPr>
                        <a:t>Hotwind</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热风品牌集合了男女休闲鞋，休闲服饰，户外服饰及装备。</a:t>
                      </a:r>
                    </a:p>
                  </a:txBody>
                  <a:tcPr marL="154305" marR="154305" marT="77178" marB="7717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29094" name="Picture 38" descr="热风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686675" y="6040438"/>
            <a:ext cx="3402013" cy="3014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5442" name="Rectangle 2"/>
          <p:cNvSpPr>
            <a:spLocks noChangeArrowheads="1"/>
          </p:cNvSpPr>
          <p:nvPr/>
        </p:nvSpPr>
        <p:spPr bwMode="auto">
          <a:xfrm>
            <a:off x="1588" y="0"/>
            <a:ext cx="62007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-A</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9061"/>
                                        </p:tgtEl>
                                        <p:attrNameLst>
                                          <p:attrName>style.visibility</p:attrName>
                                        </p:attrNameLst>
                                      </p:cBhvr>
                                      <p:to>
                                        <p:strVal val="visible"/>
                                      </p:to>
                                    </p:set>
                                    <p:animEffect transition="in" filter="dissolve">
                                      <p:cBhvr>
                                        <p:cTn id="7" dur="500"/>
                                        <p:tgtEl>
                                          <p:spTgt spid="429061"/>
                                        </p:tgtEl>
                                      </p:cBhvr>
                                    </p:animEffect>
                                  </p:childTnLst>
                                </p:cTn>
                              </p:par>
                              <p:par>
                                <p:cTn id="8" presetID="9" presetClass="entr" presetSubtype="0" fill="hold" nodeType="withEffect">
                                  <p:stCondLst>
                                    <p:cond delay="0"/>
                                  </p:stCondLst>
                                  <p:childTnLst>
                                    <p:set>
                                      <p:cBhvr>
                                        <p:cTn id="9" dur="1" fill="hold">
                                          <p:stCondLst>
                                            <p:cond delay="0"/>
                                          </p:stCondLst>
                                        </p:cTn>
                                        <p:tgtEl>
                                          <p:spTgt spid="429062"/>
                                        </p:tgtEl>
                                        <p:attrNameLst>
                                          <p:attrName>style.visibility</p:attrName>
                                        </p:attrNameLst>
                                      </p:cBhvr>
                                      <p:to>
                                        <p:strVal val="visible"/>
                                      </p:to>
                                    </p:set>
                                    <p:animEffect transition="in" filter="dissolve">
                                      <p:cBhvr>
                                        <p:cTn id="10" dur="500"/>
                                        <p:tgtEl>
                                          <p:spTgt spid="429062"/>
                                        </p:tgtEl>
                                      </p:cBhvr>
                                    </p:animEffect>
                                  </p:childTnLst>
                                </p:cTn>
                              </p:par>
                              <p:par>
                                <p:cTn id="11" presetID="9" presetClass="entr" presetSubtype="0" fill="hold" nodeType="withEffect">
                                  <p:stCondLst>
                                    <p:cond delay="0"/>
                                  </p:stCondLst>
                                  <p:childTnLst>
                                    <p:set>
                                      <p:cBhvr>
                                        <p:cTn id="12" dur="1" fill="hold">
                                          <p:stCondLst>
                                            <p:cond delay="0"/>
                                          </p:stCondLst>
                                        </p:cTn>
                                        <p:tgtEl>
                                          <p:spTgt spid="429094"/>
                                        </p:tgtEl>
                                        <p:attrNameLst>
                                          <p:attrName>style.visibility</p:attrName>
                                        </p:attrNameLst>
                                      </p:cBhvr>
                                      <p:to>
                                        <p:strVal val="visible"/>
                                      </p:to>
                                    </p:set>
                                    <p:animEffect transition="in" filter="dissolve">
                                      <p:cBhvr>
                                        <p:cTn id="13" dur="500"/>
                                        <p:tgtEl>
                                          <p:spTgt spid="429094"/>
                                        </p:tgtEl>
                                      </p:cBhvr>
                                    </p:animEffect>
                                  </p:childTnLst>
                                </p:cTn>
                              </p:par>
                              <p:par>
                                <p:cTn id="14" presetID="9" presetClass="entr" presetSubtype="0" fill="hold" nodeType="withEffect">
                                  <p:stCondLst>
                                    <p:cond delay="0"/>
                                  </p:stCondLst>
                                  <p:childTnLst>
                                    <p:set>
                                      <p:cBhvr>
                                        <p:cTn id="15" dur="1" fill="hold">
                                          <p:stCondLst>
                                            <p:cond delay="0"/>
                                          </p:stCondLst>
                                        </p:cTn>
                                        <p:tgtEl>
                                          <p:spTgt spid="429063"/>
                                        </p:tgtEl>
                                        <p:attrNameLst>
                                          <p:attrName>style.visibility</p:attrName>
                                        </p:attrNameLst>
                                      </p:cBhvr>
                                      <p:to>
                                        <p:strVal val="visible"/>
                                      </p:to>
                                    </p:set>
                                    <p:animEffect transition="in" filter="dissolve">
                                      <p:cBhvr>
                                        <p:cTn id="16" dur="500"/>
                                        <p:tgtEl>
                                          <p:spTgt spid="42906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429095"/>
                                        </p:tgtEl>
                                        <p:attrNameLst>
                                          <p:attrName>style.visibility</p:attrName>
                                        </p:attrNameLst>
                                      </p:cBhvr>
                                      <p:to>
                                        <p:strVal val="visible"/>
                                      </p:to>
                                    </p:set>
                                    <p:animEffect transition="in" filter="dissolve">
                                      <p:cBhvr>
                                        <p:cTn id="21" dur="500"/>
                                        <p:tgtEl>
                                          <p:spTgt spid="429095"/>
                                        </p:tgtEl>
                                      </p:cBhvr>
                                    </p:animEffect>
                                  </p:childTnLst>
                                </p:cTn>
                              </p:par>
                              <p:par>
                                <p:cTn id="22" presetID="9" presetClass="entr" presetSubtype="0" fill="hold" nodeType="withEffect">
                                  <p:stCondLst>
                                    <p:cond delay="0"/>
                                  </p:stCondLst>
                                  <p:childTnLst>
                                    <p:set>
                                      <p:cBhvr>
                                        <p:cTn id="23" dur="1" fill="hold">
                                          <p:stCondLst>
                                            <p:cond delay="0"/>
                                          </p:stCondLst>
                                        </p:cTn>
                                        <p:tgtEl>
                                          <p:spTgt spid="429059"/>
                                        </p:tgtEl>
                                        <p:attrNameLst>
                                          <p:attrName>style.visibility</p:attrName>
                                        </p:attrNameLst>
                                      </p:cBhvr>
                                      <p:to>
                                        <p:strVal val="visible"/>
                                      </p:to>
                                    </p:set>
                                    <p:animEffect transition="in" filter="dissolve">
                                      <p:cBhvr>
                                        <p:cTn id="24" dur="500"/>
                                        <p:tgtEl>
                                          <p:spTgt spid="429059"/>
                                        </p:tgtEl>
                                      </p:cBhvr>
                                    </p:animEffect>
                                  </p:childTnLst>
                                </p:cTn>
                              </p:par>
                              <p:par>
                                <p:cTn id="25" presetID="9" presetClass="entr" presetSubtype="0" fill="hold" nodeType="withEffect">
                                  <p:stCondLst>
                                    <p:cond delay="0"/>
                                  </p:stCondLst>
                                  <p:childTnLst>
                                    <p:set>
                                      <p:cBhvr>
                                        <p:cTn id="26" dur="1" fill="hold">
                                          <p:stCondLst>
                                            <p:cond delay="0"/>
                                          </p:stCondLst>
                                        </p:cTn>
                                        <p:tgtEl>
                                          <p:spTgt spid="429060"/>
                                        </p:tgtEl>
                                        <p:attrNameLst>
                                          <p:attrName>style.visibility</p:attrName>
                                        </p:attrNameLst>
                                      </p:cBhvr>
                                      <p:to>
                                        <p:strVal val="visible"/>
                                      </p:to>
                                    </p:set>
                                    <p:animEffect transition="in" filter="dissolve">
                                      <p:cBhvr>
                                        <p:cTn id="27" dur="500"/>
                                        <p:tgtEl>
                                          <p:spTgt spid="429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3" name="Picture 3" descr="c71d0e384f09cab6b211c7a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87838" y="3152775"/>
            <a:ext cx="5984875" cy="327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084" name="Picture 4" descr="1082378W24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404850" y="6115050"/>
            <a:ext cx="3810000" cy="285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085" name="Picture 5" descr="施华洛世奇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6726238"/>
            <a:ext cx="3468688" cy="225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086" name="Picture 6" descr="施华洛世奇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468688" y="6215063"/>
            <a:ext cx="3267075" cy="275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087" name="Picture 7" descr="施华洛世奇1"/>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726738" y="6115050"/>
            <a:ext cx="3221037" cy="287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088" name="Picture 8" descr="施华洛世奇4"/>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600825" y="6215063"/>
            <a:ext cx="4079875" cy="275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30089" name="Group 9"/>
          <p:cNvGraphicFramePr>
            <a:graphicFrameLocks noGrp="1"/>
          </p:cNvGraphicFramePr>
          <p:nvPr>
            <p:ph sz="half" idx="1"/>
          </p:nvPr>
        </p:nvGraphicFramePr>
        <p:xfrm>
          <a:off x="258763" y="1603375"/>
          <a:ext cx="8994775" cy="1276503"/>
        </p:xfrm>
        <a:graphic>
          <a:graphicData uri="http://schemas.openxmlformats.org/drawingml/2006/table">
            <a:tbl>
              <a:tblPr/>
              <a:tblGrid>
                <a:gridCol w="3257550"/>
                <a:gridCol w="1924050"/>
                <a:gridCol w="1901825"/>
                <a:gridCol w="1911350"/>
              </a:tblGrid>
              <a:tr h="7637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34" marB="77134"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34" marB="7713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34" marB="7713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34" marB="77134"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5126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施华洛世奇</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(SWAROVSKI)</a:t>
                      </a:r>
                    </a:p>
                  </a:txBody>
                  <a:tcPr marL="154305" marR="154305" marT="77134" marB="77134"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50-150</a:t>
                      </a:r>
                    </a:p>
                  </a:txBody>
                  <a:tcPr marL="154305" marR="154305" marT="77134" marB="7713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200-400</a:t>
                      </a:r>
                    </a:p>
                  </a:txBody>
                  <a:tcPr marL="154305" marR="154305" marT="77134" marB="7713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时尚白领</a:t>
                      </a:r>
                    </a:p>
                  </a:txBody>
                  <a:tcPr marL="154305" marR="154305" marT="77134" marB="77134"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30106" name="Group 26"/>
          <p:cNvGraphicFramePr>
            <a:graphicFrameLocks noGrp="1"/>
          </p:cNvGraphicFramePr>
          <p:nvPr>
            <p:ph sz="half" idx="2"/>
          </p:nvPr>
        </p:nvGraphicFramePr>
        <p:xfrm>
          <a:off x="9478963" y="1587500"/>
          <a:ext cx="7632700" cy="3357755"/>
        </p:xfrm>
        <a:graphic>
          <a:graphicData uri="http://schemas.openxmlformats.org/drawingml/2006/table">
            <a:tbl>
              <a:tblPr/>
              <a:tblGrid>
                <a:gridCol w="3816350"/>
                <a:gridCol w="3816350"/>
              </a:tblGrid>
              <a:tr h="75775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47" marB="77147"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施华洛世奇</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(SWAROVSKI)</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54305" marR="154305" marT="77147" marB="77147"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2542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rPr>
                        <a:t>人均消费（</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rPr>
                        <a:t>RMB)</a:t>
                      </a:r>
                    </a:p>
                  </a:txBody>
                  <a:tcPr marL="154305" marR="154305" marT="77147" marB="77147"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200-500</a:t>
                      </a:r>
                    </a:p>
                  </a:txBody>
                  <a:tcPr marL="154305" marR="154305" marT="77147" marB="77147"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0743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47" marB="77147"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施华洛世奇 </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(SWAROVSKI) </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是世界上首屈一指的水晶制造商，每年为时装、首饰及水晶灯等工业提供大量优质的切割水晶石。同时施华洛世奇 </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(SWAROVSKI) </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也是以优质、璀璨夺目和高度精确的水晶和相关产品闻名于世的奢侈品品牌。</a:t>
                      </a:r>
                    </a:p>
                  </a:txBody>
                  <a:tcPr marL="154305" marR="154305" marT="77147" marB="77147"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6467" name="Rectangle 2"/>
          <p:cNvSpPr>
            <a:spLocks noChangeArrowheads="1"/>
          </p:cNvSpPr>
          <p:nvPr/>
        </p:nvSpPr>
        <p:spPr bwMode="auto">
          <a:xfrm>
            <a:off x="1588" y="0"/>
            <a:ext cx="62007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-A</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30089"/>
                                        </p:tgtEl>
                                        <p:attrNameLst>
                                          <p:attrName>style.visibility</p:attrName>
                                        </p:attrNameLst>
                                      </p:cBhvr>
                                      <p:to>
                                        <p:strVal val="visible"/>
                                      </p:to>
                                    </p:set>
                                    <p:anim calcmode="lin" valueType="num">
                                      <p:cBhvr>
                                        <p:cTn id="7" dur="500" fill="hold"/>
                                        <p:tgtEl>
                                          <p:spTgt spid="430089"/>
                                        </p:tgtEl>
                                        <p:attrNameLst>
                                          <p:attrName>ppt_w</p:attrName>
                                        </p:attrNameLst>
                                      </p:cBhvr>
                                      <p:tavLst>
                                        <p:tav tm="0">
                                          <p:val>
                                            <p:strVal val="#ppt_w*0.70"/>
                                          </p:val>
                                        </p:tav>
                                        <p:tav tm="100000">
                                          <p:val>
                                            <p:strVal val="#ppt_w"/>
                                          </p:val>
                                        </p:tav>
                                      </p:tavLst>
                                    </p:anim>
                                    <p:anim calcmode="lin" valueType="num">
                                      <p:cBhvr>
                                        <p:cTn id="8" dur="500" fill="hold"/>
                                        <p:tgtEl>
                                          <p:spTgt spid="430089"/>
                                        </p:tgtEl>
                                        <p:attrNameLst>
                                          <p:attrName>ppt_h</p:attrName>
                                        </p:attrNameLst>
                                      </p:cBhvr>
                                      <p:tavLst>
                                        <p:tav tm="0">
                                          <p:val>
                                            <p:strVal val="#ppt_h"/>
                                          </p:val>
                                        </p:tav>
                                        <p:tav tm="100000">
                                          <p:val>
                                            <p:strVal val="#ppt_h"/>
                                          </p:val>
                                        </p:tav>
                                      </p:tavLst>
                                    </p:anim>
                                    <p:animEffect transition="in" filter="fade">
                                      <p:cBhvr>
                                        <p:cTn id="9" dur="500"/>
                                        <p:tgtEl>
                                          <p:spTgt spid="430089"/>
                                        </p:tgtEl>
                                      </p:cBhvr>
                                    </p:animEffect>
                                  </p:childTnLst>
                                </p:cTn>
                              </p:par>
                              <p:par>
                                <p:cTn id="10" presetID="55" presetClass="entr" presetSubtype="0" fill="hold" nodeType="withEffect">
                                  <p:stCondLst>
                                    <p:cond delay="0"/>
                                  </p:stCondLst>
                                  <p:childTnLst>
                                    <p:set>
                                      <p:cBhvr>
                                        <p:cTn id="11" dur="1" fill="hold">
                                          <p:stCondLst>
                                            <p:cond delay="0"/>
                                          </p:stCondLst>
                                        </p:cTn>
                                        <p:tgtEl>
                                          <p:spTgt spid="430085"/>
                                        </p:tgtEl>
                                        <p:attrNameLst>
                                          <p:attrName>style.visibility</p:attrName>
                                        </p:attrNameLst>
                                      </p:cBhvr>
                                      <p:to>
                                        <p:strVal val="visible"/>
                                      </p:to>
                                    </p:set>
                                    <p:anim calcmode="lin" valueType="num">
                                      <p:cBhvr>
                                        <p:cTn id="12" dur="500" fill="hold"/>
                                        <p:tgtEl>
                                          <p:spTgt spid="430085"/>
                                        </p:tgtEl>
                                        <p:attrNameLst>
                                          <p:attrName>ppt_w</p:attrName>
                                        </p:attrNameLst>
                                      </p:cBhvr>
                                      <p:tavLst>
                                        <p:tav tm="0">
                                          <p:val>
                                            <p:strVal val="#ppt_w*0.70"/>
                                          </p:val>
                                        </p:tav>
                                        <p:tav tm="100000">
                                          <p:val>
                                            <p:strVal val="#ppt_w"/>
                                          </p:val>
                                        </p:tav>
                                      </p:tavLst>
                                    </p:anim>
                                    <p:anim calcmode="lin" valueType="num">
                                      <p:cBhvr>
                                        <p:cTn id="13" dur="500" fill="hold"/>
                                        <p:tgtEl>
                                          <p:spTgt spid="430085"/>
                                        </p:tgtEl>
                                        <p:attrNameLst>
                                          <p:attrName>ppt_h</p:attrName>
                                        </p:attrNameLst>
                                      </p:cBhvr>
                                      <p:tavLst>
                                        <p:tav tm="0">
                                          <p:val>
                                            <p:strVal val="#ppt_h"/>
                                          </p:val>
                                        </p:tav>
                                        <p:tav tm="100000">
                                          <p:val>
                                            <p:strVal val="#ppt_h"/>
                                          </p:val>
                                        </p:tav>
                                      </p:tavLst>
                                    </p:anim>
                                    <p:animEffect transition="in" filter="fade">
                                      <p:cBhvr>
                                        <p:cTn id="14" dur="500"/>
                                        <p:tgtEl>
                                          <p:spTgt spid="430085"/>
                                        </p:tgtEl>
                                      </p:cBhvr>
                                    </p:animEffect>
                                  </p:childTnLst>
                                </p:cTn>
                              </p:par>
                              <p:par>
                                <p:cTn id="15" presetID="55" presetClass="entr" presetSubtype="0" fill="hold" nodeType="withEffect">
                                  <p:stCondLst>
                                    <p:cond delay="0"/>
                                  </p:stCondLst>
                                  <p:childTnLst>
                                    <p:set>
                                      <p:cBhvr>
                                        <p:cTn id="16" dur="1" fill="hold">
                                          <p:stCondLst>
                                            <p:cond delay="0"/>
                                          </p:stCondLst>
                                        </p:cTn>
                                        <p:tgtEl>
                                          <p:spTgt spid="430086"/>
                                        </p:tgtEl>
                                        <p:attrNameLst>
                                          <p:attrName>style.visibility</p:attrName>
                                        </p:attrNameLst>
                                      </p:cBhvr>
                                      <p:to>
                                        <p:strVal val="visible"/>
                                      </p:to>
                                    </p:set>
                                    <p:anim calcmode="lin" valueType="num">
                                      <p:cBhvr>
                                        <p:cTn id="17" dur="500" fill="hold"/>
                                        <p:tgtEl>
                                          <p:spTgt spid="430086"/>
                                        </p:tgtEl>
                                        <p:attrNameLst>
                                          <p:attrName>ppt_w</p:attrName>
                                        </p:attrNameLst>
                                      </p:cBhvr>
                                      <p:tavLst>
                                        <p:tav tm="0">
                                          <p:val>
                                            <p:strVal val="#ppt_w*0.70"/>
                                          </p:val>
                                        </p:tav>
                                        <p:tav tm="100000">
                                          <p:val>
                                            <p:strVal val="#ppt_w"/>
                                          </p:val>
                                        </p:tav>
                                      </p:tavLst>
                                    </p:anim>
                                    <p:anim calcmode="lin" valueType="num">
                                      <p:cBhvr>
                                        <p:cTn id="18" dur="500" fill="hold"/>
                                        <p:tgtEl>
                                          <p:spTgt spid="430086"/>
                                        </p:tgtEl>
                                        <p:attrNameLst>
                                          <p:attrName>ppt_h</p:attrName>
                                        </p:attrNameLst>
                                      </p:cBhvr>
                                      <p:tavLst>
                                        <p:tav tm="0">
                                          <p:val>
                                            <p:strVal val="#ppt_h"/>
                                          </p:val>
                                        </p:tav>
                                        <p:tav tm="100000">
                                          <p:val>
                                            <p:strVal val="#ppt_h"/>
                                          </p:val>
                                        </p:tav>
                                      </p:tavLst>
                                    </p:anim>
                                    <p:animEffect transition="in" filter="fade">
                                      <p:cBhvr>
                                        <p:cTn id="19" dur="500"/>
                                        <p:tgtEl>
                                          <p:spTgt spid="430086"/>
                                        </p:tgtEl>
                                      </p:cBhvr>
                                    </p:animEffect>
                                  </p:childTnLst>
                                </p:cTn>
                              </p:par>
                              <p:par>
                                <p:cTn id="20" presetID="55" presetClass="entr" presetSubtype="0" fill="hold" nodeType="withEffect">
                                  <p:stCondLst>
                                    <p:cond delay="0"/>
                                  </p:stCondLst>
                                  <p:childTnLst>
                                    <p:set>
                                      <p:cBhvr>
                                        <p:cTn id="21" dur="1" fill="hold">
                                          <p:stCondLst>
                                            <p:cond delay="0"/>
                                          </p:stCondLst>
                                        </p:cTn>
                                        <p:tgtEl>
                                          <p:spTgt spid="430088"/>
                                        </p:tgtEl>
                                        <p:attrNameLst>
                                          <p:attrName>style.visibility</p:attrName>
                                        </p:attrNameLst>
                                      </p:cBhvr>
                                      <p:to>
                                        <p:strVal val="visible"/>
                                      </p:to>
                                    </p:set>
                                    <p:anim calcmode="lin" valueType="num">
                                      <p:cBhvr>
                                        <p:cTn id="22" dur="500" fill="hold"/>
                                        <p:tgtEl>
                                          <p:spTgt spid="430088"/>
                                        </p:tgtEl>
                                        <p:attrNameLst>
                                          <p:attrName>ppt_w</p:attrName>
                                        </p:attrNameLst>
                                      </p:cBhvr>
                                      <p:tavLst>
                                        <p:tav tm="0">
                                          <p:val>
                                            <p:strVal val="#ppt_w*0.70"/>
                                          </p:val>
                                        </p:tav>
                                        <p:tav tm="100000">
                                          <p:val>
                                            <p:strVal val="#ppt_w"/>
                                          </p:val>
                                        </p:tav>
                                      </p:tavLst>
                                    </p:anim>
                                    <p:anim calcmode="lin" valueType="num">
                                      <p:cBhvr>
                                        <p:cTn id="23" dur="500" fill="hold"/>
                                        <p:tgtEl>
                                          <p:spTgt spid="430088"/>
                                        </p:tgtEl>
                                        <p:attrNameLst>
                                          <p:attrName>ppt_h</p:attrName>
                                        </p:attrNameLst>
                                      </p:cBhvr>
                                      <p:tavLst>
                                        <p:tav tm="0">
                                          <p:val>
                                            <p:strVal val="#ppt_h"/>
                                          </p:val>
                                        </p:tav>
                                        <p:tav tm="100000">
                                          <p:val>
                                            <p:strVal val="#ppt_h"/>
                                          </p:val>
                                        </p:tav>
                                      </p:tavLst>
                                    </p:anim>
                                    <p:animEffect transition="in" filter="fade">
                                      <p:cBhvr>
                                        <p:cTn id="24" dur="500"/>
                                        <p:tgtEl>
                                          <p:spTgt spid="430088"/>
                                        </p:tgtEl>
                                      </p:cBhvr>
                                    </p:animEffect>
                                  </p:childTnLst>
                                </p:cTn>
                              </p:par>
                              <p:par>
                                <p:cTn id="25" presetID="55" presetClass="entr" presetSubtype="0" fill="hold" nodeType="withEffect">
                                  <p:stCondLst>
                                    <p:cond delay="0"/>
                                  </p:stCondLst>
                                  <p:childTnLst>
                                    <p:set>
                                      <p:cBhvr>
                                        <p:cTn id="26" dur="1" fill="hold">
                                          <p:stCondLst>
                                            <p:cond delay="0"/>
                                          </p:stCondLst>
                                        </p:cTn>
                                        <p:tgtEl>
                                          <p:spTgt spid="430087"/>
                                        </p:tgtEl>
                                        <p:attrNameLst>
                                          <p:attrName>style.visibility</p:attrName>
                                        </p:attrNameLst>
                                      </p:cBhvr>
                                      <p:to>
                                        <p:strVal val="visible"/>
                                      </p:to>
                                    </p:set>
                                    <p:anim calcmode="lin" valueType="num">
                                      <p:cBhvr>
                                        <p:cTn id="27" dur="500" fill="hold"/>
                                        <p:tgtEl>
                                          <p:spTgt spid="430087"/>
                                        </p:tgtEl>
                                        <p:attrNameLst>
                                          <p:attrName>ppt_w</p:attrName>
                                        </p:attrNameLst>
                                      </p:cBhvr>
                                      <p:tavLst>
                                        <p:tav tm="0">
                                          <p:val>
                                            <p:strVal val="#ppt_w*0.70"/>
                                          </p:val>
                                        </p:tav>
                                        <p:tav tm="100000">
                                          <p:val>
                                            <p:strVal val="#ppt_w"/>
                                          </p:val>
                                        </p:tav>
                                      </p:tavLst>
                                    </p:anim>
                                    <p:anim calcmode="lin" valueType="num">
                                      <p:cBhvr>
                                        <p:cTn id="28" dur="500" fill="hold"/>
                                        <p:tgtEl>
                                          <p:spTgt spid="430087"/>
                                        </p:tgtEl>
                                        <p:attrNameLst>
                                          <p:attrName>ppt_h</p:attrName>
                                        </p:attrNameLst>
                                      </p:cBhvr>
                                      <p:tavLst>
                                        <p:tav tm="0">
                                          <p:val>
                                            <p:strVal val="#ppt_h"/>
                                          </p:val>
                                        </p:tav>
                                        <p:tav tm="100000">
                                          <p:val>
                                            <p:strVal val="#ppt_h"/>
                                          </p:val>
                                        </p:tav>
                                      </p:tavLst>
                                    </p:anim>
                                    <p:animEffect transition="in" filter="fade">
                                      <p:cBhvr>
                                        <p:cTn id="29" dur="500"/>
                                        <p:tgtEl>
                                          <p:spTgt spid="430087"/>
                                        </p:tgtEl>
                                      </p:cBhvr>
                                    </p:animEffect>
                                  </p:childTnLst>
                                </p:cTn>
                              </p:par>
                              <p:par>
                                <p:cTn id="30" presetID="55" presetClass="entr" presetSubtype="0" fill="hold" nodeType="withEffect">
                                  <p:stCondLst>
                                    <p:cond delay="0"/>
                                  </p:stCondLst>
                                  <p:childTnLst>
                                    <p:set>
                                      <p:cBhvr>
                                        <p:cTn id="31" dur="1" fill="hold">
                                          <p:stCondLst>
                                            <p:cond delay="0"/>
                                          </p:stCondLst>
                                        </p:cTn>
                                        <p:tgtEl>
                                          <p:spTgt spid="430084"/>
                                        </p:tgtEl>
                                        <p:attrNameLst>
                                          <p:attrName>style.visibility</p:attrName>
                                        </p:attrNameLst>
                                      </p:cBhvr>
                                      <p:to>
                                        <p:strVal val="visible"/>
                                      </p:to>
                                    </p:set>
                                    <p:anim calcmode="lin" valueType="num">
                                      <p:cBhvr>
                                        <p:cTn id="32" dur="500" fill="hold"/>
                                        <p:tgtEl>
                                          <p:spTgt spid="430084"/>
                                        </p:tgtEl>
                                        <p:attrNameLst>
                                          <p:attrName>ppt_w</p:attrName>
                                        </p:attrNameLst>
                                      </p:cBhvr>
                                      <p:tavLst>
                                        <p:tav tm="0">
                                          <p:val>
                                            <p:strVal val="#ppt_w*0.70"/>
                                          </p:val>
                                        </p:tav>
                                        <p:tav tm="100000">
                                          <p:val>
                                            <p:strVal val="#ppt_w"/>
                                          </p:val>
                                        </p:tav>
                                      </p:tavLst>
                                    </p:anim>
                                    <p:anim calcmode="lin" valueType="num">
                                      <p:cBhvr>
                                        <p:cTn id="33" dur="500" fill="hold"/>
                                        <p:tgtEl>
                                          <p:spTgt spid="430084"/>
                                        </p:tgtEl>
                                        <p:attrNameLst>
                                          <p:attrName>ppt_h</p:attrName>
                                        </p:attrNameLst>
                                      </p:cBhvr>
                                      <p:tavLst>
                                        <p:tav tm="0">
                                          <p:val>
                                            <p:strVal val="#ppt_h"/>
                                          </p:val>
                                        </p:tav>
                                        <p:tav tm="100000">
                                          <p:val>
                                            <p:strVal val="#ppt_h"/>
                                          </p:val>
                                        </p:tav>
                                      </p:tavLst>
                                    </p:anim>
                                    <p:animEffect transition="in" filter="fade">
                                      <p:cBhvr>
                                        <p:cTn id="34" dur="500"/>
                                        <p:tgtEl>
                                          <p:spTgt spid="430084"/>
                                        </p:tgtEl>
                                      </p:cBhvr>
                                    </p:animEffect>
                                  </p:childTnLst>
                                </p:cTn>
                              </p:par>
                            </p:childTnLst>
                          </p:cTn>
                        </p:par>
                        <p:par>
                          <p:cTn id="35" fill="hold" nodeType="afterGroup">
                            <p:stCondLst>
                              <p:cond delay="500"/>
                            </p:stCondLst>
                            <p:childTnLst>
                              <p:par>
                                <p:cTn id="36" presetID="55" presetClass="entr" presetSubtype="0" fill="hold" nodeType="afterEffect">
                                  <p:stCondLst>
                                    <p:cond delay="0"/>
                                  </p:stCondLst>
                                  <p:childTnLst>
                                    <p:set>
                                      <p:cBhvr>
                                        <p:cTn id="37" dur="1" fill="hold">
                                          <p:stCondLst>
                                            <p:cond delay="0"/>
                                          </p:stCondLst>
                                        </p:cTn>
                                        <p:tgtEl>
                                          <p:spTgt spid="430083"/>
                                        </p:tgtEl>
                                        <p:attrNameLst>
                                          <p:attrName>style.visibility</p:attrName>
                                        </p:attrNameLst>
                                      </p:cBhvr>
                                      <p:to>
                                        <p:strVal val="visible"/>
                                      </p:to>
                                    </p:set>
                                    <p:anim calcmode="lin" valueType="num">
                                      <p:cBhvr>
                                        <p:cTn id="38" dur="500" fill="hold"/>
                                        <p:tgtEl>
                                          <p:spTgt spid="430083"/>
                                        </p:tgtEl>
                                        <p:attrNameLst>
                                          <p:attrName>ppt_w</p:attrName>
                                        </p:attrNameLst>
                                      </p:cBhvr>
                                      <p:tavLst>
                                        <p:tav tm="0">
                                          <p:val>
                                            <p:strVal val="#ppt_w*0.70"/>
                                          </p:val>
                                        </p:tav>
                                        <p:tav tm="100000">
                                          <p:val>
                                            <p:strVal val="#ppt_w"/>
                                          </p:val>
                                        </p:tav>
                                      </p:tavLst>
                                    </p:anim>
                                    <p:anim calcmode="lin" valueType="num">
                                      <p:cBhvr>
                                        <p:cTn id="39" dur="500" fill="hold"/>
                                        <p:tgtEl>
                                          <p:spTgt spid="430083"/>
                                        </p:tgtEl>
                                        <p:attrNameLst>
                                          <p:attrName>ppt_h</p:attrName>
                                        </p:attrNameLst>
                                      </p:cBhvr>
                                      <p:tavLst>
                                        <p:tav tm="0">
                                          <p:val>
                                            <p:strVal val="#ppt_h"/>
                                          </p:val>
                                        </p:tav>
                                        <p:tav tm="100000">
                                          <p:val>
                                            <p:strVal val="#ppt_h"/>
                                          </p:val>
                                        </p:tav>
                                      </p:tavLst>
                                    </p:anim>
                                    <p:animEffect transition="in" filter="fade">
                                      <p:cBhvr>
                                        <p:cTn id="40" dur="500"/>
                                        <p:tgtEl>
                                          <p:spTgt spid="430083"/>
                                        </p:tgtEl>
                                      </p:cBhvr>
                                    </p:animEffect>
                                  </p:childTnLst>
                                </p:cTn>
                              </p:par>
                              <p:par>
                                <p:cTn id="41" presetID="55" presetClass="entr" presetSubtype="0" fill="hold" nodeType="withEffect">
                                  <p:stCondLst>
                                    <p:cond delay="0"/>
                                  </p:stCondLst>
                                  <p:childTnLst>
                                    <p:set>
                                      <p:cBhvr>
                                        <p:cTn id="42" dur="1" fill="hold">
                                          <p:stCondLst>
                                            <p:cond delay="0"/>
                                          </p:stCondLst>
                                        </p:cTn>
                                        <p:tgtEl>
                                          <p:spTgt spid="430106"/>
                                        </p:tgtEl>
                                        <p:attrNameLst>
                                          <p:attrName>style.visibility</p:attrName>
                                        </p:attrNameLst>
                                      </p:cBhvr>
                                      <p:to>
                                        <p:strVal val="visible"/>
                                      </p:to>
                                    </p:set>
                                    <p:anim calcmode="lin" valueType="num">
                                      <p:cBhvr>
                                        <p:cTn id="43" dur="500" fill="hold"/>
                                        <p:tgtEl>
                                          <p:spTgt spid="430106"/>
                                        </p:tgtEl>
                                        <p:attrNameLst>
                                          <p:attrName>ppt_w</p:attrName>
                                        </p:attrNameLst>
                                      </p:cBhvr>
                                      <p:tavLst>
                                        <p:tav tm="0">
                                          <p:val>
                                            <p:strVal val="#ppt_w*0.70"/>
                                          </p:val>
                                        </p:tav>
                                        <p:tav tm="100000">
                                          <p:val>
                                            <p:strVal val="#ppt_w"/>
                                          </p:val>
                                        </p:tav>
                                      </p:tavLst>
                                    </p:anim>
                                    <p:anim calcmode="lin" valueType="num">
                                      <p:cBhvr>
                                        <p:cTn id="44" dur="500" fill="hold"/>
                                        <p:tgtEl>
                                          <p:spTgt spid="430106"/>
                                        </p:tgtEl>
                                        <p:attrNameLst>
                                          <p:attrName>ppt_h</p:attrName>
                                        </p:attrNameLst>
                                      </p:cBhvr>
                                      <p:tavLst>
                                        <p:tav tm="0">
                                          <p:val>
                                            <p:strVal val="#ppt_h"/>
                                          </p:val>
                                        </p:tav>
                                        <p:tav tm="100000">
                                          <p:val>
                                            <p:strVal val="#ppt_h"/>
                                          </p:val>
                                        </p:tav>
                                      </p:tavLst>
                                    </p:anim>
                                    <p:animEffect transition="in" filter="fade">
                                      <p:cBhvr>
                                        <p:cTn id="45" dur="500"/>
                                        <p:tgtEl>
                                          <p:spTgt spid="430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107" name="Picture 3" descr="蒙奇奇"/>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45963" y="4860925"/>
            <a:ext cx="5135562" cy="326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1108" name="Picture 4" descr="6277177_b"/>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4963" y="6232525"/>
            <a:ext cx="5172075" cy="2449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1109" name="Picture 5" descr="1640953_b"/>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34963" y="1279525"/>
            <a:ext cx="6804025" cy="308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31110" name="Group 6"/>
          <p:cNvGraphicFramePr>
            <a:graphicFrameLocks noGrp="1"/>
          </p:cNvGraphicFramePr>
          <p:nvPr>
            <p:ph sz="half" idx="1"/>
          </p:nvPr>
        </p:nvGraphicFramePr>
        <p:xfrm>
          <a:off x="8335963" y="1247775"/>
          <a:ext cx="7329487" cy="2012950"/>
        </p:xfrm>
        <a:graphic>
          <a:graphicData uri="http://schemas.openxmlformats.org/drawingml/2006/table">
            <a:tbl>
              <a:tblPr/>
              <a:tblGrid>
                <a:gridCol w="1833562"/>
                <a:gridCol w="2087563"/>
                <a:gridCol w="1703387"/>
                <a:gridCol w="1704975"/>
              </a:tblGrid>
              <a:tr h="8953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（平方米）</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1117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XOXO</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50-150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200-500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时尚白领</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31127" name="Group 23"/>
          <p:cNvGraphicFramePr>
            <a:graphicFrameLocks noGrp="1"/>
          </p:cNvGraphicFramePr>
          <p:nvPr>
            <p:ph sz="half" idx="2"/>
          </p:nvPr>
        </p:nvGraphicFramePr>
        <p:xfrm>
          <a:off x="5745163" y="4937125"/>
          <a:ext cx="5824537" cy="3106895"/>
        </p:xfrm>
        <a:graphic>
          <a:graphicData uri="http://schemas.openxmlformats.org/drawingml/2006/table">
            <a:tbl>
              <a:tblPr/>
              <a:tblGrid>
                <a:gridCol w="2290762"/>
                <a:gridCol w="3533775"/>
              </a:tblGrid>
              <a:tr h="6936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45" marB="7714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xoxo</a:t>
                      </a:r>
                    </a:p>
                  </a:txBody>
                  <a:tcPr marL="154305" marR="154305" marT="77145" marB="7714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34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dirty="0" smtClean="0">
                          <a:ln>
                            <a:noFill/>
                          </a:ln>
                          <a:solidFill>
                            <a:schemeClr val="bg1"/>
                          </a:solidFill>
                          <a:effectLst/>
                          <a:latin typeface="微软雅黑" pitchFamily="34" charset="-122"/>
                          <a:ea typeface="微软雅黑" pitchFamily="34" charset="-122"/>
                        </a:rPr>
                        <a:t>RMB)</a:t>
                      </a:r>
                    </a:p>
                  </a:txBody>
                  <a:tcPr marL="154305" marR="154305" marT="77145" marB="7714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200-500</a:t>
                      </a:r>
                    </a:p>
                  </a:txBody>
                  <a:tcPr marL="154305" marR="154305" marT="77145" marB="7714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6781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45" marB="7714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XOXO</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是一家极具风格的礼品店，</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XOXO</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代表“</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hugs and kisses”</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XOXO</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店内销售积聚人气的日本品牌</a:t>
                      </a:r>
                      <a:r>
                        <a:rPr kumimoji="0" lang="en-US" altLang="zh-CN" sz="2000" b="0" i="0" u="none" strike="noStrike" cap="none" normalizeH="0" baseline="0" dirty="0" err="1" smtClean="0">
                          <a:ln>
                            <a:noFill/>
                          </a:ln>
                          <a:solidFill>
                            <a:schemeClr val="tx1"/>
                          </a:solidFill>
                          <a:effectLst/>
                          <a:latin typeface="微软雅黑" pitchFamily="34" charset="-122"/>
                          <a:ea typeface="微软雅黑" pitchFamily="34" charset="-122"/>
                        </a:rPr>
                        <a:t>Monchhichi</a:t>
                      </a:r>
                      <a:endPar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54305" marR="154305" marT="77145" marB="7714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31141" name="Picture 37" descr="无标题"/>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34963" y="4556125"/>
            <a:ext cx="4556125"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7489" name="Rectangle 2"/>
          <p:cNvSpPr>
            <a:spLocks noChangeArrowheads="1"/>
          </p:cNvSpPr>
          <p:nvPr/>
        </p:nvSpPr>
        <p:spPr bwMode="auto">
          <a:xfrm>
            <a:off x="1588" y="0"/>
            <a:ext cx="62007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-A</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1110"/>
                                        </p:tgtEl>
                                        <p:attrNameLst>
                                          <p:attrName>style.visibility</p:attrName>
                                        </p:attrNameLst>
                                      </p:cBhvr>
                                      <p:to>
                                        <p:strVal val="visible"/>
                                      </p:to>
                                    </p:set>
                                    <p:animEffect transition="in" filter="dissolve">
                                      <p:cBhvr>
                                        <p:cTn id="7" dur="500"/>
                                        <p:tgtEl>
                                          <p:spTgt spid="431110"/>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31127"/>
                                        </p:tgtEl>
                                        <p:attrNameLst>
                                          <p:attrName>style.visibility</p:attrName>
                                        </p:attrNameLst>
                                      </p:cBhvr>
                                      <p:to>
                                        <p:strVal val="visible"/>
                                      </p:to>
                                    </p:set>
                                    <p:animEffect transition="in" filter="dissolve">
                                      <p:cBhvr>
                                        <p:cTn id="11" dur="500"/>
                                        <p:tgtEl>
                                          <p:spTgt spid="431127"/>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431109"/>
                                        </p:tgtEl>
                                        <p:attrNameLst>
                                          <p:attrName>style.visibility</p:attrName>
                                        </p:attrNameLst>
                                      </p:cBhvr>
                                      <p:to>
                                        <p:strVal val="visible"/>
                                      </p:to>
                                    </p:set>
                                    <p:animEffect transition="in" filter="dissolve">
                                      <p:cBhvr>
                                        <p:cTn id="15" dur="500"/>
                                        <p:tgtEl>
                                          <p:spTgt spid="431109"/>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431141"/>
                                        </p:tgtEl>
                                        <p:attrNameLst>
                                          <p:attrName>style.visibility</p:attrName>
                                        </p:attrNameLst>
                                      </p:cBhvr>
                                      <p:to>
                                        <p:strVal val="visible"/>
                                      </p:to>
                                    </p:set>
                                    <p:animEffect transition="in" filter="dissolve">
                                      <p:cBhvr>
                                        <p:cTn id="19" dur="500"/>
                                        <p:tgtEl>
                                          <p:spTgt spid="431141"/>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431108"/>
                                        </p:tgtEl>
                                        <p:attrNameLst>
                                          <p:attrName>style.visibility</p:attrName>
                                        </p:attrNameLst>
                                      </p:cBhvr>
                                      <p:to>
                                        <p:strVal val="visible"/>
                                      </p:to>
                                    </p:set>
                                    <p:animEffect transition="in" filter="dissolve">
                                      <p:cBhvr>
                                        <p:cTn id="23" dur="500"/>
                                        <p:tgtEl>
                                          <p:spTgt spid="431108"/>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431107"/>
                                        </p:tgtEl>
                                        <p:attrNameLst>
                                          <p:attrName>style.visibility</p:attrName>
                                        </p:attrNameLst>
                                      </p:cBhvr>
                                      <p:to>
                                        <p:strVal val="visible"/>
                                      </p:to>
                                    </p:set>
                                    <p:animEffect transition="in" filter="dissolve">
                                      <p:cBhvr>
                                        <p:cTn id="27" dur="500"/>
                                        <p:tgtEl>
                                          <p:spTgt spid="431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2135" name="Group 7"/>
          <p:cNvGraphicFramePr>
            <a:graphicFrameLocks noGrp="1"/>
          </p:cNvGraphicFramePr>
          <p:nvPr>
            <p:ph/>
          </p:nvPr>
        </p:nvGraphicFramePr>
        <p:xfrm>
          <a:off x="487363" y="1943100"/>
          <a:ext cx="7364412" cy="1832504"/>
        </p:xfrm>
        <a:graphic>
          <a:graphicData uri="http://schemas.openxmlformats.org/drawingml/2006/table">
            <a:tbl>
              <a:tblPr/>
              <a:tblGrid>
                <a:gridCol w="1833562"/>
                <a:gridCol w="1757363"/>
                <a:gridCol w="1952625"/>
                <a:gridCol w="1820862"/>
              </a:tblGrid>
              <a:tr h="7636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26" marB="77126"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面积（平方米）</a:t>
                      </a:r>
                    </a:p>
                  </a:txBody>
                  <a:tcPr marL="154305" marR="154305" marT="77126" marB="7712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日均客流量（人）</a:t>
                      </a:r>
                    </a:p>
                  </a:txBody>
                  <a:tcPr marL="154305" marR="154305" marT="77126" marB="7712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26" marB="77126"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10683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各式手工艺品</a:t>
                      </a:r>
                    </a:p>
                  </a:txBody>
                  <a:tcPr marL="154305" marR="154305" marT="77126" marB="77126"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背柜</a:t>
                      </a:r>
                    </a:p>
                  </a:txBody>
                  <a:tcPr marL="154305" marR="154305" marT="77126" marB="7712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2500</a:t>
                      </a:r>
                    </a:p>
                  </a:txBody>
                  <a:tcPr marL="154305" marR="154305" marT="77126" marB="7712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喜爱收藏手工艺品爱好者</a:t>
                      </a:r>
                    </a:p>
                  </a:txBody>
                  <a:tcPr marL="154305" marR="154305" marT="77126" marB="77126"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 name="组合 24"/>
          <p:cNvGrpSpPr>
            <a:grpSpLocks/>
          </p:cNvGrpSpPr>
          <p:nvPr/>
        </p:nvGrpSpPr>
        <p:grpSpPr bwMode="auto">
          <a:xfrm>
            <a:off x="2790825" y="1673225"/>
            <a:ext cx="14490700" cy="6616700"/>
            <a:chOff x="2790825" y="1673225"/>
            <a:chExt cx="14490700" cy="6616700"/>
          </a:xfrm>
        </p:grpSpPr>
        <p:pic>
          <p:nvPicPr>
            <p:cNvPr id="148499" name="Picture 3" descr="325_490_129847993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1588" y="1673225"/>
              <a:ext cx="5849937" cy="661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8500" name="Picture 4" descr="a5ecd61a5c75df4a8718bf1c"/>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24788" y="3089275"/>
              <a:ext cx="3810000" cy="214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8501" name="Picture 5" descr="e7f1a7fe8095c50f5c60089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62713" y="5143500"/>
              <a:ext cx="5003800" cy="306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8502" name="Picture 6" descr="T2HlRbXXXcXXXXXXXX_!!19707707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790825" y="5143500"/>
              <a:ext cx="3722688" cy="306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8503" name="Picture 24" descr="W02005092351745578473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640763" y="1677988"/>
              <a:ext cx="2859087" cy="142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8498" name="Rectangle 2"/>
          <p:cNvSpPr>
            <a:spLocks noChangeArrowheads="1"/>
          </p:cNvSpPr>
          <p:nvPr/>
        </p:nvSpPr>
        <p:spPr bwMode="auto">
          <a:xfrm>
            <a:off x="1588" y="0"/>
            <a:ext cx="62007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-A</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432135"/>
                                        </p:tgtEl>
                                        <p:attrNameLst>
                                          <p:attrName>style.visibility</p:attrName>
                                        </p:attrNameLst>
                                      </p:cBhvr>
                                      <p:to>
                                        <p:strVal val="visible"/>
                                      </p:to>
                                    </p:set>
                                    <p:anim calcmode="lin" valueType="num">
                                      <p:cBhvr>
                                        <p:cTn id="7" dur="500" fill="hold"/>
                                        <p:tgtEl>
                                          <p:spTgt spid="432135"/>
                                        </p:tgtEl>
                                        <p:attrNameLst>
                                          <p:attrName>ppt_w</p:attrName>
                                        </p:attrNameLst>
                                      </p:cBhvr>
                                      <p:tavLst>
                                        <p:tav tm="0">
                                          <p:val>
                                            <p:fltVal val="0"/>
                                          </p:val>
                                        </p:tav>
                                        <p:tav tm="100000">
                                          <p:val>
                                            <p:strVal val="#ppt_w"/>
                                          </p:val>
                                        </p:tav>
                                      </p:tavLst>
                                    </p:anim>
                                    <p:anim calcmode="lin" valueType="num">
                                      <p:cBhvr>
                                        <p:cTn id="8" dur="500" fill="hold"/>
                                        <p:tgtEl>
                                          <p:spTgt spid="43213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4" name="Picture 2" descr="I`5HWNO0AJNW[CWR()KTYTQ"/>
          <p:cNvPicPr>
            <a:picLocks noChangeAspect="1" noChangeArrowheads="1"/>
          </p:cNvPicPr>
          <p:nvPr/>
        </p:nvPicPr>
        <p:blipFill>
          <a:blip r:embed="rId2">
            <a:lum contrast="18000"/>
            <a:extLst>
              <a:ext uri="{28A0092B-C50C-407E-A947-70E740481C1C}">
                <a14:useLocalDpi xmlns:a14="http://schemas.microsoft.com/office/drawing/2010/main" xmlns="" val="0"/>
              </a:ext>
            </a:extLst>
          </a:blip>
          <a:srcRect/>
          <a:stretch>
            <a:fillRect/>
          </a:stretch>
        </p:blipFill>
        <p:spPr bwMode="auto">
          <a:xfrm>
            <a:off x="6430963" y="1203325"/>
            <a:ext cx="10287000" cy="437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3155" name="Picture 3" descr="CR_Z7[M2P4OWXZGHI4SKE9Q"/>
          <p:cNvPicPr>
            <a:picLocks noChangeAspect="1" noChangeArrowheads="1"/>
          </p:cNvPicPr>
          <p:nvPr/>
        </p:nvPicPr>
        <p:blipFill>
          <a:blip r:embed="rId3">
            <a:lum contrast="30000"/>
            <a:extLst>
              <a:ext uri="{28A0092B-C50C-407E-A947-70E740481C1C}">
                <a14:useLocalDpi xmlns:a14="http://schemas.microsoft.com/office/drawing/2010/main" xmlns="" val="0"/>
              </a:ext>
            </a:extLst>
          </a:blip>
          <a:srcRect/>
          <a:stretch>
            <a:fillRect/>
          </a:stretch>
        </p:blipFill>
        <p:spPr bwMode="auto">
          <a:xfrm>
            <a:off x="792163" y="5699125"/>
            <a:ext cx="11049000" cy="321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9508" name="Rectangle 2"/>
          <p:cNvSpPr>
            <a:spLocks noChangeArrowheads="1"/>
          </p:cNvSpPr>
          <p:nvPr/>
        </p:nvSpPr>
        <p:spPr bwMode="auto">
          <a:xfrm>
            <a:off x="1588" y="0"/>
            <a:ext cx="62007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-A</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3154"/>
                                        </p:tgtEl>
                                        <p:attrNameLst>
                                          <p:attrName>style.visibility</p:attrName>
                                        </p:attrNameLst>
                                      </p:cBhvr>
                                      <p:to>
                                        <p:strVal val="visible"/>
                                      </p:to>
                                    </p:set>
                                    <p:animEffect transition="in" filter="dissolve">
                                      <p:cBhvr>
                                        <p:cTn id="7" dur="500"/>
                                        <p:tgtEl>
                                          <p:spTgt spid="433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33155"/>
                                        </p:tgtEl>
                                        <p:attrNameLst>
                                          <p:attrName>style.visibility</p:attrName>
                                        </p:attrNameLst>
                                      </p:cBhvr>
                                      <p:to>
                                        <p:strVal val="visible"/>
                                      </p:to>
                                    </p:set>
                                    <p:animEffect transition="in" filter="dissolve">
                                      <p:cBhvr>
                                        <p:cTn id="12" dur="500"/>
                                        <p:tgtEl>
                                          <p:spTgt spid="433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78" name="Picture 2" descr="L3N{8VT}8AM0~X3F0EFY6JF"/>
          <p:cNvPicPr>
            <a:picLocks noChangeAspect="1" noChangeArrowheads="1"/>
          </p:cNvPicPr>
          <p:nvPr/>
        </p:nvPicPr>
        <p:blipFill>
          <a:blip r:embed="rId2">
            <a:lum contrast="36000"/>
            <a:extLst>
              <a:ext uri="{28A0092B-C50C-407E-A947-70E740481C1C}">
                <a14:useLocalDpi xmlns:a14="http://schemas.microsoft.com/office/drawing/2010/main" xmlns="" val="0"/>
              </a:ext>
            </a:extLst>
          </a:blip>
          <a:srcRect/>
          <a:stretch>
            <a:fillRect/>
          </a:stretch>
        </p:blipFill>
        <p:spPr bwMode="auto">
          <a:xfrm>
            <a:off x="2011363" y="1431925"/>
            <a:ext cx="13030200" cy="7605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0531" name="Rectangle 2"/>
          <p:cNvSpPr>
            <a:spLocks noChangeArrowheads="1"/>
          </p:cNvSpPr>
          <p:nvPr/>
        </p:nvSpPr>
        <p:spPr bwMode="auto">
          <a:xfrm>
            <a:off x="1588" y="0"/>
            <a:ext cx="62007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-A</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4178"/>
                                        </p:tgtEl>
                                        <p:attrNameLst>
                                          <p:attrName>style.visibility</p:attrName>
                                        </p:attrNameLst>
                                      </p:cBhvr>
                                      <p:to>
                                        <p:strVal val="visible"/>
                                      </p:to>
                                    </p:set>
                                    <p:animEffect transition="in" filter="dissolve">
                                      <p:cBhvr>
                                        <p:cTn id="7" dur="500"/>
                                        <p:tgtEl>
                                          <p:spTgt spid="434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ChangeArrowheads="1"/>
          </p:cNvSpPr>
          <p:nvPr/>
        </p:nvSpPr>
        <p:spPr bwMode="auto">
          <a:xfrm>
            <a:off x="411163" y="5241925"/>
            <a:ext cx="11125200" cy="362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spAutoFit/>
          </a:bodyPr>
          <a:lstStyle/>
          <a:p>
            <a:pPr defTabSz="1543050"/>
            <a:r>
              <a:rPr lang="en-US" altLang="zh-CN" sz="4000" b="1" u="sng">
                <a:solidFill>
                  <a:srgbClr val="003399"/>
                </a:solidFill>
                <a:latin typeface="微软雅黑" pitchFamily="34" charset="-122"/>
                <a:ea typeface="微软雅黑" pitchFamily="34" charset="-122"/>
              </a:rPr>
              <a:t>B</a:t>
            </a:r>
            <a:r>
              <a:rPr lang="zh-CN" altLang="en-US" sz="4000" b="1" u="sng">
                <a:solidFill>
                  <a:srgbClr val="003399"/>
                </a:solidFill>
                <a:latin typeface="微软雅黑" pitchFamily="34" charset="-122"/>
                <a:ea typeface="微软雅黑" pitchFamily="34" charset="-122"/>
              </a:rPr>
              <a:t>区星光大道，本案的活力耀动社区</a:t>
            </a:r>
            <a:endParaRPr lang="zh-CN" altLang="en-US" sz="4000">
              <a:solidFill>
                <a:srgbClr val="003399"/>
              </a:solidFill>
              <a:latin typeface="微软雅黑" pitchFamily="34" charset="-122"/>
              <a:ea typeface="微软雅黑" pitchFamily="34" charset="-122"/>
            </a:endParaRPr>
          </a:p>
          <a:p>
            <a:pPr defTabSz="1543050"/>
            <a:r>
              <a:rPr lang="zh-CN" altLang="en-US" sz="2400">
                <a:solidFill>
                  <a:srgbClr val="003399"/>
                </a:solidFill>
                <a:latin typeface="微软雅黑" pitchFamily="34" charset="-122"/>
                <a:ea typeface="微软雅黑" pitchFamily="34" charset="-122"/>
              </a:rPr>
              <a:t>活力社区，年轻人相约聚会的地点，金属光感，现代科技，完全贴合年轻人的现代潮流消费要求；</a:t>
            </a:r>
          </a:p>
          <a:p>
            <a:pPr defTabSz="1543050"/>
            <a:r>
              <a:rPr lang="zh-CN" altLang="en-US" sz="2400">
                <a:solidFill>
                  <a:srgbClr val="003399"/>
                </a:solidFill>
                <a:latin typeface="微软雅黑" pitchFamily="34" charset="-122"/>
                <a:ea typeface="微软雅黑" pitchFamily="34" charset="-122"/>
              </a:rPr>
              <a:t>足够的展示空间，充分的潮流个性展示，所有新奇刺激或是玩乐的点子，都可以在这块现代活力空间里发扬光大；</a:t>
            </a:r>
          </a:p>
          <a:p>
            <a:pPr defTabSz="1543050"/>
            <a:endParaRPr lang="zh-CN" altLang="en-US" sz="2400">
              <a:solidFill>
                <a:srgbClr val="003399"/>
              </a:solidFill>
              <a:latin typeface="微软雅黑" pitchFamily="34" charset="-122"/>
              <a:ea typeface="微软雅黑" pitchFamily="34" charset="-122"/>
            </a:endParaRPr>
          </a:p>
          <a:p>
            <a:pPr defTabSz="1543050"/>
            <a:r>
              <a:rPr lang="en-US" altLang="zh-CN" sz="2400">
                <a:solidFill>
                  <a:srgbClr val="003399"/>
                </a:solidFill>
                <a:latin typeface="微软雅黑" pitchFamily="34" charset="-122"/>
                <a:ea typeface="微软雅黑" pitchFamily="34" charset="-122"/>
              </a:rPr>
              <a:t>B</a:t>
            </a:r>
            <a:r>
              <a:rPr lang="zh-CN" altLang="en-US" sz="2400">
                <a:solidFill>
                  <a:srgbClr val="003399"/>
                </a:solidFill>
                <a:latin typeface="微软雅黑" pitchFamily="34" charset="-122"/>
                <a:ea typeface="微软雅黑" pitchFamily="34" charset="-122"/>
              </a:rPr>
              <a:t>区商铺面宽按</a:t>
            </a:r>
            <a:r>
              <a:rPr lang="en-US" altLang="zh-CN" sz="2400">
                <a:solidFill>
                  <a:srgbClr val="003399"/>
                </a:solidFill>
                <a:latin typeface="微软雅黑" pitchFamily="34" charset="-122"/>
                <a:ea typeface="微软雅黑" pitchFamily="34" charset="-122"/>
              </a:rPr>
              <a:t>4.2</a:t>
            </a:r>
            <a:r>
              <a:rPr lang="zh-CN" altLang="en-US" sz="2400">
                <a:solidFill>
                  <a:srgbClr val="003399"/>
                </a:solidFill>
                <a:latin typeface="微软雅黑" pitchFamily="34" charset="-122"/>
                <a:ea typeface="微软雅黑" pitchFamily="34" charset="-122"/>
              </a:rPr>
              <a:t>米设置，商铺进深建议设置</a:t>
            </a:r>
            <a:r>
              <a:rPr lang="en-US" altLang="zh-CN" sz="2400">
                <a:solidFill>
                  <a:srgbClr val="003399"/>
                </a:solidFill>
                <a:latin typeface="微软雅黑" pitchFamily="34" charset="-122"/>
                <a:ea typeface="微软雅黑" pitchFamily="34" charset="-122"/>
              </a:rPr>
              <a:t>15</a:t>
            </a:r>
            <a:r>
              <a:rPr lang="zh-CN" altLang="en-US" sz="2400">
                <a:solidFill>
                  <a:srgbClr val="003399"/>
                </a:solidFill>
                <a:latin typeface="微软雅黑" pitchFamily="34" charset="-122"/>
                <a:ea typeface="微软雅黑" pitchFamily="34" charset="-122"/>
              </a:rPr>
              <a:t>米，中间人行通道预设为</a:t>
            </a:r>
            <a:r>
              <a:rPr lang="en-US" altLang="zh-CN" sz="2400">
                <a:solidFill>
                  <a:srgbClr val="003399"/>
                </a:solidFill>
                <a:latin typeface="微软雅黑" pitchFamily="34" charset="-122"/>
                <a:ea typeface="微软雅黑" pitchFamily="34" charset="-122"/>
              </a:rPr>
              <a:t>10</a:t>
            </a:r>
            <a:r>
              <a:rPr lang="zh-CN" altLang="en-US" sz="2400">
                <a:solidFill>
                  <a:srgbClr val="003399"/>
                </a:solidFill>
                <a:latin typeface="微软雅黑" pitchFamily="34" charset="-122"/>
                <a:ea typeface="微软雅黑" pitchFamily="34" charset="-122"/>
              </a:rPr>
              <a:t>米；</a:t>
            </a:r>
          </a:p>
          <a:p>
            <a:pPr defTabSz="1543050"/>
            <a:endParaRPr lang="zh-CN" altLang="en-US" sz="2400">
              <a:solidFill>
                <a:srgbClr val="003399"/>
              </a:solidFill>
              <a:latin typeface="微软雅黑" pitchFamily="34" charset="-122"/>
              <a:ea typeface="微软雅黑" pitchFamily="34" charset="-122"/>
            </a:endParaRPr>
          </a:p>
          <a:p>
            <a:pPr defTabSz="1543050"/>
            <a:r>
              <a:rPr lang="en-US" altLang="zh-CN" sz="2400">
                <a:solidFill>
                  <a:srgbClr val="003399"/>
                </a:solidFill>
                <a:latin typeface="微软雅黑" pitchFamily="34" charset="-122"/>
                <a:ea typeface="微软雅黑" pitchFamily="34" charset="-122"/>
              </a:rPr>
              <a:t>B</a:t>
            </a:r>
            <a:r>
              <a:rPr lang="zh-CN" altLang="en-US" sz="2400">
                <a:solidFill>
                  <a:srgbClr val="003399"/>
                </a:solidFill>
                <a:latin typeface="微软雅黑" pitchFamily="34" charset="-122"/>
                <a:ea typeface="微软雅黑" pitchFamily="34" charset="-122"/>
              </a:rPr>
              <a:t>区建筑面积为</a:t>
            </a:r>
            <a:r>
              <a:rPr lang="en-US" altLang="zh-CN" sz="2400">
                <a:solidFill>
                  <a:srgbClr val="003399"/>
                </a:solidFill>
                <a:latin typeface="微软雅黑" pitchFamily="34" charset="-122"/>
                <a:ea typeface="微软雅黑" pitchFamily="34" charset="-122"/>
              </a:rPr>
              <a:t>9600</a:t>
            </a:r>
            <a:r>
              <a:rPr lang="zh-CN" altLang="en-US" sz="2400">
                <a:solidFill>
                  <a:srgbClr val="003399"/>
                </a:solidFill>
                <a:latin typeface="微软雅黑" pitchFamily="34" charset="-122"/>
                <a:ea typeface="微软雅黑" pitchFamily="34" charset="-122"/>
              </a:rPr>
              <a:t>平方米；</a:t>
            </a:r>
          </a:p>
        </p:txBody>
      </p:sp>
      <p:pic>
        <p:nvPicPr>
          <p:cNvPr id="435203" name="Picture 3" descr="$6(OWKFNFPF4]D}F5`8JPSU"/>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355725"/>
            <a:ext cx="12526963" cy="383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1556" name="Rectangle 4"/>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en-US" altLang="zh-CN" sz="3600" b="1"/>
              <a:t>B</a:t>
            </a:r>
            <a:r>
              <a:rPr lang="zh-CN" altLang="en-US" sz="3600" b="1"/>
              <a:t>区功能解析</a:t>
            </a:r>
          </a:p>
        </p:txBody>
      </p:sp>
      <p:pic>
        <p:nvPicPr>
          <p:cNvPr id="435205" name="Picture 5" descr="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014325" y="4060825"/>
            <a:ext cx="4267200" cy="280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5206" name="Picture 6" descr="W02007030136996750313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984163" y="1012825"/>
            <a:ext cx="4297362" cy="287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5207" name="Picture 7" descr="1245813489007_000"/>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995275" y="6956425"/>
            <a:ext cx="4286250" cy="255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435203"/>
                                        </p:tgtEl>
                                        <p:attrNameLst>
                                          <p:attrName>style.visibility</p:attrName>
                                        </p:attrNameLst>
                                      </p:cBhvr>
                                      <p:to>
                                        <p:strVal val="visible"/>
                                      </p:to>
                                    </p:set>
                                    <p:anim calcmode="lin" valueType="num">
                                      <p:cBhvr>
                                        <p:cTn id="7" dur="500" fill="hold"/>
                                        <p:tgtEl>
                                          <p:spTgt spid="435203"/>
                                        </p:tgtEl>
                                        <p:attrNameLst>
                                          <p:attrName>ppt_w</p:attrName>
                                        </p:attrNameLst>
                                      </p:cBhvr>
                                      <p:tavLst>
                                        <p:tav tm="0">
                                          <p:val>
                                            <p:fltVal val="0"/>
                                          </p:val>
                                        </p:tav>
                                        <p:tav tm="100000">
                                          <p:val>
                                            <p:strVal val="#ppt_w"/>
                                          </p:val>
                                        </p:tav>
                                      </p:tavLst>
                                    </p:anim>
                                    <p:anim calcmode="lin" valueType="num">
                                      <p:cBhvr>
                                        <p:cTn id="8" dur="500" fill="hold"/>
                                        <p:tgtEl>
                                          <p:spTgt spid="435203"/>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435202"/>
                                        </p:tgtEl>
                                        <p:attrNameLst>
                                          <p:attrName>style.visibility</p:attrName>
                                        </p:attrNameLst>
                                      </p:cBhvr>
                                      <p:to>
                                        <p:strVal val="visible"/>
                                      </p:to>
                                    </p:set>
                                    <p:anim calcmode="lin" valueType="num">
                                      <p:cBhvr>
                                        <p:cTn id="13" dur="1000" fill="hold"/>
                                        <p:tgtEl>
                                          <p:spTgt spid="435202"/>
                                        </p:tgtEl>
                                        <p:attrNameLst>
                                          <p:attrName>ppt_w</p:attrName>
                                        </p:attrNameLst>
                                      </p:cBhvr>
                                      <p:tavLst>
                                        <p:tav tm="0">
                                          <p:val>
                                            <p:strVal val="#ppt_w*0.70"/>
                                          </p:val>
                                        </p:tav>
                                        <p:tav tm="100000">
                                          <p:val>
                                            <p:strVal val="#ppt_w"/>
                                          </p:val>
                                        </p:tav>
                                      </p:tavLst>
                                    </p:anim>
                                    <p:anim calcmode="lin" valueType="num">
                                      <p:cBhvr>
                                        <p:cTn id="14" dur="1000" fill="hold"/>
                                        <p:tgtEl>
                                          <p:spTgt spid="435202"/>
                                        </p:tgtEl>
                                        <p:attrNameLst>
                                          <p:attrName>ppt_h</p:attrName>
                                        </p:attrNameLst>
                                      </p:cBhvr>
                                      <p:tavLst>
                                        <p:tav tm="0">
                                          <p:val>
                                            <p:strVal val="#ppt_h"/>
                                          </p:val>
                                        </p:tav>
                                        <p:tav tm="100000">
                                          <p:val>
                                            <p:strVal val="#ppt_h"/>
                                          </p:val>
                                        </p:tav>
                                      </p:tavLst>
                                    </p:anim>
                                    <p:animEffect transition="in" filter="fade">
                                      <p:cBhvr>
                                        <p:cTn id="15" dur="1000"/>
                                        <p:tgtEl>
                                          <p:spTgt spid="43520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435206"/>
                                        </p:tgtEl>
                                        <p:attrNameLst>
                                          <p:attrName>style.visibility</p:attrName>
                                        </p:attrNameLst>
                                      </p:cBhvr>
                                      <p:to>
                                        <p:strVal val="visible"/>
                                      </p:to>
                                    </p:set>
                                    <p:animEffect transition="in" filter="dissolve">
                                      <p:cBhvr>
                                        <p:cTn id="20" dur="500"/>
                                        <p:tgtEl>
                                          <p:spTgt spid="435206"/>
                                        </p:tgtEl>
                                      </p:cBhvr>
                                    </p:animEffect>
                                  </p:childTnLst>
                                </p:cTn>
                              </p:par>
                              <p:par>
                                <p:cTn id="21" presetID="9" presetClass="entr" presetSubtype="0" fill="hold" nodeType="withEffect">
                                  <p:stCondLst>
                                    <p:cond delay="0"/>
                                  </p:stCondLst>
                                  <p:childTnLst>
                                    <p:set>
                                      <p:cBhvr>
                                        <p:cTn id="22" dur="1" fill="hold">
                                          <p:stCondLst>
                                            <p:cond delay="0"/>
                                          </p:stCondLst>
                                        </p:cTn>
                                        <p:tgtEl>
                                          <p:spTgt spid="435205"/>
                                        </p:tgtEl>
                                        <p:attrNameLst>
                                          <p:attrName>style.visibility</p:attrName>
                                        </p:attrNameLst>
                                      </p:cBhvr>
                                      <p:to>
                                        <p:strVal val="visible"/>
                                      </p:to>
                                    </p:set>
                                    <p:animEffect transition="in" filter="dissolve">
                                      <p:cBhvr>
                                        <p:cTn id="23" dur="500"/>
                                        <p:tgtEl>
                                          <p:spTgt spid="435205"/>
                                        </p:tgtEl>
                                      </p:cBhvr>
                                    </p:animEffect>
                                  </p:childTnLst>
                                </p:cTn>
                              </p:par>
                              <p:par>
                                <p:cTn id="24" presetID="9" presetClass="entr" presetSubtype="0" fill="hold" nodeType="withEffect">
                                  <p:stCondLst>
                                    <p:cond delay="0"/>
                                  </p:stCondLst>
                                  <p:childTnLst>
                                    <p:set>
                                      <p:cBhvr>
                                        <p:cTn id="25" dur="1" fill="hold">
                                          <p:stCondLst>
                                            <p:cond delay="0"/>
                                          </p:stCondLst>
                                        </p:cTn>
                                        <p:tgtEl>
                                          <p:spTgt spid="435207"/>
                                        </p:tgtEl>
                                        <p:attrNameLst>
                                          <p:attrName>style.visibility</p:attrName>
                                        </p:attrNameLst>
                                      </p:cBhvr>
                                      <p:to>
                                        <p:strVal val="visible"/>
                                      </p:to>
                                    </p:set>
                                    <p:animEffect transition="in" filter="dissolve">
                                      <p:cBhvr>
                                        <p:cTn id="26" dur="500"/>
                                        <p:tgtEl>
                                          <p:spTgt spid="435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14812963" y="6719888"/>
            <a:ext cx="2214562"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2000" b="1">
                <a:solidFill>
                  <a:schemeClr val="bg1"/>
                </a:solidFill>
                <a:latin typeface="黑体" pitchFamily="49" charset="-122"/>
                <a:ea typeface="黑体" pitchFamily="49" charset="-122"/>
              </a:rPr>
              <a:t>Muse at park 97</a:t>
            </a:r>
            <a:r>
              <a:rPr lang="en-US" altLang="zh-CN"/>
              <a:t> </a:t>
            </a:r>
          </a:p>
        </p:txBody>
      </p:sp>
      <p:sp>
        <p:nvSpPr>
          <p:cNvPr id="152579" name="Text Box 3"/>
          <p:cNvSpPr txBox="1">
            <a:spLocks noChangeArrowheads="1"/>
          </p:cNvSpPr>
          <p:nvPr/>
        </p:nvSpPr>
        <p:spPr bwMode="auto">
          <a:xfrm>
            <a:off x="10088563" y="6384925"/>
            <a:ext cx="9509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000" b="1">
                <a:solidFill>
                  <a:schemeClr val="bg1"/>
                </a:solidFill>
                <a:latin typeface="黑体" pitchFamily="49" charset="-122"/>
                <a:ea typeface="黑体" pitchFamily="49" charset="-122"/>
              </a:rPr>
              <a:t>飞机吧</a:t>
            </a:r>
          </a:p>
        </p:txBody>
      </p:sp>
      <p:sp>
        <p:nvSpPr>
          <p:cNvPr id="152580" name="Text Box 4"/>
          <p:cNvSpPr txBox="1">
            <a:spLocks noChangeArrowheads="1"/>
          </p:cNvSpPr>
          <p:nvPr/>
        </p:nvSpPr>
        <p:spPr bwMode="auto">
          <a:xfrm>
            <a:off x="16330613" y="4327525"/>
            <a:ext cx="9509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000" b="1">
                <a:solidFill>
                  <a:schemeClr val="bg1"/>
                </a:solidFill>
                <a:latin typeface="黑体" pitchFamily="49" charset="-122"/>
                <a:ea typeface="黑体" pitchFamily="49" charset="-122"/>
              </a:rPr>
              <a:t>飞机吧</a:t>
            </a:r>
          </a:p>
        </p:txBody>
      </p:sp>
      <p:sp>
        <p:nvSpPr>
          <p:cNvPr id="152581" name="Rectangle 5"/>
          <p:cNvSpPr>
            <a:spLocks noChangeArrowheads="1"/>
          </p:cNvSpPr>
          <p:nvPr/>
        </p:nvSpPr>
        <p:spPr bwMode="auto">
          <a:xfrm>
            <a:off x="0" y="0"/>
            <a:ext cx="3962400"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业态可行性分析</a:t>
            </a:r>
          </a:p>
        </p:txBody>
      </p:sp>
      <p:sp>
        <p:nvSpPr>
          <p:cNvPr id="436230" name="Rectangle 6"/>
          <p:cNvSpPr>
            <a:spLocks noChangeArrowheads="1"/>
          </p:cNvSpPr>
          <p:nvPr/>
        </p:nvSpPr>
        <p:spPr bwMode="auto">
          <a:xfrm>
            <a:off x="334963" y="1365250"/>
            <a:ext cx="294322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wrap="none" anchor="ctr">
            <a:spAutoFit/>
          </a:bodyPr>
          <a:lstStyle/>
          <a:p>
            <a:pPr algn="just"/>
            <a:r>
              <a:rPr lang="en-US" altLang="zh-CN" sz="2800" b="1">
                <a:latin typeface="微软雅黑" pitchFamily="34" charset="-122"/>
                <a:ea typeface="微软雅黑" pitchFamily="34" charset="-122"/>
              </a:rPr>
              <a:t>B</a:t>
            </a:r>
            <a:r>
              <a:rPr lang="zh-CN" altLang="en-US" sz="2800" b="1">
                <a:latin typeface="微软雅黑" pitchFamily="34" charset="-122"/>
                <a:ea typeface="微软雅黑" pitchFamily="34" charset="-122"/>
              </a:rPr>
              <a:t>区业态组合方案</a:t>
            </a:r>
          </a:p>
        </p:txBody>
      </p:sp>
      <p:sp>
        <p:nvSpPr>
          <p:cNvPr id="436231" name="Rectangle 7"/>
          <p:cNvSpPr>
            <a:spLocks noChangeArrowheads="1"/>
          </p:cNvSpPr>
          <p:nvPr/>
        </p:nvSpPr>
        <p:spPr bwMode="auto">
          <a:xfrm>
            <a:off x="334963" y="4860925"/>
            <a:ext cx="10668000" cy="4090988"/>
          </a:xfrm>
          <a:prstGeom prst="rect">
            <a:avLst/>
          </a:prstGeom>
          <a:solidFill>
            <a:schemeClr val="folHlink">
              <a:alpha val="20000"/>
            </a:schemeClr>
          </a:solidFill>
          <a:ln w="38100" cap="rnd">
            <a:solidFill>
              <a:srgbClr val="99CC00"/>
            </a:solidFill>
            <a:prstDash val="sysDot"/>
            <a:miter lim="800000"/>
            <a:headEnd/>
            <a:tailEnd/>
          </a:ln>
        </p:spPr>
        <p:txBody>
          <a:bodyPr anchor="ctr">
            <a:spAutoFit/>
          </a:bodyPr>
          <a:lstStyle/>
          <a:p>
            <a:pPr>
              <a:lnSpc>
                <a:spcPct val="130000"/>
              </a:lnSpc>
            </a:pPr>
            <a:r>
              <a:rPr lang="en-US" altLang="zh-CN" sz="2000">
                <a:latin typeface="微软雅黑" pitchFamily="34" charset="-122"/>
                <a:ea typeface="微软雅黑" pitchFamily="34" charset="-122"/>
              </a:rPr>
              <a:t>B</a:t>
            </a:r>
            <a:r>
              <a:rPr lang="zh-CN" altLang="en-US" sz="2000">
                <a:latin typeface="微软雅黑" pitchFamily="34" charset="-122"/>
                <a:ea typeface="微软雅黑" pitchFamily="34" charset="-122"/>
              </a:rPr>
              <a:t>区作为整个项目的中段区域，有着项目赋予的留驻消费群的历史使命，因此</a:t>
            </a:r>
            <a:r>
              <a:rPr lang="zh-CN" altLang="en-US" sz="2400" b="1">
                <a:solidFill>
                  <a:srgbClr val="0033CC"/>
                </a:solidFill>
                <a:latin typeface="微软雅黑" pitchFamily="34" charset="-122"/>
                <a:ea typeface="微软雅黑" pitchFamily="34" charset="-122"/>
              </a:rPr>
              <a:t>在业态拟定的同时考虑到该区域业态的专属型；</a:t>
            </a:r>
          </a:p>
          <a:p>
            <a:pPr>
              <a:lnSpc>
                <a:spcPct val="130000"/>
              </a:lnSpc>
            </a:pPr>
            <a:r>
              <a:rPr lang="zh-CN" altLang="en-US" sz="2400" b="1">
                <a:solidFill>
                  <a:srgbClr val="0033CC"/>
                </a:solidFill>
                <a:latin typeface="微软雅黑" pitchFamily="34" charset="-122"/>
                <a:ea typeface="微软雅黑" pitchFamily="34" charset="-122"/>
              </a:rPr>
              <a:t>具备区域过度功能，确保</a:t>
            </a:r>
            <a:r>
              <a:rPr lang="en-US" altLang="zh-CN" sz="2400" b="1">
                <a:solidFill>
                  <a:srgbClr val="0033CC"/>
                </a:solidFill>
                <a:latin typeface="微软雅黑" pitchFamily="34" charset="-122"/>
                <a:ea typeface="微软雅黑" pitchFamily="34" charset="-122"/>
              </a:rPr>
              <a:t>C</a:t>
            </a:r>
            <a:r>
              <a:rPr lang="zh-CN" altLang="en-US" sz="2400" b="1">
                <a:solidFill>
                  <a:srgbClr val="0033CC"/>
                </a:solidFill>
                <a:latin typeface="微软雅黑" pitchFamily="34" charset="-122"/>
                <a:ea typeface="微软雅黑" pitchFamily="34" charset="-122"/>
              </a:rPr>
              <a:t>区业态符合整个项目主题，确保转换业态时的灵活性；</a:t>
            </a:r>
          </a:p>
          <a:p>
            <a:pPr>
              <a:lnSpc>
                <a:spcPct val="130000"/>
              </a:lnSpc>
            </a:pPr>
            <a:r>
              <a:rPr lang="zh-CN" altLang="en-US" sz="2000">
                <a:latin typeface="微软雅黑" pitchFamily="34" charset="-122"/>
                <a:ea typeface="微软雅黑" pitchFamily="34" charset="-122"/>
              </a:rPr>
              <a:t>设置目的性消费业态，</a:t>
            </a:r>
            <a:r>
              <a:rPr lang="zh-CN" altLang="en-US" sz="2400" b="1">
                <a:solidFill>
                  <a:srgbClr val="0033CC"/>
                </a:solidFill>
                <a:latin typeface="微软雅黑" pitchFamily="34" charset="-122"/>
                <a:ea typeface="微软雅黑" pitchFamily="34" charset="-122"/>
              </a:rPr>
              <a:t>打造个性潮流、新奇刺激、吃喝玩闹于一体的商业氛围；</a:t>
            </a:r>
          </a:p>
          <a:p>
            <a:pPr>
              <a:lnSpc>
                <a:spcPct val="130000"/>
              </a:lnSpc>
            </a:pPr>
            <a:r>
              <a:rPr lang="zh-CN" altLang="en-US" sz="2000">
                <a:latin typeface="微软雅黑" pitchFamily="34" charset="-122"/>
                <a:ea typeface="微软雅黑" pitchFamily="34" charset="-122"/>
              </a:rPr>
              <a:t>进行</a:t>
            </a:r>
            <a:r>
              <a:rPr lang="en-US" altLang="zh-CN" sz="2000">
                <a:latin typeface="微软雅黑" pitchFamily="34" charset="-122"/>
                <a:ea typeface="微软雅黑" pitchFamily="34" charset="-122"/>
              </a:rPr>
              <a:t>40-50</a:t>
            </a:r>
            <a:r>
              <a:rPr lang="zh-CN" altLang="en-US" sz="2000">
                <a:latin typeface="微软雅黑" pitchFamily="34" charset="-122"/>
                <a:ea typeface="微软雅黑" pitchFamily="34" charset="-122"/>
              </a:rPr>
              <a:t>米的商业节点划分，降低购物疲劳度；</a:t>
            </a:r>
          </a:p>
          <a:p>
            <a:pPr>
              <a:lnSpc>
                <a:spcPct val="130000"/>
              </a:lnSpc>
            </a:pPr>
            <a:r>
              <a:rPr lang="zh-CN" altLang="en-US" sz="2000">
                <a:latin typeface="微软雅黑" pitchFamily="34" charset="-122"/>
                <a:ea typeface="微软雅黑" pitchFamily="34" charset="-122"/>
              </a:rPr>
              <a:t>目标消费群体以追求时尚、敢于创新、不甘寂寞的年轻消费群为主；</a:t>
            </a:r>
          </a:p>
          <a:p>
            <a:pPr>
              <a:lnSpc>
                <a:spcPct val="130000"/>
              </a:lnSpc>
            </a:pPr>
            <a:r>
              <a:rPr lang="zh-CN" altLang="en-US" sz="2000">
                <a:latin typeface="微软雅黑" pitchFamily="34" charset="-122"/>
                <a:ea typeface="微软雅黑" pitchFamily="34" charset="-122"/>
              </a:rPr>
              <a:t>商铺划分方案迎合区域主力商家的要求又能符合不同业态经营方式的要求；</a:t>
            </a:r>
          </a:p>
          <a:p>
            <a:pPr>
              <a:lnSpc>
                <a:spcPct val="130000"/>
              </a:lnSpc>
            </a:pPr>
            <a:r>
              <a:rPr lang="en-US" altLang="zh-CN" sz="2000">
                <a:latin typeface="微软雅黑" pitchFamily="34" charset="-122"/>
                <a:ea typeface="微软雅黑" pitchFamily="34" charset="-122"/>
              </a:rPr>
              <a:t>B</a:t>
            </a:r>
            <a:r>
              <a:rPr lang="zh-CN" altLang="en-US" sz="2000">
                <a:latin typeface="微软雅黑" pitchFamily="34" charset="-122"/>
                <a:ea typeface="微软雅黑" pitchFamily="34" charset="-122"/>
              </a:rPr>
              <a:t>区消费人流主要有项目新生路入口，以及项目</a:t>
            </a:r>
            <a:r>
              <a:rPr lang="en-US" altLang="zh-CN" sz="2000">
                <a:latin typeface="微软雅黑" pitchFamily="34" charset="-122"/>
                <a:ea typeface="微软雅黑" pitchFamily="34" charset="-122"/>
              </a:rPr>
              <a:t>A</a:t>
            </a:r>
            <a:r>
              <a:rPr lang="zh-CN" altLang="en-US" sz="2000">
                <a:latin typeface="微软雅黑" pitchFamily="34" charset="-122"/>
                <a:ea typeface="微软雅黑" pitchFamily="34" charset="-122"/>
              </a:rPr>
              <a:t>、</a:t>
            </a:r>
            <a:r>
              <a:rPr lang="en-US" altLang="zh-CN" sz="2000">
                <a:latin typeface="微软雅黑" pitchFamily="34" charset="-122"/>
                <a:ea typeface="微软雅黑" pitchFamily="34" charset="-122"/>
              </a:rPr>
              <a:t>C</a:t>
            </a:r>
            <a:r>
              <a:rPr lang="zh-CN" altLang="en-US" sz="2000">
                <a:latin typeface="微软雅黑" pitchFamily="34" charset="-122"/>
                <a:ea typeface="微软雅黑" pitchFamily="34" charset="-122"/>
              </a:rPr>
              <a:t>区域地面入口及地铁通道导入；</a:t>
            </a:r>
          </a:p>
        </p:txBody>
      </p:sp>
      <p:pic>
        <p:nvPicPr>
          <p:cNvPr id="126984" name="Picture 8" descr="95d6e0cc685b563393457e67"/>
          <p:cNvPicPr>
            <a:picLocks noChangeAspect="1" noChangeArrowheads="1"/>
          </p:cNvPicPr>
          <p:nvPr/>
        </p:nvPicPr>
        <p:blipFill>
          <a:blip r:embed="rId2"/>
          <a:srcRect/>
          <a:stretch>
            <a:fillRect/>
          </a:stretch>
        </p:blipFill>
        <p:spPr bwMode="auto">
          <a:xfrm>
            <a:off x="11155363" y="1508125"/>
            <a:ext cx="2701925" cy="35814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6985" name="Picture 9" descr="6555341_b"/>
          <p:cNvPicPr>
            <a:picLocks noChangeAspect="1" noChangeArrowheads="1"/>
          </p:cNvPicPr>
          <p:nvPr/>
        </p:nvPicPr>
        <p:blipFill>
          <a:blip r:embed="rId3"/>
          <a:srcRect/>
          <a:stretch>
            <a:fillRect/>
          </a:stretch>
        </p:blipFill>
        <p:spPr bwMode="auto">
          <a:xfrm>
            <a:off x="11079163" y="5089525"/>
            <a:ext cx="6202362" cy="41910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6986" name="Picture 10" descr="200791291048356"/>
          <p:cNvPicPr>
            <a:picLocks noChangeAspect="1" noChangeArrowheads="1"/>
          </p:cNvPicPr>
          <p:nvPr/>
        </p:nvPicPr>
        <p:blipFill>
          <a:blip r:embed="rId4"/>
          <a:srcRect/>
          <a:stretch>
            <a:fillRect/>
          </a:stretch>
        </p:blipFill>
        <p:spPr bwMode="auto">
          <a:xfrm>
            <a:off x="13822363" y="1508125"/>
            <a:ext cx="3459162" cy="3581400"/>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436235" name="Group 11"/>
          <p:cNvGraphicFramePr>
            <a:graphicFrameLocks noGrp="1"/>
          </p:cNvGraphicFramePr>
          <p:nvPr>
            <p:ph/>
          </p:nvPr>
        </p:nvGraphicFramePr>
        <p:xfrm>
          <a:off x="487363" y="2346325"/>
          <a:ext cx="4395787" cy="1774826"/>
        </p:xfrm>
        <a:graphic>
          <a:graphicData uri="http://schemas.openxmlformats.org/drawingml/2006/table">
            <a:tbl>
              <a:tblPr/>
              <a:tblGrid>
                <a:gridCol w="590550"/>
                <a:gridCol w="1901825"/>
                <a:gridCol w="1903412"/>
              </a:tblGrid>
              <a:tr h="43021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微软雅黑" pitchFamily="34" charset="-122"/>
                          <a:ea typeface="微软雅黑" pitchFamily="34" charset="-122"/>
                        </a:rPr>
                        <a:t>B</a:t>
                      </a:r>
                      <a:r>
                        <a:rPr kumimoji="0" lang="zh-CN" altLang="en-US" sz="1600" b="1" i="0" u="none" strike="noStrike" cap="none" normalizeH="0" baseline="0" dirty="0" smtClean="0">
                          <a:ln>
                            <a:noFill/>
                          </a:ln>
                          <a:solidFill>
                            <a:srgbClr val="000000"/>
                          </a:solidFill>
                          <a:effectLst/>
                          <a:latin typeface="微软雅黑" pitchFamily="34" charset="-122"/>
                          <a:ea typeface="微软雅黑" pitchFamily="34" charset="-122"/>
                        </a:rPr>
                        <a:t>区</a:t>
                      </a:r>
                      <a:endParaRPr kumimoji="0" lang="zh-CN" altLang="en-US"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000000"/>
                          </a:solidFill>
                          <a:effectLst/>
                          <a:latin typeface="微软雅黑" pitchFamily="34" charset="-122"/>
                          <a:ea typeface="微软雅黑" pitchFamily="34" charset="-122"/>
                        </a:rPr>
                        <a:t>商铺套数</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000000"/>
                          </a:solidFill>
                          <a:effectLst/>
                          <a:latin typeface="微软雅黑" pitchFamily="34" charset="-122"/>
                          <a:ea typeface="微软雅黑" pitchFamily="34" charset="-122"/>
                        </a:rPr>
                        <a:t>业态比例</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r>
              <a:tr h="44767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000000"/>
                          </a:solidFill>
                          <a:effectLst/>
                          <a:latin typeface="微软雅黑" pitchFamily="34" charset="-122"/>
                          <a:ea typeface="微软雅黑" pitchFamily="34" charset="-122"/>
                        </a:rPr>
                        <a:t>娱乐</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000000"/>
                          </a:solidFill>
                          <a:effectLst/>
                          <a:latin typeface="微软雅黑" pitchFamily="34" charset="-122"/>
                          <a:ea typeface="微软雅黑" pitchFamily="34" charset="-122"/>
                        </a:rPr>
                        <a:t>62</a:t>
                      </a:r>
                      <a:endPar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微软雅黑" pitchFamily="34" charset="-122"/>
                          <a:ea typeface="微软雅黑" pitchFamily="34" charset="-122"/>
                        </a:rPr>
                        <a:t>61%</a:t>
                      </a:r>
                      <a:endParaRPr kumimoji="0" lang="en-US" altLang="zh-CN"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492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000000"/>
                          </a:solidFill>
                          <a:effectLst/>
                          <a:latin typeface="微软雅黑" pitchFamily="34" charset="-122"/>
                          <a:ea typeface="微软雅黑" pitchFamily="34" charset="-122"/>
                        </a:rPr>
                        <a:t>零售</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000000"/>
                          </a:solidFill>
                          <a:effectLst/>
                          <a:latin typeface="微软雅黑" pitchFamily="34" charset="-122"/>
                          <a:ea typeface="微软雅黑" pitchFamily="34" charset="-122"/>
                        </a:rPr>
                        <a:t>14</a:t>
                      </a:r>
                      <a:endPar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000000"/>
                          </a:solidFill>
                          <a:effectLst/>
                          <a:latin typeface="微软雅黑" pitchFamily="34" charset="-122"/>
                          <a:ea typeface="微软雅黑" pitchFamily="34" charset="-122"/>
                        </a:rPr>
                        <a:t>14%</a:t>
                      </a:r>
                      <a:endPar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4767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000000"/>
                          </a:solidFill>
                          <a:effectLst/>
                          <a:latin typeface="微软雅黑" pitchFamily="34" charset="-122"/>
                          <a:ea typeface="微软雅黑" pitchFamily="34" charset="-122"/>
                        </a:rPr>
                        <a:t>餐饮</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000000"/>
                          </a:solidFill>
                          <a:effectLst/>
                          <a:latin typeface="微软雅黑" pitchFamily="34" charset="-122"/>
                          <a:ea typeface="微软雅黑" pitchFamily="34" charset="-122"/>
                        </a:rPr>
                        <a:t>26</a:t>
                      </a:r>
                      <a:endPar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微软雅黑" pitchFamily="34" charset="-122"/>
                          <a:ea typeface="微软雅黑" pitchFamily="34" charset="-122"/>
                        </a:rPr>
                        <a:t>25%</a:t>
                      </a:r>
                      <a:endParaRPr kumimoji="0" lang="en-US" altLang="zh-CN"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36257" name="Picture 33" descr="`W`69TZDWVZP]~MF9`5_X3L"/>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668963" y="1355725"/>
            <a:ext cx="4038600" cy="3146425"/>
          </a:xfrm>
          <a:prstGeom prst="rect">
            <a:avLst/>
          </a:prstGeom>
          <a:noFill/>
          <a:ln w="28575">
            <a:solidFill>
              <a:srgbClr val="003366"/>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36230">
                                            <p:txEl>
                                              <p:pRg st="0" end="0"/>
                                            </p:txEl>
                                          </p:spTgt>
                                        </p:tgtEl>
                                        <p:attrNameLst>
                                          <p:attrName>style.visibility</p:attrName>
                                        </p:attrNameLst>
                                      </p:cBhvr>
                                      <p:to>
                                        <p:strVal val="visible"/>
                                      </p:to>
                                    </p:set>
                                    <p:anim calcmode="discrete" valueType="clr">
                                      <p:cBhvr override="childStyle">
                                        <p:cTn id="7" dur="30"/>
                                        <p:tgtEl>
                                          <p:spTgt spid="43623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436230">
                                            <p:txEl>
                                              <p:pRg st="0" end="0"/>
                                            </p:txEl>
                                          </p:spTgt>
                                        </p:tgtEl>
                                        <p:attrNameLst>
                                          <p:attrName>fillcolor</p:attrName>
                                        </p:attrNameLst>
                                      </p:cBhvr>
                                      <p:tavLst>
                                        <p:tav tm="0">
                                          <p:val>
                                            <p:clrVal>
                                              <a:schemeClr val="accent2"/>
                                            </p:clrVal>
                                          </p:val>
                                        </p:tav>
                                        <p:tav tm="50000">
                                          <p:val>
                                            <p:clrVal>
                                              <a:schemeClr val="hlink"/>
                                            </p:clrVal>
                                          </p:val>
                                        </p:tav>
                                      </p:tavLst>
                                    </p:anim>
                                    <p:set>
                                      <p:cBhvr>
                                        <p:cTn id="9" dur="30"/>
                                        <p:tgtEl>
                                          <p:spTgt spid="436230">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436235"/>
                                        </p:tgtEl>
                                        <p:attrNameLst>
                                          <p:attrName>style.visibility</p:attrName>
                                        </p:attrNameLst>
                                      </p:cBhvr>
                                      <p:to>
                                        <p:strVal val="visible"/>
                                      </p:to>
                                    </p:set>
                                    <p:animEffect transition="in" filter="fade">
                                      <p:cBhvr>
                                        <p:cTn id="14" dur="500"/>
                                        <p:tgtEl>
                                          <p:spTgt spid="43623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436257"/>
                                        </p:tgtEl>
                                        <p:attrNameLst>
                                          <p:attrName>style.visibility</p:attrName>
                                        </p:attrNameLst>
                                      </p:cBhvr>
                                      <p:to>
                                        <p:strVal val="visible"/>
                                      </p:to>
                                    </p:set>
                                    <p:animEffect transition="in" filter="dissolve">
                                      <p:cBhvr>
                                        <p:cTn id="19" dur="500"/>
                                        <p:tgtEl>
                                          <p:spTgt spid="43625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grpId="0" nodeType="clickEffect">
                                  <p:stCondLst>
                                    <p:cond delay="0"/>
                                  </p:stCondLst>
                                  <p:childTnLst>
                                    <p:set>
                                      <p:cBhvr>
                                        <p:cTn id="23" dur="1" fill="hold">
                                          <p:stCondLst>
                                            <p:cond delay="0"/>
                                          </p:stCondLst>
                                        </p:cTn>
                                        <p:tgtEl>
                                          <p:spTgt spid="436231"/>
                                        </p:tgtEl>
                                        <p:attrNameLst>
                                          <p:attrName>style.visibility</p:attrName>
                                        </p:attrNameLst>
                                      </p:cBhvr>
                                      <p:to>
                                        <p:strVal val="visible"/>
                                      </p:to>
                                    </p:set>
                                    <p:anim calcmode="lin" valueType="num">
                                      <p:cBhvr>
                                        <p:cTn id="24" dur="500" fill="hold"/>
                                        <p:tgtEl>
                                          <p:spTgt spid="436231"/>
                                        </p:tgtEl>
                                        <p:attrNameLst>
                                          <p:attrName>ppt_w</p:attrName>
                                        </p:attrNameLst>
                                      </p:cBhvr>
                                      <p:tavLst>
                                        <p:tav tm="0">
                                          <p:val>
                                            <p:fltVal val="0"/>
                                          </p:val>
                                        </p:tav>
                                        <p:tav tm="100000">
                                          <p:val>
                                            <p:strVal val="#ppt_w"/>
                                          </p:val>
                                        </p:tav>
                                      </p:tavLst>
                                    </p:anim>
                                    <p:anim calcmode="lin" valueType="num">
                                      <p:cBhvr>
                                        <p:cTn id="25" dur="500" fill="hold"/>
                                        <p:tgtEl>
                                          <p:spTgt spid="4362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3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250" name="Picture 2" descr="201071610372129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98163" y="4327525"/>
            <a:ext cx="6583362"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03" name="Rectangle 3"/>
          <p:cNvSpPr>
            <a:spLocks noChangeArrowheads="1"/>
          </p:cNvSpPr>
          <p:nvPr/>
        </p:nvSpPr>
        <p:spPr bwMode="auto">
          <a:xfrm>
            <a:off x="0" y="0"/>
            <a:ext cx="3962400"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业态可行性分析</a:t>
            </a:r>
          </a:p>
        </p:txBody>
      </p:sp>
      <p:sp>
        <p:nvSpPr>
          <p:cNvPr id="437252" name="Rectangle 4"/>
          <p:cNvSpPr>
            <a:spLocks noChangeArrowheads="1"/>
          </p:cNvSpPr>
          <p:nvPr/>
        </p:nvSpPr>
        <p:spPr bwMode="auto">
          <a:xfrm>
            <a:off x="411163" y="1293813"/>
            <a:ext cx="25844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wrap="none" anchor="ctr">
            <a:spAutoFit/>
          </a:bodyPr>
          <a:lstStyle/>
          <a:p>
            <a:pPr algn="just"/>
            <a:r>
              <a:rPr lang="en-US" altLang="zh-CN" sz="2800" b="1">
                <a:latin typeface="微软雅黑" pitchFamily="34" charset="-122"/>
                <a:ea typeface="微软雅黑" pitchFamily="34" charset="-122"/>
              </a:rPr>
              <a:t>B</a:t>
            </a:r>
            <a:r>
              <a:rPr lang="zh-CN" altLang="en-US" sz="2800" b="1">
                <a:latin typeface="微软雅黑" pitchFamily="34" charset="-122"/>
                <a:ea typeface="微软雅黑" pitchFamily="34" charset="-122"/>
              </a:rPr>
              <a:t>区业态可行性</a:t>
            </a:r>
          </a:p>
        </p:txBody>
      </p:sp>
      <p:sp>
        <p:nvSpPr>
          <p:cNvPr id="437253" name="Rectangle 5"/>
          <p:cNvSpPr>
            <a:spLocks noChangeArrowheads="1"/>
          </p:cNvSpPr>
          <p:nvPr/>
        </p:nvSpPr>
        <p:spPr bwMode="auto">
          <a:xfrm>
            <a:off x="334963" y="2041525"/>
            <a:ext cx="7543800" cy="5786438"/>
          </a:xfrm>
          <a:prstGeom prst="rect">
            <a:avLst/>
          </a:prstGeom>
          <a:solidFill>
            <a:schemeClr val="accent1">
              <a:lumMod val="90000"/>
              <a:alpha val="30196"/>
            </a:schemeClr>
          </a:solidFill>
          <a:ln w="38100">
            <a:noFill/>
            <a:prstDash val="dash"/>
            <a:miter lim="800000"/>
            <a:headEnd/>
            <a:tailEnd/>
          </a:ln>
        </p:spPr>
        <p:txBody>
          <a:bodyPr anchor="ctr">
            <a:spAutoFit/>
          </a:bodyPr>
          <a:lstStyle/>
          <a:p>
            <a:pPr algn="just">
              <a:defRPr/>
            </a:pPr>
            <a:endParaRPr lang="en-US" altLang="zh-CN" sz="2800" b="1" dirty="0">
              <a:solidFill>
                <a:srgbClr val="990000"/>
              </a:solidFill>
              <a:latin typeface="微软雅黑" pitchFamily="34" charset="-122"/>
              <a:ea typeface="微软雅黑" pitchFamily="34" charset="-122"/>
            </a:endParaRPr>
          </a:p>
          <a:p>
            <a:pPr algn="just">
              <a:defRPr/>
            </a:pPr>
            <a:r>
              <a:rPr lang="en-US" altLang="zh-CN" sz="2400" b="1" dirty="0">
                <a:solidFill>
                  <a:srgbClr val="0033CC"/>
                </a:solidFill>
                <a:latin typeface="微软雅黑" pitchFamily="34" charset="-122"/>
                <a:ea typeface="微软雅黑" pitchFamily="34" charset="-122"/>
              </a:rPr>
              <a:t>B</a:t>
            </a:r>
            <a:r>
              <a:rPr lang="zh-CN" altLang="en-US" sz="2400" b="1" dirty="0">
                <a:solidFill>
                  <a:srgbClr val="0033CC"/>
                </a:solidFill>
                <a:latin typeface="微软雅黑" pitchFamily="34" charset="-122"/>
                <a:ea typeface="微软雅黑" pitchFamily="34" charset="-122"/>
              </a:rPr>
              <a:t>区业态主要凸显消费运动转换的概念，即为消费群到达</a:t>
            </a:r>
            <a:r>
              <a:rPr lang="en-US" altLang="zh-CN" sz="2400" b="1" dirty="0">
                <a:solidFill>
                  <a:srgbClr val="0033CC"/>
                </a:solidFill>
                <a:latin typeface="微软雅黑" pitchFamily="34" charset="-122"/>
                <a:ea typeface="微软雅黑" pitchFamily="34" charset="-122"/>
              </a:rPr>
              <a:t>B</a:t>
            </a:r>
            <a:r>
              <a:rPr lang="zh-CN" altLang="en-US" sz="2400" b="1" dirty="0">
                <a:solidFill>
                  <a:srgbClr val="0033CC"/>
                </a:solidFill>
                <a:latin typeface="微软雅黑" pitchFamily="34" charset="-122"/>
                <a:ea typeface="微软雅黑" pitchFamily="34" charset="-122"/>
              </a:rPr>
              <a:t>区时将正在进行的游逛式的消费运动作转变为定点消费；</a:t>
            </a:r>
          </a:p>
          <a:p>
            <a:pPr>
              <a:defRPr/>
            </a:pPr>
            <a:endParaRPr lang="zh-CN" altLang="en-US" sz="2800" b="1" dirty="0">
              <a:latin typeface="微软雅黑" pitchFamily="34" charset="-122"/>
              <a:ea typeface="微软雅黑" pitchFamily="34" charset="-122"/>
            </a:endParaRPr>
          </a:p>
          <a:p>
            <a:pPr>
              <a:defRPr/>
            </a:pPr>
            <a:r>
              <a:rPr lang="zh-CN" altLang="en-US" sz="2200" dirty="0">
                <a:latin typeface="微软雅黑" pitchFamily="34" charset="-122"/>
                <a:ea typeface="微软雅黑" pitchFamily="34" charset="-122"/>
              </a:rPr>
              <a:t>休闲业态</a:t>
            </a:r>
          </a:p>
          <a:p>
            <a:pPr>
              <a:defRPr/>
            </a:pPr>
            <a:r>
              <a:rPr lang="zh-CN" altLang="en-US" sz="2200" dirty="0">
                <a:latin typeface="微软雅黑" pitchFamily="34" charset="-122"/>
                <a:ea typeface="微软雅黑" pitchFamily="34" charset="-122"/>
              </a:rPr>
              <a:t>桌游吧、游艺电玩</a:t>
            </a:r>
          </a:p>
          <a:p>
            <a:pPr>
              <a:defRPr/>
            </a:pPr>
            <a:r>
              <a:rPr lang="zh-CN" altLang="en-US" sz="2200" dirty="0">
                <a:latin typeface="微软雅黑" pitchFamily="34" charset="-122"/>
                <a:ea typeface="微软雅黑" pitchFamily="34" charset="-122"/>
              </a:rPr>
              <a:t>比较容易吸引年轻消费群体的业态，对本案未来经营在租金收益上能得到良好的体现；</a:t>
            </a:r>
          </a:p>
          <a:p>
            <a:pPr>
              <a:defRPr/>
            </a:pPr>
            <a:r>
              <a:rPr lang="zh-CN" altLang="en-US" sz="2200" dirty="0">
                <a:latin typeface="微软雅黑" pitchFamily="34" charset="-122"/>
                <a:ea typeface="微软雅黑" pitchFamily="34" charset="-122"/>
              </a:rPr>
              <a:t>慢摇吧、特色吧；</a:t>
            </a:r>
          </a:p>
          <a:p>
            <a:pPr>
              <a:defRPr/>
            </a:pPr>
            <a:r>
              <a:rPr lang="zh-CN" altLang="en-US" sz="2200" dirty="0">
                <a:latin typeface="微软雅黑" pitchFamily="34" charset="-122"/>
                <a:ea typeface="微软雅黑" pitchFamily="34" charset="-122"/>
              </a:rPr>
              <a:t>闹中取静，体现独特文化气息的特色酒吧，即满足追求刺激型消费，对商务消费群也有较强吸引力；</a:t>
            </a:r>
          </a:p>
          <a:p>
            <a:pPr>
              <a:defRPr/>
            </a:pPr>
            <a:r>
              <a:rPr lang="zh-CN" altLang="en-US" sz="2200" dirty="0">
                <a:latin typeface="微软雅黑" pitchFamily="34" charset="-122"/>
                <a:ea typeface="微软雅黑" pitchFamily="34" charset="-122"/>
              </a:rPr>
              <a:t>咖啡轻餐</a:t>
            </a:r>
          </a:p>
          <a:p>
            <a:pPr>
              <a:defRPr/>
            </a:pPr>
            <a:r>
              <a:rPr lang="zh-CN" altLang="en-US" sz="2200" dirty="0">
                <a:latin typeface="微软雅黑" pitchFamily="34" charset="-122"/>
                <a:ea typeface="微软雅黑" pitchFamily="34" charset="-122"/>
              </a:rPr>
              <a:t>与</a:t>
            </a:r>
            <a:r>
              <a:rPr lang="en-US" altLang="zh-CN" sz="2200" dirty="0">
                <a:latin typeface="微软雅黑" pitchFamily="34" charset="-122"/>
                <a:ea typeface="微软雅黑" pitchFamily="34" charset="-122"/>
              </a:rPr>
              <a:t>C</a:t>
            </a:r>
            <a:r>
              <a:rPr lang="zh-CN" altLang="en-US" sz="2200" dirty="0">
                <a:latin typeface="微软雅黑" pitchFamily="34" charset="-122"/>
                <a:ea typeface="微软雅黑" pitchFamily="34" charset="-122"/>
              </a:rPr>
              <a:t>区餐饮相呼应，</a:t>
            </a:r>
            <a:r>
              <a:rPr lang="en-US" altLang="zh-CN" sz="2200" dirty="0">
                <a:latin typeface="微软雅黑" pitchFamily="34" charset="-122"/>
                <a:ea typeface="微软雅黑" pitchFamily="34" charset="-122"/>
              </a:rPr>
              <a:t>B</a:t>
            </a:r>
            <a:r>
              <a:rPr lang="zh-CN" altLang="en-US" sz="2200" dirty="0">
                <a:latin typeface="微软雅黑" pitchFamily="34" charset="-122"/>
                <a:ea typeface="微软雅黑" pitchFamily="34" charset="-122"/>
              </a:rPr>
              <a:t>区段主要以甜品店、咖啡店；</a:t>
            </a:r>
          </a:p>
          <a:p>
            <a:pPr>
              <a:defRPr/>
            </a:pPr>
            <a:r>
              <a:rPr lang="zh-CN" altLang="en-US" sz="2200" dirty="0">
                <a:latin typeface="微软雅黑" pitchFamily="34" charset="-122"/>
                <a:ea typeface="微软雅黑" pitchFamily="34" charset="-122"/>
              </a:rPr>
              <a:t>品牌零售：与</a:t>
            </a:r>
            <a:r>
              <a:rPr lang="en-US" altLang="zh-CN" sz="2200" dirty="0">
                <a:latin typeface="微软雅黑" pitchFamily="34" charset="-122"/>
                <a:ea typeface="微软雅黑" pitchFamily="34" charset="-122"/>
              </a:rPr>
              <a:t>A</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C</a:t>
            </a:r>
            <a:r>
              <a:rPr lang="zh-CN" altLang="en-US" sz="2200" dirty="0">
                <a:latin typeface="微软雅黑" pitchFamily="34" charset="-122"/>
                <a:ea typeface="微软雅黑" pitchFamily="34" charset="-122"/>
              </a:rPr>
              <a:t>区的零售相呼应，推崇热风等商家；</a:t>
            </a:r>
          </a:p>
          <a:p>
            <a:pPr>
              <a:defRPr/>
            </a:pPr>
            <a:endParaRPr lang="en-US" altLang="zh-CN" sz="2200" dirty="0">
              <a:latin typeface="微软雅黑" pitchFamily="34" charset="-122"/>
              <a:ea typeface="微软雅黑" pitchFamily="34" charset="-122"/>
            </a:endParaRPr>
          </a:p>
        </p:txBody>
      </p:sp>
      <p:pic>
        <p:nvPicPr>
          <p:cNvPr id="437254" name="Picture 6" descr="3879984_145123005988_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02563" y="5530850"/>
            <a:ext cx="2909887"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7255" name="Picture 7" descr="2725638_b"/>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783763" y="3108325"/>
            <a:ext cx="4991100" cy="313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7256" name="Picture 8" descr="H}`D}$(O15FTJLN75CE6Z~F"/>
          <p:cNvPicPr>
            <a:picLocks noChangeAspect="1" noChangeArrowheads="1"/>
          </p:cNvPicPr>
          <p:nvPr/>
        </p:nvPicPr>
        <p:blipFill>
          <a:blip r:embed="rId5">
            <a:lum contrast="18000"/>
            <a:extLst>
              <a:ext uri="{28A0092B-C50C-407E-A947-70E740481C1C}">
                <a14:useLocalDpi xmlns:a14="http://schemas.microsoft.com/office/drawing/2010/main" xmlns="" val="0"/>
              </a:ext>
            </a:extLst>
          </a:blip>
          <a:srcRect/>
          <a:stretch>
            <a:fillRect/>
          </a:stretch>
        </p:blipFill>
        <p:spPr bwMode="auto">
          <a:xfrm>
            <a:off x="8716963" y="1127125"/>
            <a:ext cx="8077200" cy="2227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37252">
                                            <p:txEl>
                                              <p:pRg st="0" end="0"/>
                                            </p:txEl>
                                          </p:spTgt>
                                        </p:tgtEl>
                                        <p:attrNameLst>
                                          <p:attrName>style.visibility</p:attrName>
                                        </p:attrNameLst>
                                      </p:cBhvr>
                                      <p:to>
                                        <p:strVal val="visible"/>
                                      </p:to>
                                    </p:set>
                                    <p:anim calcmode="discrete" valueType="clr">
                                      <p:cBhvr override="childStyle">
                                        <p:cTn id="7" dur="30"/>
                                        <p:tgtEl>
                                          <p:spTgt spid="43725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437252">
                                            <p:txEl>
                                              <p:pRg st="0" end="0"/>
                                            </p:txEl>
                                          </p:spTgt>
                                        </p:tgtEl>
                                        <p:attrNameLst>
                                          <p:attrName>fillcolor</p:attrName>
                                        </p:attrNameLst>
                                      </p:cBhvr>
                                      <p:tavLst>
                                        <p:tav tm="0">
                                          <p:val>
                                            <p:clrVal>
                                              <a:schemeClr val="accent2"/>
                                            </p:clrVal>
                                          </p:val>
                                        </p:tav>
                                        <p:tav tm="50000">
                                          <p:val>
                                            <p:clrVal>
                                              <a:schemeClr val="hlink"/>
                                            </p:clrVal>
                                          </p:val>
                                        </p:tav>
                                      </p:tavLst>
                                    </p:anim>
                                    <p:set>
                                      <p:cBhvr>
                                        <p:cTn id="9" dur="30"/>
                                        <p:tgtEl>
                                          <p:spTgt spid="437252">
                                            <p:txEl>
                                              <p:pRg st="0" end="0"/>
                                            </p:txEl>
                                          </p:spTgt>
                                        </p:tgtEl>
                                        <p:attrNameLst>
                                          <p:attrName>fill.type</p:attrName>
                                        </p:attrNameLst>
                                      </p:cBhvr>
                                      <p:to>
                                        <p:strVal val="solid"/>
                                      </p:to>
                                    </p:set>
                                  </p:childTnLst>
                                </p:cTn>
                              </p:par>
                            </p:childTnLst>
                          </p:cTn>
                        </p:par>
                        <p:par>
                          <p:cTn id="10" fill="hold" nodeType="afterGroup">
                            <p:stCondLst>
                              <p:cond delay="120"/>
                            </p:stCondLst>
                            <p:childTnLst>
                              <p:par>
                                <p:cTn id="11" presetID="17" presetClass="entr" presetSubtype="10" fill="hold" grpId="0" nodeType="afterEffect">
                                  <p:stCondLst>
                                    <p:cond delay="0"/>
                                  </p:stCondLst>
                                  <p:childTnLst>
                                    <p:set>
                                      <p:cBhvr>
                                        <p:cTn id="12" dur="1" fill="hold">
                                          <p:stCondLst>
                                            <p:cond delay="0"/>
                                          </p:stCondLst>
                                        </p:cTn>
                                        <p:tgtEl>
                                          <p:spTgt spid="437253"/>
                                        </p:tgtEl>
                                        <p:attrNameLst>
                                          <p:attrName>style.visibility</p:attrName>
                                        </p:attrNameLst>
                                      </p:cBhvr>
                                      <p:to>
                                        <p:strVal val="visible"/>
                                      </p:to>
                                    </p:set>
                                    <p:anim calcmode="lin" valueType="num">
                                      <p:cBhvr>
                                        <p:cTn id="13" dur="500" fill="hold"/>
                                        <p:tgtEl>
                                          <p:spTgt spid="437253"/>
                                        </p:tgtEl>
                                        <p:attrNameLst>
                                          <p:attrName>ppt_w</p:attrName>
                                        </p:attrNameLst>
                                      </p:cBhvr>
                                      <p:tavLst>
                                        <p:tav tm="0">
                                          <p:val>
                                            <p:fltVal val="0"/>
                                          </p:val>
                                        </p:tav>
                                        <p:tav tm="100000">
                                          <p:val>
                                            <p:strVal val="#ppt_w"/>
                                          </p:val>
                                        </p:tav>
                                      </p:tavLst>
                                    </p:anim>
                                    <p:anim calcmode="lin" valueType="num">
                                      <p:cBhvr>
                                        <p:cTn id="14" dur="500" fill="hold"/>
                                        <p:tgtEl>
                                          <p:spTgt spid="437253"/>
                                        </p:tgtEl>
                                        <p:attrNameLst>
                                          <p:attrName>ppt_h</p:attrName>
                                        </p:attrNameLst>
                                      </p:cBhvr>
                                      <p:tavLst>
                                        <p:tav tm="0">
                                          <p:val>
                                            <p:strVal val="#ppt_h"/>
                                          </p:val>
                                        </p:tav>
                                        <p:tav tm="100000">
                                          <p:val>
                                            <p:strVal val="#ppt_h"/>
                                          </p:val>
                                        </p:tav>
                                      </p:tavLst>
                                    </p:anim>
                                  </p:childTnLst>
                                </p:cTn>
                              </p:par>
                            </p:childTnLst>
                          </p:cTn>
                        </p:par>
                        <p:par>
                          <p:cTn id="15" fill="hold" nodeType="afterGroup">
                            <p:stCondLst>
                              <p:cond delay="620"/>
                            </p:stCondLst>
                            <p:childTnLst>
                              <p:par>
                                <p:cTn id="16" presetID="17" presetClass="entr" presetSubtype="10" fill="hold" nodeType="afterEffect">
                                  <p:stCondLst>
                                    <p:cond delay="0"/>
                                  </p:stCondLst>
                                  <p:childTnLst>
                                    <p:set>
                                      <p:cBhvr>
                                        <p:cTn id="17" dur="1" fill="hold">
                                          <p:stCondLst>
                                            <p:cond delay="0"/>
                                          </p:stCondLst>
                                        </p:cTn>
                                        <p:tgtEl>
                                          <p:spTgt spid="437256"/>
                                        </p:tgtEl>
                                        <p:attrNameLst>
                                          <p:attrName>style.visibility</p:attrName>
                                        </p:attrNameLst>
                                      </p:cBhvr>
                                      <p:to>
                                        <p:strVal val="visible"/>
                                      </p:to>
                                    </p:set>
                                    <p:anim calcmode="lin" valueType="num">
                                      <p:cBhvr>
                                        <p:cTn id="18" dur="500" fill="hold"/>
                                        <p:tgtEl>
                                          <p:spTgt spid="437256"/>
                                        </p:tgtEl>
                                        <p:attrNameLst>
                                          <p:attrName>ppt_w</p:attrName>
                                        </p:attrNameLst>
                                      </p:cBhvr>
                                      <p:tavLst>
                                        <p:tav tm="0">
                                          <p:val>
                                            <p:fltVal val="0"/>
                                          </p:val>
                                        </p:tav>
                                        <p:tav tm="100000">
                                          <p:val>
                                            <p:strVal val="#ppt_w"/>
                                          </p:val>
                                        </p:tav>
                                      </p:tavLst>
                                    </p:anim>
                                    <p:anim calcmode="lin" valueType="num">
                                      <p:cBhvr>
                                        <p:cTn id="19" dur="500" fill="hold"/>
                                        <p:tgtEl>
                                          <p:spTgt spid="437256"/>
                                        </p:tgtEl>
                                        <p:attrNameLst>
                                          <p:attrName>ppt_h</p:attrName>
                                        </p:attrNameLst>
                                      </p:cBhvr>
                                      <p:tavLst>
                                        <p:tav tm="0">
                                          <p:val>
                                            <p:strVal val="#ppt_h"/>
                                          </p:val>
                                        </p:tav>
                                        <p:tav tm="100000">
                                          <p:val>
                                            <p:strVal val="#ppt_h"/>
                                          </p:val>
                                        </p:tav>
                                      </p:tavLst>
                                    </p:anim>
                                  </p:childTnLst>
                                </p:cTn>
                              </p:par>
                            </p:childTnLst>
                          </p:cTn>
                        </p:par>
                        <p:par>
                          <p:cTn id="20" fill="hold" nodeType="afterGroup">
                            <p:stCondLst>
                              <p:cond delay="1120"/>
                            </p:stCondLst>
                            <p:childTnLst>
                              <p:par>
                                <p:cTn id="21" presetID="9" presetClass="entr" presetSubtype="0" fill="hold" nodeType="afterEffect">
                                  <p:stCondLst>
                                    <p:cond delay="0"/>
                                  </p:stCondLst>
                                  <p:childTnLst>
                                    <p:set>
                                      <p:cBhvr>
                                        <p:cTn id="22" dur="1" fill="hold">
                                          <p:stCondLst>
                                            <p:cond delay="0"/>
                                          </p:stCondLst>
                                        </p:cTn>
                                        <p:tgtEl>
                                          <p:spTgt spid="437250"/>
                                        </p:tgtEl>
                                        <p:attrNameLst>
                                          <p:attrName>style.visibility</p:attrName>
                                        </p:attrNameLst>
                                      </p:cBhvr>
                                      <p:to>
                                        <p:strVal val="visible"/>
                                      </p:to>
                                    </p:set>
                                    <p:animEffect transition="in" filter="dissolve">
                                      <p:cBhvr>
                                        <p:cTn id="23" dur="500"/>
                                        <p:tgtEl>
                                          <p:spTgt spid="437250"/>
                                        </p:tgtEl>
                                      </p:cBhvr>
                                    </p:animEffect>
                                  </p:childTnLst>
                                </p:cTn>
                              </p:par>
                            </p:childTnLst>
                          </p:cTn>
                        </p:par>
                        <p:par>
                          <p:cTn id="24" fill="hold" nodeType="afterGroup">
                            <p:stCondLst>
                              <p:cond delay="1620"/>
                            </p:stCondLst>
                            <p:childTnLst>
                              <p:par>
                                <p:cTn id="25" presetID="9" presetClass="entr" presetSubtype="0" fill="hold" nodeType="afterEffect">
                                  <p:stCondLst>
                                    <p:cond delay="0"/>
                                  </p:stCondLst>
                                  <p:childTnLst>
                                    <p:set>
                                      <p:cBhvr>
                                        <p:cTn id="26" dur="1" fill="hold">
                                          <p:stCondLst>
                                            <p:cond delay="0"/>
                                          </p:stCondLst>
                                        </p:cTn>
                                        <p:tgtEl>
                                          <p:spTgt spid="437255"/>
                                        </p:tgtEl>
                                        <p:attrNameLst>
                                          <p:attrName>style.visibility</p:attrName>
                                        </p:attrNameLst>
                                      </p:cBhvr>
                                      <p:to>
                                        <p:strVal val="visible"/>
                                      </p:to>
                                    </p:set>
                                    <p:animEffect transition="in" filter="dissolve">
                                      <p:cBhvr>
                                        <p:cTn id="27" dur="500"/>
                                        <p:tgtEl>
                                          <p:spTgt spid="437255"/>
                                        </p:tgtEl>
                                      </p:cBhvr>
                                    </p:animEffect>
                                  </p:childTnLst>
                                </p:cTn>
                              </p:par>
                              <p:par>
                                <p:cTn id="28" presetID="9" presetClass="entr" presetSubtype="0" fill="hold" nodeType="withEffect">
                                  <p:stCondLst>
                                    <p:cond delay="0"/>
                                  </p:stCondLst>
                                  <p:childTnLst>
                                    <p:set>
                                      <p:cBhvr>
                                        <p:cTn id="29" dur="1" fill="hold">
                                          <p:stCondLst>
                                            <p:cond delay="0"/>
                                          </p:stCondLst>
                                        </p:cTn>
                                        <p:tgtEl>
                                          <p:spTgt spid="437254"/>
                                        </p:tgtEl>
                                        <p:attrNameLst>
                                          <p:attrName>style.visibility</p:attrName>
                                        </p:attrNameLst>
                                      </p:cBhvr>
                                      <p:to>
                                        <p:strVal val="visible"/>
                                      </p:to>
                                    </p:set>
                                    <p:animEffect transition="in" filter="dissolve">
                                      <p:cBhvr>
                                        <p:cTn id="30" dur="500"/>
                                        <p:tgtEl>
                                          <p:spTgt spid="437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38" name="Picture 2" descr="33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893175" y="1584325"/>
            <a:ext cx="7223125" cy="403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1539" name="Picture 3" descr="88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01725" y="1584325"/>
            <a:ext cx="7539038" cy="403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1"/>
          <p:cNvGrpSpPr>
            <a:grpSpLocks/>
          </p:cNvGrpSpPr>
          <p:nvPr/>
        </p:nvGrpSpPr>
        <p:grpSpPr bwMode="auto">
          <a:xfrm>
            <a:off x="1020763" y="6170613"/>
            <a:ext cx="15154275" cy="2971800"/>
            <a:chOff x="1020763" y="6170613"/>
            <a:chExt cx="15154275" cy="2971800"/>
          </a:xfrm>
        </p:grpSpPr>
        <p:sp>
          <p:nvSpPr>
            <p:cNvPr id="6" name="矩形 5"/>
            <p:cNvSpPr>
              <a:spLocks noChangeArrowheads="1"/>
            </p:cNvSpPr>
            <p:nvPr/>
          </p:nvSpPr>
          <p:spPr bwMode="auto">
            <a:xfrm>
              <a:off x="1020763" y="6170613"/>
              <a:ext cx="15074900" cy="2971800"/>
            </a:xfrm>
            <a:prstGeom prst="rect">
              <a:avLst/>
            </a:prstGeom>
            <a:solidFill>
              <a:schemeClr val="bg1"/>
            </a:solidFill>
            <a:ln w="19050">
              <a:solidFill>
                <a:srgbClr val="BFBFBF"/>
              </a:solidFill>
              <a:miter lim="800000"/>
              <a:headEnd/>
              <a:tailEnd/>
            </a:ln>
            <a:effectLst>
              <a:outerShdw dist="38100" dir="18900000" algn="bl" rotWithShape="0">
                <a:srgbClr val="000000">
                  <a:alpha val="39999"/>
                </a:srgbClr>
              </a:outerShdw>
            </a:effectLst>
          </p:spPr>
          <p:txBody>
            <a:bodyPr wrap="none" lIns="147258" tIns="73630" rIns="147258" bIns="73630" anchor="ctr"/>
            <a:lstStyle/>
            <a:p>
              <a:pPr algn="ctr" defTabSz="1473200" eaLnBrk="0" hangingPunct="0">
                <a:defRPr/>
              </a:pPr>
              <a:endParaRPr lang="zh-CN" altLang="zh-CN" sz="2300">
                <a:latin typeface="微软雅黑" pitchFamily="34" charset="-122"/>
                <a:ea typeface="微软雅黑" pitchFamily="34" charset="-122"/>
              </a:endParaRPr>
            </a:p>
          </p:txBody>
        </p:sp>
        <p:sp>
          <p:nvSpPr>
            <p:cNvPr id="48140" name="矩形 9"/>
            <p:cNvSpPr>
              <a:spLocks noChangeArrowheads="1"/>
            </p:cNvSpPr>
            <p:nvPr/>
          </p:nvSpPr>
          <p:spPr bwMode="auto">
            <a:xfrm>
              <a:off x="1096963" y="6170613"/>
              <a:ext cx="15078075" cy="2884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58" tIns="73630" rIns="147258" bIns="73630">
              <a:spAutoFit/>
            </a:bodyPr>
            <a:lstStyle/>
            <a:p>
              <a:pPr defTabSz="1473200">
                <a:lnSpc>
                  <a:spcPct val="150000"/>
                </a:lnSpc>
                <a:buFont typeface="Wingdings" pitchFamily="2" charset="2"/>
                <a:buChar char="u"/>
              </a:pPr>
              <a:r>
                <a:rPr lang="zh-CN" altLang="en-US" sz="2400">
                  <a:latin typeface="微软雅黑" pitchFamily="34" charset="-122"/>
                  <a:ea typeface="微软雅黑" pitchFamily="34" charset="-122"/>
                </a:rPr>
                <a:t>项目位于无锡市崇安区人民中路，东起新生路，西至解放东路</a:t>
              </a:r>
            </a:p>
            <a:p>
              <a:pPr defTabSz="1473200">
                <a:lnSpc>
                  <a:spcPct val="150000"/>
                </a:lnSpc>
                <a:buFont typeface="Wingdings" pitchFamily="2" charset="2"/>
                <a:buChar char="u"/>
              </a:pPr>
              <a:r>
                <a:rPr lang="zh-CN" altLang="en-US" sz="2400">
                  <a:latin typeface="微软雅黑" pitchFamily="34" charset="-122"/>
                  <a:ea typeface="微软雅黑" pitchFamily="34" charset="-122"/>
                </a:rPr>
                <a:t>本项目位于中山路沿线区域在建的地铁站点，由三阳广场站至东林广场站作为地面步行街，衔接广场之间  </a:t>
              </a:r>
            </a:p>
            <a:p>
              <a:pPr defTabSz="1473200">
                <a:lnSpc>
                  <a:spcPct val="150000"/>
                </a:lnSpc>
                <a:buFont typeface="Wingdings" pitchFamily="2" charset="2"/>
                <a:buNone/>
              </a:pPr>
              <a:r>
                <a:rPr lang="zh-CN" altLang="en-US" sz="2400">
                  <a:latin typeface="微软雅黑" pitchFamily="34" charset="-122"/>
                  <a:ea typeface="微软雅黑" pitchFamily="34" charset="-122"/>
                </a:rPr>
                <a:t>   的人民路作为下沉广场</a:t>
              </a:r>
            </a:p>
            <a:p>
              <a:pPr defTabSz="1473200">
                <a:lnSpc>
                  <a:spcPct val="150000"/>
                </a:lnSpc>
                <a:buFont typeface="Wingdings" pitchFamily="2" charset="2"/>
                <a:buChar char="u"/>
              </a:pPr>
              <a:r>
                <a:rPr lang="zh-CN" altLang="en-US" sz="2400">
                  <a:latin typeface="微软雅黑" pitchFamily="34" charset="-122"/>
                  <a:ea typeface="微软雅黑" pitchFamily="34" charset="-122"/>
                </a:rPr>
                <a:t>项目位处城市主干道人民路，属无锡市中心，交通及区位优势明显</a:t>
              </a:r>
            </a:p>
            <a:p>
              <a:pPr defTabSz="1473200">
                <a:lnSpc>
                  <a:spcPct val="150000"/>
                </a:lnSpc>
                <a:buFont typeface="Wingdings" pitchFamily="2" charset="2"/>
                <a:buChar char="u"/>
              </a:pPr>
              <a:r>
                <a:rPr lang="zh-CN" altLang="en-US" sz="2400">
                  <a:latin typeface="微软雅黑" pitchFamily="34" charset="-122"/>
                  <a:ea typeface="微软雅黑" pitchFamily="34" charset="-122"/>
                </a:rPr>
                <a:t>人民路东侧近中山路，有百盛、大洋百货等大型商场，是无锡最繁华商业地点之一，区域辐射广</a:t>
              </a:r>
            </a:p>
          </p:txBody>
        </p:sp>
      </p:grpSp>
      <p:sp>
        <p:nvSpPr>
          <p:cNvPr id="48133" name="矩形 21"/>
          <p:cNvSpPr>
            <a:spLocks noChangeArrowheads="1"/>
          </p:cNvSpPr>
          <p:nvPr/>
        </p:nvSpPr>
        <p:spPr bwMode="auto">
          <a:xfrm>
            <a:off x="14393863" y="7196138"/>
            <a:ext cx="1920875"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7258" tIns="73630" rIns="147258" bIns="73630">
            <a:spAutoFit/>
          </a:bodyPr>
          <a:lstStyle/>
          <a:p>
            <a:pPr algn="ctr" defTabSz="1473200" eaLnBrk="0" hangingPunct="0"/>
            <a:r>
              <a:rPr lang="zh-CN" altLang="en-US" sz="1600">
                <a:solidFill>
                  <a:schemeClr val="bg1"/>
                </a:solidFill>
                <a:latin typeface="微软雅黑" pitchFamily="34" charset="-122"/>
                <a:ea typeface="微软雅黑" pitchFamily="34" charset="-122"/>
              </a:rPr>
              <a:t>地块内南方灯饰城</a:t>
            </a:r>
          </a:p>
        </p:txBody>
      </p:sp>
      <p:grpSp>
        <p:nvGrpSpPr>
          <p:cNvPr id="3" name="组合 50"/>
          <p:cNvGrpSpPr>
            <a:grpSpLocks/>
          </p:cNvGrpSpPr>
          <p:nvPr/>
        </p:nvGrpSpPr>
        <p:grpSpPr bwMode="auto">
          <a:xfrm>
            <a:off x="6000750" y="1889125"/>
            <a:ext cx="1192213" cy="1893888"/>
            <a:chOff x="1370927" y="2771766"/>
            <a:chExt cx="616006" cy="1022777"/>
          </a:xfrm>
        </p:grpSpPr>
        <p:sp>
          <p:nvSpPr>
            <p:cNvPr id="48136" name="五角星 47"/>
            <p:cNvSpPr>
              <a:spLocks noChangeAspect="1"/>
            </p:cNvSpPr>
            <p:nvPr/>
          </p:nvSpPr>
          <p:spPr bwMode="auto">
            <a:xfrm>
              <a:off x="1703284" y="3648606"/>
              <a:ext cx="104577" cy="145937"/>
            </a:xfrm>
            <a:custGeom>
              <a:avLst/>
              <a:gdLst>
                <a:gd name="T0" fmla="*/ 0 w 104577"/>
                <a:gd name="T1" fmla="*/ 55743 h 145937"/>
                <a:gd name="T2" fmla="*/ 39945 w 104577"/>
                <a:gd name="T3" fmla="*/ 55743 h 145937"/>
                <a:gd name="T4" fmla="*/ 52289 w 104577"/>
                <a:gd name="T5" fmla="*/ 0 h 145937"/>
                <a:gd name="T6" fmla="*/ 64632 w 104577"/>
                <a:gd name="T7" fmla="*/ 55743 h 145937"/>
                <a:gd name="T8" fmla="*/ 104577 w 104577"/>
                <a:gd name="T9" fmla="*/ 55743 h 145937"/>
                <a:gd name="T10" fmla="*/ 72261 w 104577"/>
                <a:gd name="T11" fmla="*/ 90194 h 145937"/>
                <a:gd name="T12" fmla="*/ 84605 w 104577"/>
                <a:gd name="T13" fmla="*/ 145937 h 145937"/>
                <a:gd name="T14" fmla="*/ 52289 w 104577"/>
                <a:gd name="T15" fmla="*/ 111485 h 145937"/>
                <a:gd name="T16" fmla="*/ 19972 w 104577"/>
                <a:gd name="T17" fmla="*/ 145937 h 145937"/>
                <a:gd name="T18" fmla="*/ 32316 w 104577"/>
                <a:gd name="T19" fmla="*/ 90194 h 145937"/>
                <a:gd name="T20" fmla="*/ 0 w 104577"/>
                <a:gd name="T21" fmla="*/ 55743 h 1459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577"/>
                <a:gd name="T34" fmla="*/ 0 h 145937"/>
                <a:gd name="T35" fmla="*/ 104577 w 104577"/>
                <a:gd name="T36" fmla="*/ 145937 h 1459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577" h="145937">
                  <a:moveTo>
                    <a:pt x="0" y="55743"/>
                  </a:moveTo>
                  <a:lnTo>
                    <a:pt x="39945" y="55743"/>
                  </a:lnTo>
                  <a:lnTo>
                    <a:pt x="52289" y="0"/>
                  </a:lnTo>
                  <a:lnTo>
                    <a:pt x="64632" y="55743"/>
                  </a:lnTo>
                  <a:lnTo>
                    <a:pt x="104577" y="55743"/>
                  </a:lnTo>
                  <a:lnTo>
                    <a:pt x="72261" y="90194"/>
                  </a:lnTo>
                  <a:lnTo>
                    <a:pt x="84605" y="145937"/>
                  </a:lnTo>
                  <a:lnTo>
                    <a:pt x="52289" y="111485"/>
                  </a:lnTo>
                  <a:lnTo>
                    <a:pt x="19972" y="145937"/>
                  </a:lnTo>
                  <a:lnTo>
                    <a:pt x="32316" y="90194"/>
                  </a:lnTo>
                  <a:lnTo>
                    <a:pt x="0" y="55743"/>
                  </a:lnTo>
                  <a:close/>
                </a:path>
              </a:pathLst>
            </a:custGeom>
            <a:solidFill>
              <a:srgbClr val="FFC000"/>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endParaRPr lang="zh-CN" altLang="en-US"/>
            </a:p>
          </p:txBody>
        </p:sp>
        <p:sp>
          <p:nvSpPr>
            <p:cNvPr id="48137" name="矩形标注 105"/>
            <p:cNvSpPr>
              <a:spLocks noChangeArrowheads="1"/>
            </p:cNvSpPr>
            <p:nvPr/>
          </p:nvSpPr>
          <p:spPr bwMode="auto">
            <a:xfrm>
              <a:off x="1411239" y="2771766"/>
              <a:ext cx="575694" cy="196765"/>
            </a:xfrm>
            <a:prstGeom prst="wedgeRectCallout">
              <a:avLst>
                <a:gd name="adj1" fmla="val -40481"/>
                <a:gd name="adj2" fmla="val 253148"/>
              </a:avLst>
            </a:prstGeom>
            <a:solidFill>
              <a:srgbClr val="FF0000"/>
            </a:solidFill>
            <a:ln w="9525" algn="ctr">
              <a:solidFill>
                <a:schemeClr val="tx1"/>
              </a:solidFill>
              <a:round/>
              <a:headEnd/>
              <a:tailEnd/>
            </a:ln>
          </p:spPr>
          <p:txBody>
            <a:bodyPr lIns="147282" tIns="73641" rIns="147282" bIns="73641"/>
            <a:lstStyle/>
            <a:p>
              <a:pPr algn="ctr" defTabSz="1473200" eaLnBrk="0" hangingPunct="0"/>
              <a:r>
                <a:rPr lang="zh-CN" altLang="en-US" sz="2300" b="1">
                  <a:solidFill>
                    <a:schemeClr val="bg1"/>
                  </a:solidFill>
                  <a:latin typeface="微软雅黑" pitchFamily="34" charset="-122"/>
                  <a:ea typeface="微软雅黑" pitchFamily="34" charset="-122"/>
                </a:rPr>
                <a:t>本案</a:t>
              </a:r>
            </a:p>
          </p:txBody>
        </p:sp>
        <p:sp>
          <p:nvSpPr>
            <p:cNvPr id="48138" name="五角星 106"/>
            <p:cNvSpPr>
              <a:spLocks noChangeAspect="1"/>
            </p:cNvSpPr>
            <p:nvPr/>
          </p:nvSpPr>
          <p:spPr bwMode="auto">
            <a:xfrm>
              <a:off x="1370927" y="3319031"/>
              <a:ext cx="150420" cy="216474"/>
            </a:xfrm>
            <a:custGeom>
              <a:avLst/>
              <a:gdLst>
                <a:gd name="T0" fmla="*/ 0 w 150420"/>
                <a:gd name="T1" fmla="*/ 82686 h 216474"/>
                <a:gd name="T2" fmla="*/ 57456 w 150420"/>
                <a:gd name="T3" fmla="*/ 82686 h 216474"/>
                <a:gd name="T4" fmla="*/ 75210 w 150420"/>
                <a:gd name="T5" fmla="*/ 0 h 216474"/>
                <a:gd name="T6" fmla="*/ 92964 w 150420"/>
                <a:gd name="T7" fmla="*/ 82686 h 216474"/>
                <a:gd name="T8" fmla="*/ 150420 w 150420"/>
                <a:gd name="T9" fmla="*/ 82686 h 216474"/>
                <a:gd name="T10" fmla="*/ 103937 w 150420"/>
                <a:gd name="T11" fmla="*/ 133788 h 216474"/>
                <a:gd name="T12" fmla="*/ 121692 w 150420"/>
                <a:gd name="T13" fmla="*/ 216473 h 216474"/>
                <a:gd name="T14" fmla="*/ 75210 w 150420"/>
                <a:gd name="T15" fmla="*/ 165370 h 216474"/>
                <a:gd name="T16" fmla="*/ 28728 w 150420"/>
                <a:gd name="T17" fmla="*/ 216473 h 216474"/>
                <a:gd name="T18" fmla="*/ 46483 w 150420"/>
                <a:gd name="T19" fmla="*/ 133788 h 216474"/>
                <a:gd name="T20" fmla="*/ 0 w 150420"/>
                <a:gd name="T21" fmla="*/ 82686 h 2164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420"/>
                <a:gd name="T34" fmla="*/ 0 h 216474"/>
                <a:gd name="T35" fmla="*/ 150420 w 150420"/>
                <a:gd name="T36" fmla="*/ 216474 h 2164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420" h="216474">
                  <a:moveTo>
                    <a:pt x="0" y="82686"/>
                  </a:moveTo>
                  <a:lnTo>
                    <a:pt x="57456" y="82686"/>
                  </a:lnTo>
                  <a:lnTo>
                    <a:pt x="75210" y="0"/>
                  </a:lnTo>
                  <a:lnTo>
                    <a:pt x="92964" y="82686"/>
                  </a:lnTo>
                  <a:lnTo>
                    <a:pt x="150420" y="82686"/>
                  </a:lnTo>
                  <a:lnTo>
                    <a:pt x="103937" y="133788"/>
                  </a:lnTo>
                  <a:lnTo>
                    <a:pt x="121692" y="216473"/>
                  </a:lnTo>
                  <a:lnTo>
                    <a:pt x="75210" y="165370"/>
                  </a:lnTo>
                  <a:lnTo>
                    <a:pt x="28728" y="216473"/>
                  </a:lnTo>
                  <a:lnTo>
                    <a:pt x="46483" y="133788"/>
                  </a:lnTo>
                  <a:lnTo>
                    <a:pt x="0" y="82686"/>
                  </a:lnTo>
                  <a:close/>
                </a:path>
              </a:pathLst>
            </a:custGeom>
            <a:solidFill>
              <a:srgbClr val="FF0000"/>
            </a:solidFill>
            <a:ln w="9525" algn="ctr">
              <a:solidFill>
                <a:srgbClr val="FF0000"/>
              </a:solidFill>
              <a:round/>
              <a:headEnd/>
              <a:tailEnd/>
            </a:ln>
          </p:spPr>
          <p:txBody>
            <a:bodyPr/>
            <a:lstStyle/>
            <a:p>
              <a:endParaRPr lang="zh-CN" altLang="en-US"/>
            </a:p>
          </p:txBody>
        </p:sp>
      </p:grpSp>
      <p:sp>
        <p:nvSpPr>
          <p:cNvPr id="48135" name="Rectangle 12"/>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区位属性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9" presetClass="entr" presetSubtype="0" fill="hold" nodeType="afterEffect">
                                  <p:stCondLst>
                                    <p:cond delay="0"/>
                                  </p:stCondLst>
                                  <p:childTnLst>
                                    <p:set>
                                      <p:cBhvr>
                                        <p:cTn id="11" dur="1" fill="hold">
                                          <p:stCondLst>
                                            <p:cond delay="0"/>
                                          </p:stCondLst>
                                        </p:cTn>
                                        <p:tgtEl>
                                          <p:spTgt spid="321539"/>
                                        </p:tgtEl>
                                        <p:attrNameLst>
                                          <p:attrName>style.visibility</p:attrName>
                                        </p:attrNameLst>
                                      </p:cBhvr>
                                      <p:to>
                                        <p:strVal val="visible"/>
                                      </p:to>
                                    </p:set>
                                    <p:animEffect transition="in" filter="dissolve">
                                      <p:cBhvr>
                                        <p:cTn id="12" dur="500"/>
                                        <p:tgtEl>
                                          <p:spTgt spid="321539"/>
                                        </p:tgtEl>
                                      </p:cBhvr>
                                    </p:animEffect>
                                  </p:childTnLst>
                                </p:cTn>
                              </p:par>
                              <p:par>
                                <p:cTn id="13" presetID="9" presetClass="entr" presetSubtype="0" fill="hold" nodeType="withEffect">
                                  <p:stCondLst>
                                    <p:cond delay="0"/>
                                  </p:stCondLst>
                                  <p:childTnLst>
                                    <p:set>
                                      <p:cBhvr>
                                        <p:cTn id="14" dur="1" fill="hold">
                                          <p:stCondLst>
                                            <p:cond delay="0"/>
                                          </p:stCondLst>
                                        </p:cTn>
                                        <p:tgtEl>
                                          <p:spTgt spid="321538"/>
                                        </p:tgtEl>
                                        <p:attrNameLst>
                                          <p:attrName>style.visibility</p:attrName>
                                        </p:attrNameLst>
                                      </p:cBhvr>
                                      <p:to>
                                        <p:strVal val="visible"/>
                                      </p:to>
                                    </p:set>
                                    <p:animEffect transition="in" filter="dissolve">
                                      <p:cBhvr>
                                        <p:cTn id="15" dur="500"/>
                                        <p:tgtEl>
                                          <p:spTgt spid="321538"/>
                                        </p:tgtEl>
                                      </p:cBhvr>
                                    </p:animEffect>
                                  </p:childTnLst>
                                </p:cTn>
                              </p:par>
                            </p:childTnLst>
                          </p:cTn>
                        </p:par>
                        <p:par>
                          <p:cTn id="16" fill="hold" nodeType="afterGroup">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0" y="0"/>
            <a:ext cx="3962400"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业态可行性分析</a:t>
            </a:r>
          </a:p>
        </p:txBody>
      </p:sp>
      <p:sp>
        <p:nvSpPr>
          <p:cNvPr id="438275" name="Rectangle 3"/>
          <p:cNvSpPr>
            <a:spLocks noChangeArrowheads="1"/>
          </p:cNvSpPr>
          <p:nvPr/>
        </p:nvSpPr>
        <p:spPr bwMode="auto">
          <a:xfrm>
            <a:off x="487363" y="1463675"/>
            <a:ext cx="30289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wrap="none" anchor="ctr">
            <a:spAutoFit/>
          </a:bodyPr>
          <a:lstStyle/>
          <a:p>
            <a:pPr algn="just"/>
            <a:r>
              <a:rPr lang="zh-CN" altLang="en-US" sz="2800" b="1">
                <a:latin typeface="微软雅黑" pitchFamily="34" charset="-122"/>
                <a:ea typeface="微软雅黑" pitchFamily="34" charset="-122"/>
              </a:rPr>
              <a:t>业态组合方案优点</a:t>
            </a:r>
          </a:p>
        </p:txBody>
      </p:sp>
      <p:sp>
        <p:nvSpPr>
          <p:cNvPr id="438276" name="Rectangle 4"/>
          <p:cNvSpPr>
            <a:spLocks noChangeArrowheads="1"/>
          </p:cNvSpPr>
          <p:nvPr/>
        </p:nvSpPr>
        <p:spPr bwMode="auto">
          <a:xfrm>
            <a:off x="487363" y="2105025"/>
            <a:ext cx="15849600" cy="191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r>
              <a:rPr lang="zh-CN" altLang="en-US" sz="2400">
                <a:latin typeface="微软雅黑" pitchFamily="34" charset="-122"/>
                <a:ea typeface="微软雅黑" pitchFamily="34" charset="-122"/>
              </a:rPr>
              <a:t>休闲娱乐业态，贯串于整个项目业态排布的中段，有利于把消费群体做个短暂停留，在此间消费完成后再向本案</a:t>
            </a:r>
            <a:r>
              <a:rPr lang="en-US" altLang="zh-CN" sz="2400">
                <a:latin typeface="微软雅黑" pitchFamily="34" charset="-122"/>
                <a:ea typeface="微软雅黑" pitchFamily="34" charset="-122"/>
              </a:rPr>
              <a:t>A</a:t>
            </a:r>
            <a:r>
              <a:rPr lang="zh-CN" altLang="en-US" sz="2400">
                <a:latin typeface="微软雅黑" pitchFamily="34" charset="-122"/>
                <a:ea typeface="微软雅黑" pitchFamily="34" charset="-122"/>
              </a:rPr>
              <a:t>、</a:t>
            </a:r>
            <a:r>
              <a:rPr lang="en-US" altLang="zh-CN" sz="2400">
                <a:latin typeface="微软雅黑" pitchFamily="34" charset="-122"/>
                <a:ea typeface="微软雅黑" pitchFamily="34" charset="-122"/>
              </a:rPr>
              <a:t>C</a:t>
            </a:r>
            <a:r>
              <a:rPr lang="zh-CN" altLang="en-US" sz="2400">
                <a:latin typeface="微软雅黑" pitchFamily="34" charset="-122"/>
                <a:ea typeface="微软雅黑" pitchFamily="34" charset="-122"/>
              </a:rPr>
              <a:t>区，继续完成消费群的消费过程；</a:t>
            </a:r>
          </a:p>
          <a:p>
            <a:r>
              <a:rPr lang="zh-CN" altLang="en-US" sz="2400">
                <a:latin typeface="微软雅黑" pitchFamily="34" charset="-122"/>
                <a:ea typeface="微软雅黑" pitchFamily="34" charset="-122"/>
              </a:rPr>
              <a:t>引入品牌轻餐，吸引人气，满足未来区域消费需求，提升本案综合形象和消费感觉，同时与</a:t>
            </a:r>
            <a:r>
              <a:rPr lang="en-US" altLang="zh-CN" sz="2400">
                <a:latin typeface="微软雅黑" pitchFamily="34" charset="-122"/>
                <a:ea typeface="微软雅黑" pitchFamily="34" charset="-122"/>
              </a:rPr>
              <a:t>B</a:t>
            </a:r>
            <a:r>
              <a:rPr lang="zh-CN" altLang="en-US" sz="2400">
                <a:latin typeface="微软雅黑" pitchFamily="34" charset="-122"/>
                <a:ea typeface="微软雅黑" pitchFamily="34" charset="-122"/>
              </a:rPr>
              <a:t>区形成呼应，平衡本案的整体业态排布；</a:t>
            </a:r>
          </a:p>
          <a:p>
            <a:r>
              <a:rPr lang="zh-CN" altLang="en-US" sz="2400">
                <a:latin typeface="微软雅黑" pitchFamily="34" charset="-122"/>
                <a:ea typeface="微软雅黑" pitchFamily="34" charset="-122"/>
              </a:rPr>
              <a:t>特色精品零售，呼应</a:t>
            </a:r>
            <a:r>
              <a:rPr lang="en-US" altLang="zh-CN" sz="2400">
                <a:latin typeface="微软雅黑" pitchFamily="34" charset="-122"/>
                <a:ea typeface="微软雅黑" pitchFamily="34" charset="-122"/>
              </a:rPr>
              <a:t>A</a:t>
            </a:r>
            <a:r>
              <a:rPr lang="zh-CN" altLang="en-US" sz="2400">
                <a:latin typeface="微软雅黑" pitchFamily="34" charset="-122"/>
                <a:ea typeface="微软雅黑" pitchFamily="34" charset="-122"/>
              </a:rPr>
              <a:t>、</a:t>
            </a:r>
            <a:r>
              <a:rPr lang="en-US" altLang="zh-CN" sz="2400">
                <a:latin typeface="微软雅黑" pitchFamily="34" charset="-122"/>
                <a:ea typeface="微软雅黑" pitchFamily="34" charset="-122"/>
              </a:rPr>
              <a:t>C</a:t>
            </a:r>
            <a:r>
              <a:rPr lang="zh-CN" altLang="en-US" sz="2400">
                <a:latin typeface="微软雅黑" pitchFamily="34" charset="-122"/>
                <a:ea typeface="微软雅黑" pitchFamily="34" charset="-122"/>
              </a:rPr>
              <a:t>区的零售业态，使</a:t>
            </a:r>
            <a:r>
              <a:rPr lang="en-US" altLang="zh-CN" sz="2400">
                <a:latin typeface="微软雅黑" pitchFamily="34" charset="-122"/>
                <a:ea typeface="微软雅黑" pitchFamily="34" charset="-122"/>
              </a:rPr>
              <a:t>B</a:t>
            </a:r>
            <a:r>
              <a:rPr lang="zh-CN" altLang="en-US" sz="2400">
                <a:latin typeface="微软雅黑" pitchFamily="34" charset="-122"/>
                <a:ea typeface="微软雅黑" pitchFamily="34" charset="-122"/>
              </a:rPr>
              <a:t>区溶于整个项目业态之中，不显突兀；</a:t>
            </a:r>
          </a:p>
        </p:txBody>
      </p:sp>
      <p:graphicFrame>
        <p:nvGraphicFramePr>
          <p:cNvPr id="438277" name="Group 5"/>
          <p:cNvGraphicFramePr>
            <a:graphicFrameLocks noGrp="1"/>
          </p:cNvGraphicFramePr>
          <p:nvPr>
            <p:ph/>
          </p:nvPr>
        </p:nvGraphicFramePr>
        <p:xfrm>
          <a:off x="563563" y="4054475"/>
          <a:ext cx="10515600" cy="2895600"/>
        </p:xfrm>
        <a:graphic>
          <a:graphicData uri="http://schemas.openxmlformats.org/drawingml/2006/table">
            <a:tbl>
              <a:tblPr/>
              <a:tblGrid>
                <a:gridCol w="1836737"/>
                <a:gridCol w="2987675"/>
                <a:gridCol w="3305175"/>
                <a:gridCol w="2386013"/>
              </a:tblGrid>
              <a:tr h="377825">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业态</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业种</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代表商家</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需求面积</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20000"/>
                      </a:schemeClr>
                    </a:solidFill>
                  </a:tcPr>
                </a:tc>
              </a:tr>
              <a:tr h="307975">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休闲娱乐</a:t>
                      </a: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桌游吧</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Star game club</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200-400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93775">
                <a:tc rowSpan="2">
                  <a:txBody>
                    <a:bodyPr/>
                    <a:lstStyle/>
                    <a:p>
                      <a:pPr marL="0" marR="0" lvl="0" indent="0" algn="ctr" defTabSz="154305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酒吧</a:t>
                      </a:r>
                    </a:p>
                    <a:p>
                      <a:pPr marL="579438" marR="0" lvl="0" indent="-579438" algn="ctr" defTabSz="154305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咖啡吧</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Muse at park97</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20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Richbaby</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p>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Windows Club</a:t>
                      </a:r>
                    </a:p>
                    <a:p>
                      <a:pPr marL="579438" marR="0" lvl="0" indent="-579438" algn="ctr" defTabSz="154305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1000-2000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vMerge="1">
                  <a:txBody>
                    <a:bodyPr/>
                    <a:lstStyle/>
                    <a:p>
                      <a:endParaRPr lang="zh-CN" altLang="en-US"/>
                    </a:p>
                  </a:txBody>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电动游艺场城</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世嘉游艺城</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1500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3700">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轻餐</a:t>
                      </a: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日料、咖啡</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缘绿、星巴克</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100-500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平方米</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8308" name="Rectangle 36"/>
          <p:cNvSpPr>
            <a:spLocks noChangeArrowheads="1"/>
          </p:cNvSpPr>
          <p:nvPr/>
        </p:nvSpPr>
        <p:spPr bwMode="auto">
          <a:xfrm>
            <a:off x="411163" y="7407275"/>
            <a:ext cx="14706600"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r>
              <a:rPr lang="zh-CN" altLang="en-US" sz="2400" b="1">
                <a:solidFill>
                  <a:srgbClr val="0033CC"/>
                </a:solidFill>
                <a:latin typeface="微软雅黑" pitchFamily="34" charset="-122"/>
                <a:ea typeface="微软雅黑" pitchFamily="34" charset="-122"/>
              </a:rPr>
              <a:t>近期策略</a:t>
            </a:r>
          </a:p>
          <a:p>
            <a:r>
              <a:rPr lang="zh-CN" altLang="en-US" sz="2400" b="1">
                <a:solidFill>
                  <a:srgbClr val="0033CC"/>
                </a:solidFill>
                <a:latin typeface="微软雅黑" pitchFamily="34" charset="-122"/>
                <a:ea typeface="微软雅黑" pitchFamily="34" charset="-122"/>
              </a:rPr>
              <a:t>发展初期，考虑重点以吸引消费人流、培育商业氛围为重要出发点，引进</a:t>
            </a:r>
            <a:r>
              <a:rPr lang="en-US" altLang="zh-CN" sz="2400" b="1">
                <a:solidFill>
                  <a:srgbClr val="0033CC"/>
                </a:solidFill>
                <a:latin typeface="微软雅黑" pitchFamily="34" charset="-122"/>
                <a:ea typeface="微软雅黑" pitchFamily="34" charset="-122"/>
              </a:rPr>
              <a:t>2-3</a:t>
            </a:r>
            <a:r>
              <a:rPr lang="zh-CN" altLang="en-US" sz="2400" b="1">
                <a:solidFill>
                  <a:srgbClr val="0033CC"/>
                </a:solidFill>
                <a:latin typeface="微软雅黑" pitchFamily="34" charset="-122"/>
                <a:ea typeface="微软雅黑" pitchFamily="34" charset="-122"/>
              </a:rPr>
              <a:t>家特色娱乐知名商家，形成无锡独有的特色主题，待项目发展成熟后，可适当调整娱乐、餐饮、零售</a:t>
            </a:r>
            <a:r>
              <a:rPr lang="en-US" altLang="zh-CN" sz="2400" b="1">
                <a:solidFill>
                  <a:srgbClr val="0033CC"/>
                </a:solidFill>
                <a:latin typeface="微软雅黑" pitchFamily="34" charset="-122"/>
                <a:ea typeface="微软雅黑" pitchFamily="34" charset="-122"/>
              </a:rPr>
              <a:t>3</a:t>
            </a:r>
            <a:r>
              <a:rPr lang="zh-CN" altLang="en-US" sz="2400" b="1">
                <a:solidFill>
                  <a:srgbClr val="0033CC"/>
                </a:solidFill>
                <a:latin typeface="微软雅黑" pitchFamily="34" charset="-122"/>
                <a:ea typeface="微软雅黑" pitchFamily="34" charset="-122"/>
              </a:rPr>
              <a:t>者比例，提升租金收益；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38275">
                                            <p:txEl>
                                              <p:pRg st="0" end="0"/>
                                            </p:txEl>
                                          </p:spTgt>
                                        </p:tgtEl>
                                        <p:attrNameLst>
                                          <p:attrName>style.visibility</p:attrName>
                                        </p:attrNameLst>
                                      </p:cBhvr>
                                      <p:to>
                                        <p:strVal val="visible"/>
                                      </p:to>
                                    </p:set>
                                    <p:anim calcmode="discrete" valueType="clr">
                                      <p:cBhvr override="childStyle">
                                        <p:cTn id="7" dur="80"/>
                                        <p:tgtEl>
                                          <p:spTgt spid="4382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3827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38275">
                                            <p:txEl>
                                              <p:pRg st="0" end="0"/>
                                            </p:txEl>
                                          </p:spTgt>
                                        </p:tgtEl>
                                        <p:attrNameLst>
                                          <p:attrName>fill.type</p:attrName>
                                        </p:attrNameLst>
                                      </p:cBhvr>
                                      <p:to>
                                        <p:strVal val="solid"/>
                                      </p:to>
                                    </p:set>
                                  </p:childTnLst>
                                </p:cTn>
                              </p:par>
                            </p:childTnLst>
                          </p:cTn>
                        </p:par>
                        <p:par>
                          <p:cTn id="10" fill="hold" nodeType="afterGroup">
                            <p:stCondLst>
                              <p:cond delay="36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438276">
                                            <p:txEl>
                                              <p:pRg st="0" end="0"/>
                                            </p:txEl>
                                          </p:spTgt>
                                        </p:tgtEl>
                                        <p:attrNameLst>
                                          <p:attrName>style.visibility</p:attrName>
                                        </p:attrNameLst>
                                      </p:cBhvr>
                                      <p:to>
                                        <p:strVal val="visible"/>
                                      </p:to>
                                    </p:set>
                                    <p:anim calcmode="discrete" valueType="clr">
                                      <p:cBhvr override="childStyle">
                                        <p:cTn id="13" dur="30"/>
                                        <p:tgtEl>
                                          <p:spTgt spid="43827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30"/>
                                        <p:tgtEl>
                                          <p:spTgt spid="438276">
                                            <p:txEl>
                                              <p:pRg st="0" end="0"/>
                                            </p:txEl>
                                          </p:spTgt>
                                        </p:tgtEl>
                                        <p:attrNameLst>
                                          <p:attrName>fillcolor</p:attrName>
                                        </p:attrNameLst>
                                      </p:cBhvr>
                                      <p:tavLst>
                                        <p:tav tm="0">
                                          <p:val>
                                            <p:clrVal>
                                              <a:schemeClr val="accent2"/>
                                            </p:clrVal>
                                          </p:val>
                                        </p:tav>
                                        <p:tav tm="50000">
                                          <p:val>
                                            <p:clrVal>
                                              <a:schemeClr val="hlink"/>
                                            </p:clrVal>
                                          </p:val>
                                        </p:tav>
                                      </p:tavLst>
                                    </p:anim>
                                    <p:set>
                                      <p:cBhvr>
                                        <p:cTn id="15" dur="30"/>
                                        <p:tgtEl>
                                          <p:spTgt spid="438276">
                                            <p:txEl>
                                              <p:pRg st="0" end="0"/>
                                            </p:txEl>
                                          </p:spTgt>
                                        </p:tgtEl>
                                        <p:attrNameLst>
                                          <p:attrName>fill.type</p:attrName>
                                        </p:attrNameLst>
                                      </p:cBhvr>
                                      <p:to>
                                        <p:strVal val="solid"/>
                                      </p:to>
                                    </p:set>
                                  </p:childTnLst>
                                </p:cTn>
                              </p:par>
                            </p:childTnLst>
                          </p:cTn>
                        </p:par>
                        <p:par>
                          <p:cTn id="16" fill="hold" nodeType="afterGroup">
                            <p:stCondLst>
                              <p:cond delay="138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438276">
                                            <p:txEl>
                                              <p:pRg st="1" end="1"/>
                                            </p:txEl>
                                          </p:spTgt>
                                        </p:tgtEl>
                                        <p:attrNameLst>
                                          <p:attrName>style.visibility</p:attrName>
                                        </p:attrNameLst>
                                      </p:cBhvr>
                                      <p:to>
                                        <p:strVal val="visible"/>
                                      </p:to>
                                    </p:set>
                                    <p:anim calcmode="discrete" valueType="clr">
                                      <p:cBhvr override="childStyle">
                                        <p:cTn id="19" dur="30"/>
                                        <p:tgtEl>
                                          <p:spTgt spid="43827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30"/>
                                        <p:tgtEl>
                                          <p:spTgt spid="438276">
                                            <p:txEl>
                                              <p:pRg st="1" end="1"/>
                                            </p:txEl>
                                          </p:spTgt>
                                        </p:tgtEl>
                                        <p:attrNameLst>
                                          <p:attrName>fillcolor</p:attrName>
                                        </p:attrNameLst>
                                      </p:cBhvr>
                                      <p:tavLst>
                                        <p:tav tm="0">
                                          <p:val>
                                            <p:clrVal>
                                              <a:schemeClr val="accent2"/>
                                            </p:clrVal>
                                          </p:val>
                                        </p:tav>
                                        <p:tav tm="50000">
                                          <p:val>
                                            <p:clrVal>
                                              <a:schemeClr val="hlink"/>
                                            </p:clrVal>
                                          </p:val>
                                        </p:tav>
                                      </p:tavLst>
                                    </p:anim>
                                    <p:set>
                                      <p:cBhvr>
                                        <p:cTn id="21" dur="30"/>
                                        <p:tgtEl>
                                          <p:spTgt spid="438276">
                                            <p:txEl>
                                              <p:pRg st="1" end="1"/>
                                            </p:txEl>
                                          </p:spTgt>
                                        </p:tgtEl>
                                        <p:attrNameLst>
                                          <p:attrName>fill.type</p:attrName>
                                        </p:attrNameLst>
                                      </p:cBhvr>
                                      <p:to>
                                        <p:strVal val="solid"/>
                                      </p:to>
                                    </p:set>
                                  </p:childTnLst>
                                </p:cTn>
                              </p:par>
                            </p:childTnLst>
                          </p:cTn>
                        </p:par>
                        <p:par>
                          <p:cTn id="22" fill="hold" nodeType="afterGroup">
                            <p:stCondLst>
                              <p:cond delay="2280"/>
                            </p:stCondLst>
                            <p:childTnLst>
                              <p:par>
                                <p:cTn id="23" presetID="27" presetClass="entr" presetSubtype="0" fill="hold" nodeType="afterEffect">
                                  <p:stCondLst>
                                    <p:cond delay="0"/>
                                  </p:stCondLst>
                                  <p:iterate type="lt">
                                    <p:tmPct val="50000"/>
                                  </p:iterate>
                                  <p:childTnLst>
                                    <p:set>
                                      <p:cBhvr>
                                        <p:cTn id="24" dur="1" fill="hold">
                                          <p:stCondLst>
                                            <p:cond delay="0"/>
                                          </p:stCondLst>
                                        </p:cTn>
                                        <p:tgtEl>
                                          <p:spTgt spid="438276">
                                            <p:txEl>
                                              <p:pRg st="2" end="2"/>
                                            </p:txEl>
                                          </p:spTgt>
                                        </p:tgtEl>
                                        <p:attrNameLst>
                                          <p:attrName>style.visibility</p:attrName>
                                        </p:attrNameLst>
                                      </p:cBhvr>
                                      <p:to>
                                        <p:strVal val="visible"/>
                                      </p:to>
                                    </p:set>
                                    <p:anim calcmode="discrete" valueType="clr">
                                      <p:cBhvr override="childStyle">
                                        <p:cTn id="25" dur="30"/>
                                        <p:tgtEl>
                                          <p:spTgt spid="43827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30"/>
                                        <p:tgtEl>
                                          <p:spTgt spid="438276">
                                            <p:txEl>
                                              <p:pRg st="2" end="2"/>
                                            </p:txEl>
                                          </p:spTgt>
                                        </p:tgtEl>
                                        <p:attrNameLst>
                                          <p:attrName>fillcolor</p:attrName>
                                        </p:attrNameLst>
                                      </p:cBhvr>
                                      <p:tavLst>
                                        <p:tav tm="0">
                                          <p:val>
                                            <p:clrVal>
                                              <a:schemeClr val="accent2"/>
                                            </p:clrVal>
                                          </p:val>
                                        </p:tav>
                                        <p:tav tm="50000">
                                          <p:val>
                                            <p:clrVal>
                                              <a:schemeClr val="hlink"/>
                                            </p:clrVal>
                                          </p:val>
                                        </p:tav>
                                      </p:tavLst>
                                    </p:anim>
                                    <p:set>
                                      <p:cBhvr>
                                        <p:cTn id="27" dur="30"/>
                                        <p:tgtEl>
                                          <p:spTgt spid="438276">
                                            <p:txEl>
                                              <p:pRg st="2" end="2"/>
                                            </p:txEl>
                                          </p:spTgt>
                                        </p:tgtEl>
                                        <p:attrNameLst>
                                          <p:attrName>fill.type</p:attrName>
                                        </p:attrNameLst>
                                      </p:cBhvr>
                                      <p:to>
                                        <p:strVal val="solid"/>
                                      </p:to>
                                    </p:set>
                                  </p:childTnLst>
                                </p:cTn>
                              </p:par>
                            </p:childTnLst>
                          </p:cTn>
                        </p:par>
                        <p:par>
                          <p:cTn id="28" fill="hold" nodeType="afterGroup">
                            <p:stCondLst>
                              <p:cond delay="2865"/>
                            </p:stCondLst>
                            <p:childTnLst>
                              <p:par>
                                <p:cTn id="29" presetID="9" presetClass="entr" presetSubtype="0" fill="hold" nodeType="afterEffect">
                                  <p:stCondLst>
                                    <p:cond delay="0"/>
                                  </p:stCondLst>
                                  <p:childTnLst>
                                    <p:set>
                                      <p:cBhvr>
                                        <p:cTn id="30" dur="1" fill="hold">
                                          <p:stCondLst>
                                            <p:cond delay="0"/>
                                          </p:stCondLst>
                                        </p:cTn>
                                        <p:tgtEl>
                                          <p:spTgt spid="438277"/>
                                        </p:tgtEl>
                                        <p:attrNameLst>
                                          <p:attrName>style.visibility</p:attrName>
                                        </p:attrNameLst>
                                      </p:cBhvr>
                                      <p:to>
                                        <p:strVal val="visible"/>
                                      </p:to>
                                    </p:set>
                                    <p:animEffect transition="in" filter="dissolve">
                                      <p:cBhvr>
                                        <p:cTn id="31" dur="500"/>
                                        <p:tgtEl>
                                          <p:spTgt spid="438277"/>
                                        </p:tgtEl>
                                      </p:cBhvr>
                                    </p:animEffect>
                                  </p:childTnLst>
                                </p:cTn>
                              </p:par>
                            </p:childTnLst>
                          </p:cTn>
                        </p:par>
                        <p:par>
                          <p:cTn id="32" fill="hold" nodeType="afterGroup">
                            <p:stCondLst>
                              <p:cond delay="3365"/>
                            </p:stCondLst>
                            <p:childTnLst>
                              <p:par>
                                <p:cTn id="33" presetID="10" presetClass="entr" presetSubtype="0" fill="hold" nodeType="afterEffect">
                                  <p:stCondLst>
                                    <p:cond delay="0"/>
                                  </p:stCondLst>
                                  <p:childTnLst>
                                    <p:set>
                                      <p:cBhvr>
                                        <p:cTn id="34" dur="1" fill="hold">
                                          <p:stCondLst>
                                            <p:cond delay="0"/>
                                          </p:stCondLst>
                                        </p:cTn>
                                        <p:tgtEl>
                                          <p:spTgt spid="438308">
                                            <p:txEl>
                                              <p:pRg st="0" end="0"/>
                                            </p:txEl>
                                          </p:spTgt>
                                        </p:tgtEl>
                                        <p:attrNameLst>
                                          <p:attrName>style.visibility</p:attrName>
                                        </p:attrNameLst>
                                      </p:cBhvr>
                                      <p:to>
                                        <p:strVal val="visible"/>
                                      </p:to>
                                    </p:set>
                                    <p:animEffect transition="in" filter="fade">
                                      <p:cBhvr>
                                        <p:cTn id="35" dur="500"/>
                                        <p:tgtEl>
                                          <p:spTgt spid="438308">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38308">
                                            <p:txEl>
                                              <p:pRg st="1" end="1"/>
                                            </p:txEl>
                                          </p:spTgt>
                                        </p:tgtEl>
                                        <p:attrNameLst>
                                          <p:attrName>style.visibility</p:attrName>
                                        </p:attrNameLst>
                                      </p:cBhvr>
                                      <p:to>
                                        <p:strVal val="visible"/>
                                      </p:to>
                                    </p:set>
                                    <p:animEffect transition="in" filter="fade">
                                      <p:cBhvr>
                                        <p:cTn id="38" dur="500"/>
                                        <p:tgtEl>
                                          <p:spTgt spid="4383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23" name="Picture 3" descr="3957532_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634788" y="3946525"/>
            <a:ext cx="5646737" cy="2268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24" name="Picture 4" descr="3957517_b"/>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634788" y="6384925"/>
            <a:ext cx="5646737" cy="244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25" name="Picture 5" descr="3953867_b"/>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634788" y="1355725"/>
            <a:ext cx="5646737" cy="234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26" name="Picture 6" descr="3957536_b"/>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745163" y="1355725"/>
            <a:ext cx="5757862"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0327" name="Group 7"/>
          <p:cNvGraphicFramePr>
            <a:graphicFrameLocks noGrp="1"/>
          </p:cNvGraphicFramePr>
          <p:nvPr>
            <p:ph sz="half" idx="1"/>
          </p:nvPr>
        </p:nvGraphicFramePr>
        <p:xfrm>
          <a:off x="885825" y="3943350"/>
          <a:ext cx="7367588" cy="1527684"/>
        </p:xfrm>
        <a:graphic>
          <a:graphicData uri="http://schemas.openxmlformats.org/drawingml/2006/table">
            <a:tbl>
              <a:tblPr/>
              <a:tblGrid>
                <a:gridCol w="1830388"/>
                <a:gridCol w="1855787"/>
                <a:gridCol w="1839913"/>
                <a:gridCol w="1841500"/>
              </a:tblGrid>
              <a:tr h="763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a:t>
                      </a:r>
                    </a:p>
                  </a:txBody>
                  <a:tcPr marL="154305" marR="154305" marT="77121" marB="77121"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人）</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21" marB="77121"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763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桌游</a:t>
                      </a:r>
                    </a:p>
                  </a:txBody>
                  <a:tcPr marL="154305" marR="154305" marT="77121" marB="77121"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200-400</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200-500</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时尚白领</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&amp;</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学生</a:t>
                      </a:r>
                    </a:p>
                  </a:txBody>
                  <a:tcPr marL="154305" marR="154305" marT="77121" marB="77121"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40344" name="Picture 24" descr="3953863_b"/>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1355725"/>
            <a:ext cx="5511800"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0345" name="Group 25"/>
          <p:cNvGraphicFramePr>
            <a:graphicFrameLocks noGrp="1"/>
          </p:cNvGraphicFramePr>
          <p:nvPr>
            <p:ph sz="half" idx="2"/>
          </p:nvPr>
        </p:nvGraphicFramePr>
        <p:xfrm>
          <a:off x="747713" y="5599113"/>
          <a:ext cx="10196512" cy="3206751"/>
        </p:xfrm>
        <a:graphic>
          <a:graphicData uri="http://schemas.openxmlformats.org/drawingml/2006/table">
            <a:tbl>
              <a:tblPr/>
              <a:tblGrid>
                <a:gridCol w="5540375"/>
                <a:gridCol w="4656137"/>
              </a:tblGrid>
              <a:tr h="4591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桌游</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591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smtClean="0">
                          <a:ln>
                            <a:noFill/>
                          </a:ln>
                          <a:solidFill>
                            <a:schemeClr val="bg1"/>
                          </a:solidFill>
                          <a:effectLst/>
                          <a:latin typeface="微软雅黑" pitchFamily="34" charset="-122"/>
                          <a:ea typeface="微软雅黑" pitchFamily="34" charset="-122"/>
                        </a:rPr>
                        <a:t>RMB)</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25-100</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2883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桌上游戏发源于德国，在欧美地区已经风行了几十年。大家以游戏会友、交友。它是一种面对面的游戏，非常强调交流。因此，桌面游戏是家庭休闲、朋友聚会、甚至商务闲暇等多种场合的最佳沟通方式。本世纪初它也登陆到国内，风靡白领群体。</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5682" name="Rectangle 5"/>
          <p:cNvSpPr>
            <a:spLocks noChangeArrowheads="1"/>
          </p:cNvSpPr>
          <p:nvPr/>
        </p:nvSpPr>
        <p:spPr bwMode="auto">
          <a:xfrm>
            <a:off x="0" y="0"/>
            <a:ext cx="58975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-B</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40327"/>
                                        </p:tgtEl>
                                        <p:attrNameLst>
                                          <p:attrName>style.visibility</p:attrName>
                                        </p:attrNameLst>
                                      </p:cBhvr>
                                      <p:to>
                                        <p:strVal val="visible"/>
                                      </p:to>
                                    </p:set>
                                    <p:anim calcmode="lin" valueType="num">
                                      <p:cBhvr>
                                        <p:cTn id="7" dur="500" fill="hold"/>
                                        <p:tgtEl>
                                          <p:spTgt spid="440327"/>
                                        </p:tgtEl>
                                        <p:attrNameLst>
                                          <p:attrName>ppt_w</p:attrName>
                                        </p:attrNameLst>
                                      </p:cBhvr>
                                      <p:tavLst>
                                        <p:tav tm="0">
                                          <p:val>
                                            <p:strVal val="#ppt_w*0.70"/>
                                          </p:val>
                                        </p:tav>
                                        <p:tav tm="100000">
                                          <p:val>
                                            <p:strVal val="#ppt_w"/>
                                          </p:val>
                                        </p:tav>
                                      </p:tavLst>
                                    </p:anim>
                                    <p:anim calcmode="lin" valueType="num">
                                      <p:cBhvr>
                                        <p:cTn id="8" dur="500" fill="hold"/>
                                        <p:tgtEl>
                                          <p:spTgt spid="440327"/>
                                        </p:tgtEl>
                                        <p:attrNameLst>
                                          <p:attrName>ppt_h</p:attrName>
                                        </p:attrNameLst>
                                      </p:cBhvr>
                                      <p:tavLst>
                                        <p:tav tm="0">
                                          <p:val>
                                            <p:strVal val="#ppt_h"/>
                                          </p:val>
                                        </p:tav>
                                        <p:tav tm="100000">
                                          <p:val>
                                            <p:strVal val="#ppt_h"/>
                                          </p:val>
                                        </p:tav>
                                      </p:tavLst>
                                    </p:anim>
                                    <p:animEffect transition="in" filter="fade">
                                      <p:cBhvr>
                                        <p:cTn id="9" dur="500"/>
                                        <p:tgtEl>
                                          <p:spTgt spid="440327"/>
                                        </p:tgtEl>
                                      </p:cBhvr>
                                    </p:animEffect>
                                  </p:childTnLst>
                                </p:cTn>
                              </p:par>
                              <p:par>
                                <p:cTn id="10" presetID="55" presetClass="entr" presetSubtype="0" fill="hold" nodeType="withEffect">
                                  <p:stCondLst>
                                    <p:cond delay="0"/>
                                  </p:stCondLst>
                                  <p:childTnLst>
                                    <p:set>
                                      <p:cBhvr>
                                        <p:cTn id="11" dur="1" fill="hold">
                                          <p:stCondLst>
                                            <p:cond delay="0"/>
                                          </p:stCondLst>
                                        </p:cTn>
                                        <p:tgtEl>
                                          <p:spTgt spid="440325"/>
                                        </p:tgtEl>
                                        <p:attrNameLst>
                                          <p:attrName>style.visibility</p:attrName>
                                        </p:attrNameLst>
                                      </p:cBhvr>
                                      <p:to>
                                        <p:strVal val="visible"/>
                                      </p:to>
                                    </p:set>
                                    <p:anim calcmode="lin" valueType="num">
                                      <p:cBhvr>
                                        <p:cTn id="12" dur="500" fill="hold"/>
                                        <p:tgtEl>
                                          <p:spTgt spid="440325"/>
                                        </p:tgtEl>
                                        <p:attrNameLst>
                                          <p:attrName>ppt_w</p:attrName>
                                        </p:attrNameLst>
                                      </p:cBhvr>
                                      <p:tavLst>
                                        <p:tav tm="0">
                                          <p:val>
                                            <p:strVal val="#ppt_w*0.70"/>
                                          </p:val>
                                        </p:tav>
                                        <p:tav tm="100000">
                                          <p:val>
                                            <p:strVal val="#ppt_w"/>
                                          </p:val>
                                        </p:tav>
                                      </p:tavLst>
                                    </p:anim>
                                    <p:anim calcmode="lin" valueType="num">
                                      <p:cBhvr>
                                        <p:cTn id="13" dur="500" fill="hold"/>
                                        <p:tgtEl>
                                          <p:spTgt spid="440325"/>
                                        </p:tgtEl>
                                        <p:attrNameLst>
                                          <p:attrName>ppt_h</p:attrName>
                                        </p:attrNameLst>
                                      </p:cBhvr>
                                      <p:tavLst>
                                        <p:tav tm="0">
                                          <p:val>
                                            <p:strVal val="#ppt_h"/>
                                          </p:val>
                                        </p:tav>
                                        <p:tav tm="100000">
                                          <p:val>
                                            <p:strVal val="#ppt_h"/>
                                          </p:val>
                                        </p:tav>
                                      </p:tavLst>
                                    </p:anim>
                                    <p:animEffect transition="in" filter="fade">
                                      <p:cBhvr>
                                        <p:cTn id="14" dur="500"/>
                                        <p:tgtEl>
                                          <p:spTgt spid="440325"/>
                                        </p:tgtEl>
                                      </p:cBhvr>
                                    </p:animEffect>
                                  </p:childTnLst>
                                </p:cTn>
                              </p:par>
                              <p:par>
                                <p:cTn id="15" presetID="55" presetClass="entr" presetSubtype="0" fill="hold" nodeType="withEffect">
                                  <p:stCondLst>
                                    <p:cond delay="0"/>
                                  </p:stCondLst>
                                  <p:childTnLst>
                                    <p:set>
                                      <p:cBhvr>
                                        <p:cTn id="16" dur="1" fill="hold">
                                          <p:stCondLst>
                                            <p:cond delay="0"/>
                                          </p:stCondLst>
                                        </p:cTn>
                                        <p:tgtEl>
                                          <p:spTgt spid="440324"/>
                                        </p:tgtEl>
                                        <p:attrNameLst>
                                          <p:attrName>style.visibility</p:attrName>
                                        </p:attrNameLst>
                                      </p:cBhvr>
                                      <p:to>
                                        <p:strVal val="visible"/>
                                      </p:to>
                                    </p:set>
                                    <p:anim calcmode="lin" valueType="num">
                                      <p:cBhvr>
                                        <p:cTn id="17" dur="500" fill="hold"/>
                                        <p:tgtEl>
                                          <p:spTgt spid="440324"/>
                                        </p:tgtEl>
                                        <p:attrNameLst>
                                          <p:attrName>ppt_w</p:attrName>
                                        </p:attrNameLst>
                                      </p:cBhvr>
                                      <p:tavLst>
                                        <p:tav tm="0">
                                          <p:val>
                                            <p:strVal val="#ppt_w*0.70"/>
                                          </p:val>
                                        </p:tav>
                                        <p:tav tm="100000">
                                          <p:val>
                                            <p:strVal val="#ppt_w"/>
                                          </p:val>
                                        </p:tav>
                                      </p:tavLst>
                                    </p:anim>
                                    <p:anim calcmode="lin" valueType="num">
                                      <p:cBhvr>
                                        <p:cTn id="18" dur="500" fill="hold"/>
                                        <p:tgtEl>
                                          <p:spTgt spid="440324"/>
                                        </p:tgtEl>
                                        <p:attrNameLst>
                                          <p:attrName>ppt_h</p:attrName>
                                        </p:attrNameLst>
                                      </p:cBhvr>
                                      <p:tavLst>
                                        <p:tav tm="0">
                                          <p:val>
                                            <p:strVal val="#ppt_h"/>
                                          </p:val>
                                        </p:tav>
                                        <p:tav tm="100000">
                                          <p:val>
                                            <p:strVal val="#ppt_h"/>
                                          </p:val>
                                        </p:tav>
                                      </p:tavLst>
                                    </p:anim>
                                    <p:animEffect transition="in" filter="fade">
                                      <p:cBhvr>
                                        <p:cTn id="19" dur="500"/>
                                        <p:tgtEl>
                                          <p:spTgt spid="440324"/>
                                        </p:tgtEl>
                                      </p:cBhvr>
                                    </p:animEffect>
                                  </p:childTnLst>
                                </p:cTn>
                              </p:par>
                              <p:par>
                                <p:cTn id="20" presetID="55" presetClass="entr" presetSubtype="0" fill="hold" nodeType="withEffect">
                                  <p:stCondLst>
                                    <p:cond delay="0"/>
                                  </p:stCondLst>
                                  <p:childTnLst>
                                    <p:set>
                                      <p:cBhvr>
                                        <p:cTn id="21" dur="1" fill="hold">
                                          <p:stCondLst>
                                            <p:cond delay="0"/>
                                          </p:stCondLst>
                                        </p:cTn>
                                        <p:tgtEl>
                                          <p:spTgt spid="440344"/>
                                        </p:tgtEl>
                                        <p:attrNameLst>
                                          <p:attrName>style.visibility</p:attrName>
                                        </p:attrNameLst>
                                      </p:cBhvr>
                                      <p:to>
                                        <p:strVal val="visible"/>
                                      </p:to>
                                    </p:set>
                                    <p:anim calcmode="lin" valueType="num">
                                      <p:cBhvr>
                                        <p:cTn id="22" dur="500" fill="hold"/>
                                        <p:tgtEl>
                                          <p:spTgt spid="440344"/>
                                        </p:tgtEl>
                                        <p:attrNameLst>
                                          <p:attrName>ppt_w</p:attrName>
                                        </p:attrNameLst>
                                      </p:cBhvr>
                                      <p:tavLst>
                                        <p:tav tm="0">
                                          <p:val>
                                            <p:strVal val="#ppt_w*0.70"/>
                                          </p:val>
                                        </p:tav>
                                        <p:tav tm="100000">
                                          <p:val>
                                            <p:strVal val="#ppt_w"/>
                                          </p:val>
                                        </p:tav>
                                      </p:tavLst>
                                    </p:anim>
                                    <p:anim calcmode="lin" valueType="num">
                                      <p:cBhvr>
                                        <p:cTn id="23" dur="500" fill="hold"/>
                                        <p:tgtEl>
                                          <p:spTgt spid="440344"/>
                                        </p:tgtEl>
                                        <p:attrNameLst>
                                          <p:attrName>ppt_h</p:attrName>
                                        </p:attrNameLst>
                                      </p:cBhvr>
                                      <p:tavLst>
                                        <p:tav tm="0">
                                          <p:val>
                                            <p:strVal val="#ppt_h"/>
                                          </p:val>
                                        </p:tav>
                                        <p:tav tm="100000">
                                          <p:val>
                                            <p:strVal val="#ppt_h"/>
                                          </p:val>
                                        </p:tav>
                                      </p:tavLst>
                                    </p:anim>
                                    <p:animEffect transition="in" filter="fade">
                                      <p:cBhvr>
                                        <p:cTn id="24" dur="500"/>
                                        <p:tgtEl>
                                          <p:spTgt spid="440344"/>
                                        </p:tgtEl>
                                      </p:cBhvr>
                                    </p:animEffect>
                                  </p:childTnLst>
                                </p:cTn>
                              </p:par>
                            </p:childTnLst>
                          </p:cTn>
                        </p:par>
                        <p:par>
                          <p:cTn id="25" fill="hold" nodeType="afterGroup">
                            <p:stCondLst>
                              <p:cond delay="500"/>
                            </p:stCondLst>
                            <p:childTnLst>
                              <p:par>
                                <p:cTn id="26" presetID="55" presetClass="entr" presetSubtype="0" fill="hold" nodeType="afterEffect">
                                  <p:stCondLst>
                                    <p:cond delay="0"/>
                                  </p:stCondLst>
                                  <p:childTnLst>
                                    <p:set>
                                      <p:cBhvr>
                                        <p:cTn id="27" dur="1" fill="hold">
                                          <p:stCondLst>
                                            <p:cond delay="0"/>
                                          </p:stCondLst>
                                        </p:cTn>
                                        <p:tgtEl>
                                          <p:spTgt spid="440345"/>
                                        </p:tgtEl>
                                        <p:attrNameLst>
                                          <p:attrName>style.visibility</p:attrName>
                                        </p:attrNameLst>
                                      </p:cBhvr>
                                      <p:to>
                                        <p:strVal val="visible"/>
                                      </p:to>
                                    </p:set>
                                    <p:anim calcmode="lin" valueType="num">
                                      <p:cBhvr>
                                        <p:cTn id="28" dur="500" fill="hold"/>
                                        <p:tgtEl>
                                          <p:spTgt spid="440345"/>
                                        </p:tgtEl>
                                        <p:attrNameLst>
                                          <p:attrName>ppt_w</p:attrName>
                                        </p:attrNameLst>
                                      </p:cBhvr>
                                      <p:tavLst>
                                        <p:tav tm="0">
                                          <p:val>
                                            <p:strVal val="#ppt_w*0.70"/>
                                          </p:val>
                                        </p:tav>
                                        <p:tav tm="100000">
                                          <p:val>
                                            <p:strVal val="#ppt_w"/>
                                          </p:val>
                                        </p:tav>
                                      </p:tavLst>
                                    </p:anim>
                                    <p:anim calcmode="lin" valueType="num">
                                      <p:cBhvr>
                                        <p:cTn id="29" dur="500" fill="hold"/>
                                        <p:tgtEl>
                                          <p:spTgt spid="440345"/>
                                        </p:tgtEl>
                                        <p:attrNameLst>
                                          <p:attrName>ppt_h</p:attrName>
                                        </p:attrNameLst>
                                      </p:cBhvr>
                                      <p:tavLst>
                                        <p:tav tm="0">
                                          <p:val>
                                            <p:strVal val="#ppt_h"/>
                                          </p:val>
                                        </p:tav>
                                        <p:tav tm="100000">
                                          <p:val>
                                            <p:strVal val="#ppt_h"/>
                                          </p:val>
                                        </p:tav>
                                      </p:tavLst>
                                    </p:anim>
                                    <p:animEffect transition="in" filter="fade">
                                      <p:cBhvr>
                                        <p:cTn id="30" dur="500"/>
                                        <p:tgtEl>
                                          <p:spTgt spid="440345"/>
                                        </p:tgtEl>
                                      </p:cBhvr>
                                    </p:animEffect>
                                  </p:childTnLst>
                                </p:cTn>
                              </p:par>
                              <p:par>
                                <p:cTn id="31" presetID="55" presetClass="entr" presetSubtype="0" fill="hold" nodeType="withEffect">
                                  <p:stCondLst>
                                    <p:cond delay="0"/>
                                  </p:stCondLst>
                                  <p:childTnLst>
                                    <p:set>
                                      <p:cBhvr>
                                        <p:cTn id="32" dur="1" fill="hold">
                                          <p:stCondLst>
                                            <p:cond delay="0"/>
                                          </p:stCondLst>
                                        </p:cTn>
                                        <p:tgtEl>
                                          <p:spTgt spid="440323"/>
                                        </p:tgtEl>
                                        <p:attrNameLst>
                                          <p:attrName>style.visibility</p:attrName>
                                        </p:attrNameLst>
                                      </p:cBhvr>
                                      <p:to>
                                        <p:strVal val="visible"/>
                                      </p:to>
                                    </p:set>
                                    <p:anim calcmode="lin" valueType="num">
                                      <p:cBhvr>
                                        <p:cTn id="33" dur="500" fill="hold"/>
                                        <p:tgtEl>
                                          <p:spTgt spid="440323"/>
                                        </p:tgtEl>
                                        <p:attrNameLst>
                                          <p:attrName>ppt_w</p:attrName>
                                        </p:attrNameLst>
                                      </p:cBhvr>
                                      <p:tavLst>
                                        <p:tav tm="0">
                                          <p:val>
                                            <p:strVal val="#ppt_w*0.70"/>
                                          </p:val>
                                        </p:tav>
                                        <p:tav tm="100000">
                                          <p:val>
                                            <p:strVal val="#ppt_w"/>
                                          </p:val>
                                        </p:tav>
                                      </p:tavLst>
                                    </p:anim>
                                    <p:anim calcmode="lin" valueType="num">
                                      <p:cBhvr>
                                        <p:cTn id="34" dur="500" fill="hold"/>
                                        <p:tgtEl>
                                          <p:spTgt spid="440323"/>
                                        </p:tgtEl>
                                        <p:attrNameLst>
                                          <p:attrName>ppt_h</p:attrName>
                                        </p:attrNameLst>
                                      </p:cBhvr>
                                      <p:tavLst>
                                        <p:tav tm="0">
                                          <p:val>
                                            <p:strVal val="#ppt_h"/>
                                          </p:val>
                                        </p:tav>
                                        <p:tav tm="100000">
                                          <p:val>
                                            <p:strVal val="#ppt_h"/>
                                          </p:val>
                                        </p:tav>
                                      </p:tavLst>
                                    </p:anim>
                                    <p:animEffect transition="in" filter="fade">
                                      <p:cBhvr>
                                        <p:cTn id="35" dur="500"/>
                                        <p:tgtEl>
                                          <p:spTgt spid="440323"/>
                                        </p:tgtEl>
                                      </p:cBhvr>
                                    </p:animEffect>
                                  </p:childTnLst>
                                </p:cTn>
                              </p:par>
                              <p:par>
                                <p:cTn id="36" presetID="55" presetClass="entr" presetSubtype="0" fill="hold" nodeType="withEffect">
                                  <p:stCondLst>
                                    <p:cond delay="0"/>
                                  </p:stCondLst>
                                  <p:childTnLst>
                                    <p:set>
                                      <p:cBhvr>
                                        <p:cTn id="37" dur="1" fill="hold">
                                          <p:stCondLst>
                                            <p:cond delay="0"/>
                                          </p:stCondLst>
                                        </p:cTn>
                                        <p:tgtEl>
                                          <p:spTgt spid="440326"/>
                                        </p:tgtEl>
                                        <p:attrNameLst>
                                          <p:attrName>style.visibility</p:attrName>
                                        </p:attrNameLst>
                                      </p:cBhvr>
                                      <p:to>
                                        <p:strVal val="visible"/>
                                      </p:to>
                                    </p:set>
                                    <p:anim calcmode="lin" valueType="num">
                                      <p:cBhvr>
                                        <p:cTn id="38" dur="500" fill="hold"/>
                                        <p:tgtEl>
                                          <p:spTgt spid="440326"/>
                                        </p:tgtEl>
                                        <p:attrNameLst>
                                          <p:attrName>ppt_w</p:attrName>
                                        </p:attrNameLst>
                                      </p:cBhvr>
                                      <p:tavLst>
                                        <p:tav tm="0">
                                          <p:val>
                                            <p:strVal val="#ppt_w*0.70"/>
                                          </p:val>
                                        </p:tav>
                                        <p:tav tm="100000">
                                          <p:val>
                                            <p:strVal val="#ppt_w"/>
                                          </p:val>
                                        </p:tav>
                                      </p:tavLst>
                                    </p:anim>
                                    <p:anim calcmode="lin" valueType="num">
                                      <p:cBhvr>
                                        <p:cTn id="39" dur="500" fill="hold"/>
                                        <p:tgtEl>
                                          <p:spTgt spid="440326"/>
                                        </p:tgtEl>
                                        <p:attrNameLst>
                                          <p:attrName>ppt_h</p:attrName>
                                        </p:attrNameLst>
                                      </p:cBhvr>
                                      <p:tavLst>
                                        <p:tav tm="0">
                                          <p:val>
                                            <p:strVal val="#ppt_h"/>
                                          </p:val>
                                        </p:tav>
                                        <p:tav tm="100000">
                                          <p:val>
                                            <p:strVal val="#ppt_h"/>
                                          </p:val>
                                        </p:tav>
                                      </p:tavLst>
                                    </p:anim>
                                    <p:animEffect transition="in" filter="fade">
                                      <p:cBhvr>
                                        <p:cTn id="40" dur="500"/>
                                        <p:tgtEl>
                                          <p:spTgt spid="440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347" name="Picture 3" descr="5200502_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29788" y="6186488"/>
            <a:ext cx="6807200" cy="2636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1348" name="Picture 4" descr="6254496_b"/>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682038" y="2101850"/>
            <a:ext cx="3633787" cy="316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1349" name="Picture 5" descr="U1782P115DT2011021817534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655550" y="3327400"/>
            <a:ext cx="4694238" cy="264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1350" name="Group 6"/>
          <p:cNvGraphicFramePr>
            <a:graphicFrameLocks noGrp="1"/>
          </p:cNvGraphicFramePr>
          <p:nvPr>
            <p:ph sz="half" idx="1"/>
          </p:nvPr>
        </p:nvGraphicFramePr>
        <p:xfrm>
          <a:off x="487363" y="1506538"/>
          <a:ext cx="7632700" cy="1527684"/>
        </p:xfrm>
        <a:graphic>
          <a:graphicData uri="http://schemas.openxmlformats.org/drawingml/2006/table">
            <a:tbl>
              <a:tblPr/>
              <a:tblGrid>
                <a:gridCol w="1895475"/>
                <a:gridCol w="1924050"/>
                <a:gridCol w="1905000"/>
                <a:gridCol w="1908175"/>
              </a:tblGrid>
              <a:tr h="763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21" marB="77121"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21" marB="77121"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763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游艺城</a:t>
                      </a:r>
                    </a:p>
                  </a:txBody>
                  <a:tcPr marL="154305" marR="154305" marT="77121" marB="77121"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1500</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1000</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时尚白领</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&amp;</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学生</a:t>
                      </a:r>
                    </a:p>
                  </a:txBody>
                  <a:tcPr marL="154305" marR="154305" marT="77121" marB="77121"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41367" name="Group 23"/>
          <p:cNvGraphicFramePr>
            <a:graphicFrameLocks noGrp="1"/>
          </p:cNvGraphicFramePr>
          <p:nvPr>
            <p:ph sz="half" idx="2"/>
          </p:nvPr>
        </p:nvGraphicFramePr>
        <p:xfrm>
          <a:off x="204788" y="3652838"/>
          <a:ext cx="8231187" cy="4483339"/>
        </p:xfrm>
        <a:graphic>
          <a:graphicData uri="http://schemas.openxmlformats.org/drawingml/2006/table">
            <a:tbl>
              <a:tblPr/>
              <a:tblGrid>
                <a:gridCol w="4116387"/>
                <a:gridCol w="4114800"/>
              </a:tblGrid>
              <a:tr h="4889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48" marB="7714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游艺城</a:t>
                      </a:r>
                    </a:p>
                  </a:txBody>
                  <a:tcPr marL="154305" marR="154305" marT="77148" marB="7714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873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dirty="0" smtClean="0">
                          <a:ln>
                            <a:noFill/>
                          </a:ln>
                          <a:solidFill>
                            <a:schemeClr val="bg1"/>
                          </a:solidFill>
                          <a:effectLst/>
                          <a:latin typeface="微软雅黑" pitchFamily="34" charset="-122"/>
                          <a:ea typeface="微软雅黑" pitchFamily="34" charset="-122"/>
                        </a:rPr>
                        <a:t>RMB)</a:t>
                      </a:r>
                    </a:p>
                  </a:txBody>
                  <a:tcPr marL="154305" marR="154305" marT="77148" marB="7714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50-200</a:t>
                      </a:r>
                    </a:p>
                  </a:txBody>
                  <a:tcPr marL="154305" marR="154305" marT="77148" marB="7714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50685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48" marB="7714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世嘉游艺城这是国内最大的室内游艺游乐场馆，游客可以尽情享受飞速狂飙的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F1</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、极地雪橇等刺激的游乐项目。</a:t>
                      </a:r>
                      <a:b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b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世嘉游艺竞技场总面积超过</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12000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平方米，场馆内共有设备</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255</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台（套），其中大型游艺项目有</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11</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个。分为</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5</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个区，包括：激情时速区、体育竞技区、有奖游艺区、益智休闲区和动感时尚区。竞技场最多可容纳大约</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1000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人</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a:t>
                      </a:r>
                    </a:p>
                  </a:txBody>
                  <a:tcPr marL="154305" marR="154305" marT="77148" marB="7714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41381" name="Picture 37" descr="1555591_b"/>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882563" y="1387475"/>
            <a:ext cx="4398962" cy="183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705" name="Rectangle 5"/>
          <p:cNvSpPr>
            <a:spLocks noChangeArrowheads="1"/>
          </p:cNvSpPr>
          <p:nvPr/>
        </p:nvSpPr>
        <p:spPr bwMode="auto">
          <a:xfrm>
            <a:off x="0" y="0"/>
            <a:ext cx="58975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-B</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41350"/>
                                        </p:tgtEl>
                                        <p:attrNameLst>
                                          <p:attrName>style.visibility</p:attrName>
                                        </p:attrNameLst>
                                      </p:cBhvr>
                                      <p:to>
                                        <p:strVal val="visible"/>
                                      </p:to>
                                    </p:set>
                                    <p:anim calcmode="lin" valueType="num">
                                      <p:cBhvr>
                                        <p:cTn id="7" dur="1000" fill="hold"/>
                                        <p:tgtEl>
                                          <p:spTgt spid="441350"/>
                                        </p:tgtEl>
                                        <p:attrNameLst>
                                          <p:attrName>ppt_w</p:attrName>
                                        </p:attrNameLst>
                                      </p:cBhvr>
                                      <p:tavLst>
                                        <p:tav tm="0">
                                          <p:val>
                                            <p:strVal val="#ppt_w*0.70"/>
                                          </p:val>
                                        </p:tav>
                                        <p:tav tm="100000">
                                          <p:val>
                                            <p:strVal val="#ppt_w"/>
                                          </p:val>
                                        </p:tav>
                                      </p:tavLst>
                                    </p:anim>
                                    <p:anim calcmode="lin" valueType="num">
                                      <p:cBhvr>
                                        <p:cTn id="8" dur="1000" fill="hold"/>
                                        <p:tgtEl>
                                          <p:spTgt spid="441350"/>
                                        </p:tgtEl>
                                        <p:attrNameLst>
                                          <p:attrName>ppt_h</p:attrName>
                                        </p:attrNameLst>
                                      </p:cBhvr>
                                      <p:tavLst>
                                        <p:tav tm="0">
                                          <p:val>
                                            <p:strVal val="#ppt_h"/>
                                          </p:val>
                                        </p:tav>
                                        <p:tav tm="100000">
                                          <p:val>
                                            <p:strVal val="#ppt_h"/>
                                          </p:val>
                                        </p:tav>
                                      </p:tavLst>
                                    </p:anim>
                                    <p:animEffect transition="in" filter="fade">
                                      <p:cBhvr>
                                        <p:cTn id="9" dur="1000"/>
                                        <p:tgtEl>
                                          <p:spTgt spid="441350"/>
                                        </p:tgtEl>
                                      </p:cBhvr>
                                    </p:animEffect>
                                  </p:childTnLst>
                                </p:cTn>
                              </p:par>
                              <p:par>
                                <p:cTn id="10" presetID="55" presetClass="entr" presetSubtype="0" fill="hold" nodeType="withEffect">
                                  <p:stCondLst>
                                    <p:cond delay="0"/>
                                  </p:stCondLst>
                                  <p:childTnLst>
                                    <p:set>
                                      <p:cBhvr>
                                        <p:cTn id="11" dur="1" fill="hold">
                                          <p:stCondLst>
                                            <p:cond delay="0"/>
                                          </p:stCondLst>
                                        </p:cTn>
                                        <p:tgtEl>
                                          <p:spTgt spid="441349"/>
                                        </p:tgtEl>
                                        <p:attrNameLst>
                                          <p:attrName>style.visibility</p:attrName>
                                        </p:attrNameLst>
                                      </p:cBhvr>
                                      <p:to>
                                        <p:strVal val="visible"/>
                                      </p:to>
                                    </p:set>
                                    <p:anim calcmode="lin" valueType="num">
                                      <p:cBhvr>
                                        <p:cTn id="12" dur="1000" fill="hold"/>
                                        <p:tgtEl>
                                          <p:spTgt spid="441349"/>
                                        </p:tgtEl>
                                        <p:attrNameLst>
                                          <p:attrName>ppt_w</p:attrName>
                                        </p:attrNameLst>
                                      </p:cBhvr>
                                      <p:tavLst>
                                        <p:tav tm="0">
                                          <p:val>
                                            <p:strVal val="#ppt_w*0.70"/>
                                          </p:val>
                                        </p:tav>
                                        <p:tav tm="100000">
                                          <p:val>
                                            <p:strVal val="#ppt_w"/>
                                          </p:val>
                                        </p:tav>
                                      </p:tavLst>
                                    </p:anim>
                                    <p:anim calcmode="lin" valueType="num">
                                      <p:cBhvr>
                                        <p:cTn id="13" dur="1000" fill="hold"/>
                                        <p:tgtEl>
                                          <p:spTgt spid="441349"/>
                                        </p:tgtEl>
                                        <p:attrNameLst>
                                          <p:attrName>ppt_h</p:attrName>
                                        </p:attrNameLst>
                                      </p:cBhvr>
                                      <p:tavLst>
                                        <p:tav tm="0">
                                          <p:val>
                                            <p:strVal val="#ppt_h"/>
                                          </p:val>
                                        </p:tav>
                                        <p:tav tm="100000">
                                          <p:val>
                                            <p:strVal val="#ppt_h"/>
                                          </p:val>
                                        </p:tav>
                                      </p:tavLst>
                                    </p:anim>
                                    <p:animEffect transition="in" filter="fade">
                                      <p:cBhvr>
                                        <p:cTn id="14" dur="1000"/>
                                        <p:tgtEl>
                                          <p:spTgt spid="441349"/>
                                        </p:tgtEl>
                                      </p:cBhvr>
                                    </p:animEffect>
                                  </p:childTnLst>
                                </p:cTn>
                              </p:par>
                              <p:par>
                                <p:cTn id="15" presetID="55" presetClass="entr" presetSubtype="0" fill="hold" nodeType="withEffect">
                                  <p:stCondLst>
                                    <p:cond delay="0"/>
                                  </p:stCondLst>
                                  <p:childTnLst>
                                    <p:set>
                                      <p:cBhvr>
                                        <p:cTn id="16" dur="1" fill="hold">
                                          <p:stCondLst>
                                            <p:cond delay="0"/>
                                          </p:stCondLst>
                                        </p:cTn>
                                        <p:tgtEl>
                                          <p:spTgt spid="441348"/>
                                        </p:tgtEl>
                                        <p:attrNameLst>
                                          <p:attrName>style.visibility</p:attrName>
                                        </p:attrNameLst>
                                      </p:cBhvr>
                                      <p:to>
                                        <p:strVal val="visible"/>
                                      </p:to>
                                    </p:set>
                                    <p:anim calcmode="lin" valueType="num">
                                      <p:cBhvr>
                                        <p:cTn id="17" dur="500" fill="hold"/>
                                        <p:tgtEl>
                                          <p:spTgt spid="441348"/>
                                        </p:tgtEl>
                                        <p:attrNameLst>
                                          <p:attrName>ppt_w</p:attrName>
                                        </p:attrNameLst>
                                      </p:cBhvr>
                                      <p:tavLst>
                                        <p:tav tm="0">
                                          <p:val>
                                            <p:strVal val="#ppt_w*0.70"/>
                                          </p:val>
                                        </p:tav>
                                        <p:tav tm="100000">
                                          <p:val>
                                            <p:strVal val="#ppt_w"/>
                                          </p:val>
                                        </p:tav>
                                      </p:tavLst>
                                    </p:anim>
                                    <p:anim calcmode="lin" valueType="num">
                                      <p:cBhvr>
                                        <p:cTn id="18" dur="500" fill="hold"/>
                                        <p:tgtEl>
                                          <p:spTgt spid="441348"/>
                                        </p:tgtEl>
                                        <p:attrNameLst>
                                          <p:attrName>ppt_h</p:attrName>
                                        </p:attrNameLst>
                                      </p:cBhvr>
                                      <p:tavLst>
                                        <p:tav tm="0">
                                          <p:val>
                                            <p:strVal val="#ppt_h"/>
                                          </p:val>
                                        </p:tav>
                                        <p:tav tm="100000">
                                          <p:val>
                                            <p:strVal val="#ppt_h"/>
                                          </p:val>
                                        </p:tav>
                                      </p:tavLst>
                                    </p:anim>
                                    <p:animEffect transition="in" filter="fade">
                                      <p:cBhvr>
                                        <p:cTn id="19" dur="500"/>
                                        <p:tgtEl>
                                          <p:spTgt spid="44134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5" presetClass="entr" presetSubtype="0" fill="hold" nodeType="clickEffect">
                                  <p:stCondLst>
                                    <p:cond delay="0"/>
                                  </p:stCondLst>
                                  <p:childTnLst>
                                    <p:set>
                                      <p:cBhvr>
                                        <p:cTn id="23" dur="1" fill="hold">
                                          <p:stCondLst>
                                            <p:cond delay="0"/>
                                          </p:stCondLst>
                                        </p:cTn>
                                        <p:tgtEl>
                                          <p:spTgt spid="441367"/>
                                        </p:tgtEl>
                                        <p:attrNameLst>
                                          <p:attrName>style.visibility</p:attrName>
                                        </p:attrNameLst>
                                      </p:cBhvr>
                                      <p:to>
                                        <p:strVal val="visible"/>
                                      </p:to>
                                    </p:set>
                                    <p:anim calcmode="lin" valueType="num">
                                      <p:cBhvr>
                                        <p:cTn id="24" dur="500" fill="hold"/>
                                        <p:tgtEl>
                                          <p:spTgt spid="441367"/>
                                        </p:tgtEl>
                                        <p:attrNameLst>
                                          <p:attrName>ppt_w</p:attrName>
                                        </p:attrNameLst>
                                      </p:cBhvr>
                                      <p:tavLst>
                                        <p:tav tm="0">
                                          <p:val>
                                            <p:strVal val="#ppt_w*0.70"/>
                                          </p:val>
                                        </p:tav>
                                        <p:tav tm="100000">
                                          <p:val>
                                            <p:strVal val="#ppt_w"/>
                                          </p:val>
                                        </p:tav>
                                      </p:tavLst>
                                    </p:anim>
                                    <p:anim calcmode="lin" valueType="num">
                                      <p:cBhvr>
                                        <p:cTn id="25" dur="500" fill="hold"/>
                                        <p:tgtEl>
                                          <p:spTgt spid="441367"/>
                                        </p:tgtEl>
                                        <p:attrNameLst>
                                          <p:attrName>ppt_h</p:attrName>
                                        </p:attrNameLst>
                                      </p:cBhvr>
                                      <p:tavLst>
                                        <p:tav tm="0">
                                          <p:val>
                                            <p:strVal val="#ppt_h"/>
                                          </p:val>
                                        </p:tav>
                                        <p:tav tm="100000">
                                          <p:val>
                                            <p:strVal val="#ppt_h"/>
                                          </p:val>
                                        </p:tav>
                                      </p:tavLst>
                                    </p:anim>
                                    <p:animEffect transition="in" filter="fade">
                                      <p:cBhvr>
                                        <p:cTn id="26" dur="500"/>
                                        <p:tgtEl>
                                          <p:spTgt spid="441367"/>
                                        </p:tgtEl>
                                      </p:cBhvr>
                                    </p:animEffect>
                                  </p:childTnLst>
                                </p:cTn>
                              </p:par>
                              <p:par>
                                <p:cTn id="27" presetID="55" presetClass="entr" presetSubtype="0" fill="hold" nodeType="withEffect">
                                  <p:stCondLst>
                                    <p:cond delay="0"/>
                                  </p:stCondLst>
                                  <p:childTnLst>
                                    <p:set>
                                      <p:cBhvr>
                                        <p:cTn id="28" dur="1" fill="hold">
                                          <p:stCondLst>
                                            <p:cond delay="0"/>
                                          </p:stCondLst>
                                        </p:cTn>
                                        <p:tgtEl>
                                          <p:spTgt spid="441381"/>
                                        </p:tgtEl>
                                        <p:attrNameLst>
                                          <p:attrName>style.visibility</p:attrName>
                                        </p:attrNameLst>
                                      </p:cBhvr>
                                      <p:to>
                                        <p:strVal val="visible"/>
                                      </p:to>
                                    </p:set>
                                    <p:anim calcmode="lin" valueType="num">
                                      <p:cBhvr>
                                        <p:cTn id="29" dur="500" fill="hold"/>
                                        <p:tgtEl>
                                          <p:spTgt spid="441381"/>
                                        </p:tgtEl>
                                        <p:attrNameLst>
                                          <p:attrName>ppt_w</p:attrName>
                                        </p:attrNameLst>
                                      </p:cBhvr>
                                      <p:tavLst>
                                        <p:tav tm="0">
                                          <p:val>
                                            <p:strVal val="#ppt_w*0.70"/>
                                          </p:val>
                                        </p:tav>
                                        <p:tav tm="100000">
                                          <p:val>
                                            <p:strVal val="#ppt_w"/>
                                          </p:val>
                                        </p:tav>
                                      </p:tavLst>
                                    </p:anim>
                                    <p:anim calcmode="lin" valueType="num">
                                      <p:cBhvr>
                                        <p:cTn id="30" dur="500" fill="hold"/>
                                        <p:tgtEl>
                                          <p:spTgt spid="441381"/>
                                        </p:tgtEl>
                                        <p:attrNameLst>
                                          <p:attrName>ppt_h</p:attrName>
                                        </p:attrNameLst>
                                      </p:cBhvr>
                                      <p:tavLst>
                                        <p:tav tm="0">
                                          <p:val>
                                            <p:strVal val="#ppt_h"/>
                                          </p:val>
                                        </p:tav>
                                        <p:tav tm="100000">
                                          <p:val>
                                            <p:strVal val="#ppt_h"/>
                                          </p:val>
                                        </p:tav>
                                      </p:tavLst>
                                    </p:anim>
                                    <p:animEffect transition="in" filter="fade">
                                      <p:cBhvr>
                                        <p:cTn id="31" dur="500"/>
                                        <p:tgtEl>
                                          <p:spTgt spid="441381"/>
                                        </p:tgtEl>
                                      </p:cBhvr>
                                    </p:animEffect>
                                  </p:childTnLst>
                                </p:cTn>
                              </p:par>
                              <p:par>
                                <p:cTn id="32" presetID="55" presetClass="entr" presetSubtype="0" fill="hold" nodeType="withEffect">
                                  <p:stCondLst>
                                    <p:cond delay="0"/>
                                  </p:stCondLst>
                                  <p:childTnLst>
                                    <p:set>
                                      <p:cBhvr>
                                        <p:cTn id="33" dur="1" fill="hold">
                                          <p:stCondLst>
                                            <p:cond delay="0"/>
                                          </p:stCondLst>
                                        </p:cTn>
                                        <p:tgtEl>
                                          <p:spTgt spid="441347"/>
                                        </p:tgtEl>
                                        <p:attrNameLst>
                                          <p:attrName>style.visibility</p:attrName>
                                        </p:attrNameLst>
                                      </p:cBhvr>
                                      <p:to>
                                        <p:strVal val="visible"/>
                                      </p:to>
                                    </p:set>
                                    <p:anim calcmode="lin" valueType="num">
                                      <p:cBhvr>
                                        <p:cTn id="34" dur="500" fill="hold"/>
                                        <p:tgtEl>
                                          <p:spTgt spid="441347"/>
                                        </p:tgtEl>
                                        <p:attrNameLst>
                                          <p:attrName>ppt_w</p:attrName>
                                        </p:attrNameLst>
                                      </p:cBhvr>
                                      <p:tavLst>
                                        <p:tav tm="0">
                                          <p:val>
                                            <p:strVal val="#ppt_w*0.70"/>
                                          </p:val>
                                        </p:tav>
                                        <p:tav tm="100000">
                                          <p:val>
                                            <p:strVal val="#ppt_w"/>
                                          </p:val>
                                        </p:tav>
                                      </p:tavLst>
                                    </p:anim>
                                    <p:anim calcmode="lin" valueType="num">
                                      <p:cBhvr>
                                        <p:cTn id="35" dur="500" fill="hold"/>
                                        <p:tgtEl>
                                          <p:spTgt spid="441347"/>
                                        </p:tgtEl>
                                        <p:attrNameLst>
                                          <p:attrName>ppt_h</p:attrName>
                                        </p:attrNameLst>
                                      </p:cBhvr>
                                      <p:tavLst>
                                        <p:tav tm="0">
                                          <p:val>
                                            <p:strVal val="#ppt_h"/>
                                          </p:val>
                                        </p:tav>
                                        <p:tav tm="100000">
                                          <p:val>
                                            <p:strVal val="#ppt_h"/>
                                          </p:val>
                                        </p:tav>
                                      </p:tavLst>
                                    </p:anim>
                                    <p:animEffect transition="in" filter="fade">
                                      <p:cBhvr>
                                        <p:cTn id="36" dur="500"/>
                                        <p:tgtEl>
                                          <p:spTgt spid="441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2371" name="Group 3"/>
          <p:cNvGraphicFramePr>
            <a:graphicFrameLocks noGrp="1"/>
          </p:cNvGraphicFramePr>
          <p:nvPr>
            <p:ph sz="half" idx="1"/>
          </p:nvPr>
        </p:nvGraphicFramePr>
        <p:xfrm>
          <a:off x="474663" y="1643063"/>
          <a:ext cx="7632700" cy="1401762"/>
        </p:xfrm>
        <a:graphic>
          <a:graphicData uri="http://schemas.openxmlformats.org/drawingml/2006/table">
            <a:tbl>
              <a:tblPr/>
              <a:tblGrid>
                <a:gridCol w="1895475"/>
                <a:gridCol w="1779587"/>
                <a:gridCol w="2049463"/>
                <a:gridCol w="1908175"/>
              </a:tblGrid>
              <a:tr h="8252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88" marB="7718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（平方米）</a:t>
                      </a:r>
                    </a:p>
                  </a:txBody>
                  <a:tcPr marL="154305" marR="154305" marT="77188" marB="7718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88" marB="7718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88" marB="7718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57652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酒吧</a:t>
                      </a:r>
                    </a:p>
                  </a:txBody>
                  <a:tcPr marL="154305" marR="154305" marT="77188" marB="7718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1000-2000</a:t>
                      </a:r>
                    </a:p>
                  </a:txBody>
                  <a:tcPr marL="154305" marR="154305" marT="77188" marB="7718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2500</a:t>
                      </a:r>
                    </a:p>
                  </a:txBody>
                  <a:tcPr marL="154305" marR="154305" marT="77188" marB="7718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时尚白领</a:t>
                      </a:r>
                    </a:p>
                  </a:txBody>
                  <a:tcPr marL="154305" marR="154305" marT="77188" marB="7718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42388" name="Picture 20" descr="5459023_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545763" y="5778500"/>
            <a:ext cx="6735762" cy="305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2389" name="Picture 21" descr="5713677_095119008150_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545763" y="1546225"/>
            <a:ext cx="6735762" cy="321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2390" name="Group 22"/>
          <p:cNvGraphicFramePr>
            <a:graphicFrameLocks noGrp="1"/>
          </p:cNvGraphicFramePr>
          <p:nvPr>
            <p:ph sz="half" idx="2"/>
          </p:nvPr>
        </p:nvGraphicFramePr>
        <p:xfrm>
          <a:off x="474663" y="3627438"/>
          <a:ext cx="9525000" cy="4434061"/>
        </p:xfrm>
        <a:graphic>
          <a:graphicData uri="http://schemas.openxmlformats.org/drawingml/2006/table">
            <a:tbl>
              <a:tblPr/>
              <a:tblGrid>
                <a:gridCol w="4764087"/>
                <a:gridCol w="4760913"/>
              </a:tblGrid>
              <a:tr h="9397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47" marB="77147"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酒吧</a:t>
                      </a:r>
                    </a:p>
                  </a:txBody>
                  <a:tcPr marL="154305" marR="154305" marT="77147" marB="77147"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016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dirty="0" smtClean="0">
                          <a:ln>
                            <a:noFill/>
                          </a:ln>
                          <a:solidFill>
                            <a:schemeClr val="bg1"/>
                          </a:solidFill>
                          <a:effectLst/>
                          <a:latin typeface="微软雅黑" pitchFamily="34" charset="-122"/>
                          <a:ea typeface="微软雅黑" pitchFamily="34" charset="-122"/>
                        </a:rPr>
                        <a:t>RMB)</a:t>
                      </a:r>
                    </a:p>
                  </a:txBody>
                  <a:tcPr marL="154305" marR="154305" marT="77147" marB="77147"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200-400</a:t>
                      </a:r>
                    </a:p>
                  </a:txBody>
                  <a:tcPr marL="154305" marR="154305" marT="77147" marB="77147"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5925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47" marB="77147"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酒吧（</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Bar</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Pub</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Tavern</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Bar</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多指美式的具有一定主题元素的酒吧，而</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Pub</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和</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tavern</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多指英式的以酒为主的酒吧。酒吧最初源于美国西部大开发时期的欧洲大陆，</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bar</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一词到</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16</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世纪才有“卖饮料的柜台”这个义项，后又经美洲进一步的变异、拓展，约</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世纪</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90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年代传入我国。</a:t>
                      </a:r>
                    </a:p>
                  </a:txBody>
                  <a:tcPr marL="154305" marR="154305" marT="77147" marB="77147"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7727" name="Rectangle 5"/>
          <p:cNvSpPr>
            <a:spLocks noChangeArrowheads="1"/>
          </p:cNvSpPr>
          <p:nvPr/>
        </p:nvSpPr>
        <p:spPr bwMode="auto">
          <a:xfrm>
            <a:off x="0" y="0"/>
            <a:ext cx="58975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-B</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42371"/>
                                        </p:tgtEl>
                                        <p:attrNameLst>
                                          <p:attrName>style.visibility</p:attrName>
                                        </p:attrNameLst>
                                      </p:cBhvr>
                                      <p:to>
                                        <p:strVal val="visible"/>
                                      </p:to>
                                    </p:set>
                                    <p:anim calcmode="lin" valueType="num">
                                      <p:cBhvr>
                                        <p:cTn id="7" dur="500" fill="hold"/>
                                        <p:tgtEl>
                                          <p:spTgt spid="442371"/>
                                        </p:tgtEl>
                                        <p:attrNameLst>
                                          <p:attrName>ppt_w</p:attrName>
                                        </p:attrNameLst>
                                      </p:cBhvr>
                                      <p:tavLst>
                                        <p:tav tm="0">
                                          <p:val>
                                            <p:strVal val="#ppt_w*0.70"/>
                                          </p:val>
                                        </p:tav>
                                        <p:tav tm="100000">
                                          <p:val>
                                            <p:strVal val="#ppt_w"/>
                                          </p:val>
                                        </p:tav>
                                      </p:tavLst>
                                    </p:anim>
                                    <p:anim calcmode="lin" valueType="num">
                                      <p:cBhvr>
                                        <p:cTn id="8" dur="500" fill="hold"/>
                                        <p:tgtEl>
                                          <p:spTgt spid="442371"/>
                                        </p:tgtEl>
                                        <p:attrNameLst>
                                          <p:attrName>ppt_h</p:attrName>
                                        </p:attrNameLst>
                                      </p:cBhvr>
                                      <p:tavLst>
                                        <p:tav tm="0">
                                          <p:val>
                                            <p:strVal val="#ppt_h"/>
                                          </p:val>
                                        </p:tav>
                                        <p:tav tm="100000">
                                          <p:val>
                                            <p:strVal val="#ppt_h"/>
                                          </p:val>
                                        </p:tav>
                                      </p:tavLst>
                                    </p:anim>
                                    <p:animEffect transition="in" filter="fade">
                                      <p:cBhvr>
                                        <p:cTn id="9" dur="500"/>
                                        <p:tgtEl>
                                          <p:spTgt spid="442371"/>
                                        </p:tgtEl>
                                      </p:cBhvr>
                                    </p:animEffect>
                                  </p:childTnLst>
                                </p:cTn>
                              </p:par>
                              <p:par>
                                <p:cTn id="10" presetID="55" presetClass="entr" presetSubtype="0" fill="hold" nodeType="withEffect">
                                  <p:stCondLst>
                                    <p:cond delay="0"/>
                                  </p:stCondLst>
                                  <p:childTnLst>
                                    <p:set>
                                      <p:cBhvr>
                                        <p:cTn id="11" dur="1" fill="hold">
                                          <p:stCondLst>
                                            <p:cond delay="0"/>
                                          </p:stCondLst>
                                        </p:cTn>
                                        <p:tgtEl>
                                          <p:spTgt spid="442388"/>
                                        </p:tgtEl>
                                        <p:attrNameLst>
                                          <p:attrName>style.visibility</p:attrName>
                                        </p:attrNameLst>
                                      </p:cBhvr>
                                      <p:to>
                                        <p:strVal val="visible"/>
                                      </p:to>
                                    </p:set>
                                    <p:anim calcmode="lin" valueType="num">
                                      <p:cBhvr>
                                        <p:cTn id="12" dur="500" fill="hold"/>
                                        <p:tgtEl>
                                          <p:spTgt spid="442388"/>
                                        </p:tgtEl>
                                        <p:attrNameLst>
                                          <p:attrName>ppt_w</p:attrName>
                                        </p:attrNameLst>
                                      </p:cBhvr>
                                      <p:tavLst>
                                        <p:tav tm="0">
                                          <p:val>
                                            <p:strVal val="#ppt_w*0.70"/>
                                          </p:val>
                                        </p:tav>
                                        <p:tav tm="100000">
                                          <p:val>
                                            <p:strVal val="#ppt_w"/>
                                          </p:val>
                                        </p:tav>
                                      </p:tavLst>
                                    </p:anim>
                                    <p:anim calcmode="lin" valueType="num">
                                      <p:cBhvr>
                                        <p:cTn id="13" dur="500" fill="hold"/>
                                        <p:tgtEl>
                                          <p:spTgt spid="442388"/>
                                        </p:tgtEl>
                                        <p:attrNameLst>
                                          <p:attrName>ppt_h</p:attrName>
                                        </p:attrNameLst>
                                      </p:cBhvr>
                                      <p:tavLst>
                                        <p:tav tm="0">
                                          <p:val>
                                            <p:strVal val="#ppt_h"/>
                                          </p:val>
                                        </p:tav>
                                        <p:tav tm="100000">
                                          <p:val>
                                            <p:strVal val="#ppt_h"/>
                                          </p:val>
                                        </p:tav>
                                      </p:tavLst>
                                    </p:anim>
                                    <p:animEffect transition="in" filter="fade">
                                      <p:cBhvr>
                                        <p:cTn id="14" dur="500"/>
                                        <p:tgtEl>
                                          <p:spTgt spid="442388"/>
                                        </p:tgtEl>
                                      </p:cBhvr>
                                    </p:animEffect>
                                  </p:childTnLst>
                                </p:cTn>
                              </p:par>
                            </p:childTnLst>
                          </p:cTn>
                        </p:par>
                        <p:par>
                          <p:cTn id="15" fill="hold" nodeType="afterGroup">
                            <p:stCondLst>
                              <p:cond delay="500"/>
                            </p:stCondLst>
                            <p:childTnLst>
                              <p:par>
                                <p:cTn id="16" presetID="55" presetClass="entr" presetSubtype="0" fill="hold" nodeType="afterEffect">
                                  <p:stCondLst>
                                    <p:cond delay="0"/>
                                  </p:stCondLst>
                                  <p:childTnLst>
                                    <p:set>
                                      <p:cBhvr>
                                        <p:cTn id="17" dur="1" fill="hold">
                                          <p:stCondLst>
                                            <p:cond delay="0"/>
                                          </p:stCondLst>
                                        </p:cTn>
                                        <p:tgtEl>
                                          <p:spTgt spid="442390"/>
                                        </p:tgtEl>
                                        <p:attrNameLst>
                                          <p:attrName>style.visibility</p:attrName>
                                        </p:attrNameLst>
                                      </p:cBhvr>
                                      <p:to>
                                        <p:strVal val="visible"/>
                                      </p:to>
                                    </p:set>
                                    <p:anim calcmode="lin" valueType="num">
                                      <p:cBhvr>
                                        <p:cTn id="18" dur="500" fill="hold"/>
                                        <p:tgtEl>
                                          <p:spTgt spid="442390"/>
                                        </p:tgtEl>
                                        <p:attrNameLst>
                                          <p:attrName>ppt_w</p:attrName>
                                        </p:attrNameLst>
                                      </p:cBhvr>
                                      <p:tavLst>
                                        <p:tav tm="0">
                                          <p:val>
                                            <p:strVal val="#ppt_w*0.70"/>
                                          </p:val>
                                        </p:tav>
                                        <p:tav tm="100000">
                                          <p:val>
                                            <p:strVal val="#ppt_w"/>
                                          </p:val>
                                        </p:tav>
                                      </p:tavLst>
                                    </p:anim>
                                    <p:anim calcmode="lin" valueType="num">
                                      <p:cBhvr>
                                        <p:cTn id="19" dur="500" fill="hold"/>
                                        <p:tgtEl>
                                          <p:spTgt spid="442390"/>
                                        </p:tgtEl>
                                        <p:attrNameLst>
                                          <p:attrName>ppt_h</p:attrName>
                                        </p:attrNameLst>
                                      </p:cBhvr>
                                      <p:tavLst>
                                        <p:tav tm="0">
                                          <p:val>
                                            <p:strVal val="#ppt_h"/>
                                          </p:val>
                                        </p:tav>
                                        <p:tav tm="100000">
                                          <p:val>
                                            <p:strVal val="#ppt_h"/>
                                          </p:val>
                                        </p:tav>
                                      </p:tavLst>
                                    </p:anim>
                                    <p:animEffect transition="in" filter="fade">
                                      <p:cBhvr>
                                        <p:cTn id="20" dur="500"/>
                                        <p:tgtEl>
                                          <p:spTgt spid="442390"/>
                                        </p:tgtEl>
                                      </p:cBhvr>
                                    </p:animEffect>
                                  </p:childTnLst>
                                </p:cTn>
                              </p:par>
                              <p:par>
                                <p:cTn id="21" presetID="55" presetClass="entr" presetSubtype="0" fill="hold" nodeType="withEffect">
                                  <p:stCondLst>
                                    <p:cond delay="0"/>
                                  </p:stCondLst>
                                  <p:childTnLst>
                                    <p:set>
                                      <p:cBhvr>
                                        <p:cTn id="22" dur="1" fill="hold">
                                          <p:stCondLst>
                                            <p:cond delay="0"/>
                                          </p:stCondLst>
                                        </p:cTn>
                                        <p:tgtEl>
                                          <p:spTgt spid="442389"/>
                                        </p:tgtEl>
                                        <p:attrNameLst>
                                          <p:attrName>style.visibility</p:attrName>
                                        </p:attrNameLst>
                                      </p:cBhvr>
                                      <p:to>
                                        <p:strVal val="visible"/>
                                      </p:to>
                                    </p:set>
                                    <p:anim calcmode="lin" valueType="num">
                                      <p:cBhvr>
                                        <p:cTn id="23" dur="500" fill="hold"/>
                                        <p:tgtEl>
                                          <p:spTgt spid="442389"/>
                                        </p:tgtEl>
                                        <p:attrNameLst>
                                          <p:attrName>ppt_w</p:attrName>
                                        </p:attrNameLst>
                                      </p:cBhvr>
                                      <p:tavLst>
                                        <p:tav tm="0">
                                          <p:val>
                                            <p:strVal val="#ppt_w*0.70"/>
                                          </p:val>
                                        </p:tav>
                                        <p:tav tm="100000">
                                          <p:val>
                                            <p:strVal val="#ppt_w"/>
                                          </p:val>
                                        </p:tav>
                                      </p:tavLst>
                                    </p:anim>
                                    <p:anim calcmode="lin" valueType="num">
                                      <p:cBhvr>
                                        <p:cTn id="24" dur="500" fill="hold"/>
                                        <p:tgtEl>
                                          <p:spTgt spid="442389"/>
                                        </p:tgtEl>
                                        <p:attrNameLst>
                                          <p:attrName>ppt_h</p:attrName>
                                        </p:attrNameLst>
                                      </p:cBhvr>
                                      <p:tavLst>
                                        <p:tav tm="0">
                                          <p:val>
                                            <p:strVal val="#ppt_h"/>
                                          </p:val>
                                        </p:tav>
                                        <p:tav tm="100000">
                                          <p:val>
                                            <p:strVal val="#ppt_h"/>
                                          </p:val>
                                        </p:tav>
                                      </p:tavLst>
                                    </p:anim>
                                    <p:animEffect transition="in" filter="fade">
                                      <p:cBhvr>
                                        <p:cTn id="25" dur="500"/>
                                        <p:tgtEl>
                                          <p:spTgt spid="442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定位解析</a:t>
            </a:r>
          </a:p>
        </p:txBody>
      </p:sp>
      <p:sp>
        <p:nvSpPr>
          <p:cNvPr id="443395" name="Rectangle 3"/>
          <p:cNvSpPr>
            <a:spLocks noChangeArrowheads="1"/>
          </p:cNvSpPr>
          <p:nvPr/>
        </p:nvSpPr>
        <p:spPr bwMode="auto">
          <a:xfrm>
            <a:off x="792163" y="5089525"/>
            <a:ext cx="9525000" cy="3500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r>
              <a:rPr lang="en-US" altLang="zh-CN" b="1" u="sng">
                <a:solidFill>
                  <a:srgbClr val="003399"/>
                </a:solidFill>
                <a:latin typeface="微软雅黑" pitchFamily="34" charset="-122"/>
                <a:ea typeface="微软雅黑" pitchFamily="34" charset="-122"/>
              </a:rPr>
              <a:t>C</a:t>
            </a:r>
            <a:r>
              <a:rPr lang="zh-CN" altLang="en-US" b="1" u="sng">
                <a:solidFill>
                  <a:srgbClr val="003399"/>
                </a:solidFill>
                <a:latin typeface="微软雅黑" pitchFamily="34" charset="-122"/>
                <a:ea typeface="微软雅黑" pitchFamily="34" charset="-122"/>
              </a:rPr>
              <a:t>区都会广场，本案的商务中心；</a:t>
            </a:r>
            <a:endParaRPr lang="zh-CN" altLang="en-US" b="1">
              <a:solidFill>
                <a:srgbClr val="003399"/>
              </a:solidFill>
              <a:latin typeface="微软雅黑" pitchFamily="34" charset="-122"/>
              <a:ea typeface="微软雅黑" pitchFamily="34" charset="-122"/>
            </a:endParaRPr>
          </a:p>
          <a:p>
            <a:r>
              <a:rPr lang="zh-CN" altLang="en-US" sz="2400">
                <a:solidFill>
                  <a:srgbClr val="003399"/>
                </a:solidFill>
                <a:latin typeface="微软雅黑" pitchFamily="34" charset="-122"/>
                <a:ea typeface="微软雅黑" pitchFamily="34" charset="-122"/>
              </a:rPr>
              <a:t>现代商务溶于生活，品位时尚无锡，品一口欧尚咖啡，听一个城市属于自己的历史共识，尽情享受属于这座城市的现代繁华；</a:t>
            </a:r>
          </a:p>
          <a:p>
            <a:r>
              <a:rPr lang="zh-CN" altLang="en-US" sz="2400">
                <a:solidFill>
                  <a:srgbClr val="003399"/>
                </a:solidFill>
                <a:latin typeface="微软雅黑" pitchFamily="34" charset="-122"/>
                <a:ea typeface="微软雅黑" pitchFamily="34" charset="-122"/>
              </a:rPr>
              <a:t>在最为集中的区域阅读时尚潮流，充分感受商务便利感受；</a:t>
            </a:r>
          </a:p>
          <a:p>
            <a:r>
              <a:rPr lang="zh-CN" altLang="en-US" sz="2400">
                <a:solidFill>
                  <a:srgbClr val="003399"/>
                </a:solidFill>
                <a:latin typeface="微软雅黑" pitchFamily="34" charset="-122"/>
                <a:ea typeface="微软雅黑" pitchFamily="34" charset="-122"/>
              </a:rPr>
              <a:t>穿梭与作息在品牌之中；</a:t>
            </a:r>
          </a:p>
          <a:p>
            <a:endParaRPr lang="zh-CN" altLang="en-US" sz="2400">
              <a:solidFill>
                <a:srgbClr val="003399"/>
              </a:solidFill>
              <a:latin typeface="微软雅黑" pitchFamily="34" charset="-122"/>
              <a:ea typeface="微软雅黑" pitchFamily="34" charset="-122"/>
            </a:endParaRPr>
          </a:p>
          <a:p>
            <a:r>
              <a:rPr lang="en-US" altLang="zh-CN" sz="2400">
                <a:solidFill>
                  <a:srgbClr val="003399"/>
                </a:solidFill>
                <a:latin typeface="微软雅黑" pitchFamily="34" charset="-122"/>
                <a:ea typeface="微软雅黑" pitchFamily="34" charset="-122"/>
              </a:rPr>
              <a:t>C</a:t>
            </a:r>
            <a:r>
              <a:rPr lang="zh-CN" altLang="en-US" sz="2400">
                <a:solidFill>
                  <a:srgbClr val="003399"/>
                </a:solidFill>
                <a:latin typeface="微软雅黑" pitchFamily="34" charset="-122"/>
                <a:ea typeface="微软雅黑" pitchFamily="34" charset="-122"/>
              </a:rPr>
              <a:t>区全场</a:t>
            </a:r>
            <a:r>
              <a:rPr lang="en-US" altLang="zh-CN" sz="2400">
                <a:solidFill>
                  <a:srgbClr val="003399"/>
                </a:solidFill>
                <a:latin typeface="微软雅黑" pitchFamily="34" charset="-122"/>
                <a:ea typeface="微软雅黑" pitchFamily="34" charset="-122"/>
              </a:rPr>
              <a:t>232</a:t>
            </a:r>
            <a:r>
              <a:rPr lang="zh-CN" altLang="en-US" sz="2400">
                <a:solidFill>
                  <a:srgbClr val="003399"/>
                </a:solidFill>
                <a:latin typeface="微软雅黑" pitchFamily="34" charset="-122"/>
                <a:ea typeface="微软雅黑" pitchFamily="34" charset="-122"/>
              </a:rPr>
              <a:t>米，按照商铺面宽</a:t>
            </a:r>
            <a:r>
              <a:rPr lang="en-US" altLang="zh-CN" sz="2400">
                <a:solidFill>
                  <a:srgbClr val="003399"/>
                </a:solidFill>
                <a:latin typeface="微软雅黑" pitchFamily="34" charset="-122"/>
                <a:ea typeface="微软雅黑" pitchFamily="34" charset="-122"/>
              </a:rPr>
              <a:t>4.2</a:t>
            </a:r>
            <a:r>
              <a:rPr lang="zh-CN" altLang="en-US" sz="2400">
                <a:solidFill>
                  <a:srgbClr val="003399"/>
                </a:solidFill>
                <a:latin typeface="微软雅黑" pitchFamily="34" charset="-122"/>
                <a:ea typeface="微软雅黑" pitchFamily="34" charset="-122"/>
              </a:rPr>
              <a:t>米计算；</a:t>
            </a:r>
          </a:p>
          <a:p>
            <a:endParaRPr lang="zh-CN" altLang="en-US" sz="2400">
              <a:solidFill>
                <a:srgbClr val="003399"/>
              </a:solidFill>
              <a:latin typeface="微软雅黑" pitchFamily="34" charset="-122"/>
              <a:ea typeface="微软雅黑" pitchFamily="34" charset="-122"/>
            </a:endParaRPr>
          </a:p>
          <a:p>
            <a:r>
              <a:rPr lang="en-US" altLang="zh-CN" sz="2400">
                <a:solidFill>
                  <a:srgbClr val="003399"/>
                </a:solidFill>
                <a:latin typeface="微软雅黑" pitchFamily="34" charset="-122"/>
                <a:ea typeface="微软雅黑" pitchFamily="34" charset="-122"/>
              </a:rPr>
              <a:t>C</a:t>
            </a:r>
            <a:r>
              <a:rPr lang="zh-CN" altLang="en-US" sz="2400">
                <a:solidFill>
                  <a:srgbClr val="003399"/>
                </a:solidFill>
                <a:latin typeface="微软雅黑" pitchFamily="34" charset="-122"/>
                <a:ea typeface="微软雅黑" pitchFamily="34" charset="-122"/>
              </a:rPr>
              <a:t>区总建筑面积为</a:t>
            </a:r>
            <a:r>
              <a:rPr lang="en-US" altLang="zh-CN" sz="2400">
                <a:solidFill>
                  <a:srgbClr val="003399"/>
                </a:solidFill>
                <a:latin typeface="微软雅黑" pitchFamily="34" charset="-122"/>
                <a:ea typeface="微软雅黑" pitchFamily="34" charset="-122"/>
              </a:rPr>
              <a:t>4700</a:t>
            </a:r>
            <a:r>
              <a:rPr lang="zh-CN" altLang="en-US" sz="2400">
                <a:solidFill>
                  <a:srgbClr val="003399"/>
                </a:solidFill>
                <a:latin typeface="微软雅黑" pitchFamily="34" charset="-122"/>
                <a:ea typeface="微软雅黑" pitchFamily="34" charset="-122"/>
              </a:rPr>
              <a:t>平方米；</a:t>
            </a:r>
          </a:p>
        </p:txBody>
      </p:sp>
      <p:pic>
        <p:nvPicPr>
          <p:cNvPr id="443396" name="Picture 4" descr="~}_}0%WSQ$P%N1%I}R4G@OX"/>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041525"/>
            <a:ext cx="11460163"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3397" name="Picture 5" descr="00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557125" y="1355725"/>
            <a:ext cx="4724400"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3398" name="Picture 6" descr="08(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526963" y="3946525"/>
            <a:ext cx="4754562" cy="2547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3399" name="Picture 7" descr="001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526963" y="6689725"/>
            <a:ext cx="4754562" cy="2570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443396"/>
                                        </p:tgtEl>
                                        <p:attrNameLst>
                                          <p:attrName>style.visibility</p:attrName>
                                        </p:attrNameLst>
                                      </p:cBhvr>
                                      <p:to>
                                        <p:strVal val="visible"/>
                                      </p:to>
                                    </p:set>
                                    <p:anim calcmode="lin" valueType="num">
                                      <p:cBhvr>
                                        <p:cTn id="7" dur="500" fill="hold"/>
                                        <p:tgtEl>
                                          <p:spTgt spid="443396"/>
                                        </p:tgtEl>
                                        <p:attrNameLst>
                                          <p:attrName>ppt_w</p:attrName>
                                        </p:attrNameLst>
                                      </p:cBhvr>
                                      <p:tavLst>
                                        <p:tav tm="0">
                                          <p:val>
                                            <p:fltVal val="0"/>
                                          </p:val>
                                        </p:tav>
                                        <p:tav tm="100000">
                                          <p:val>
                                            <p:strVal val="#ppt_w"/>
                                          </p:val>
                                        </p:tav>
                                      </p:tavLst>
                                    </p:anim>
                                    <p:anim calcmode="lin" valueType="num">
                                      <p:cBhvr>
                                        <p:cTn id="8" dur="500" fill="hold"/>
                                        <p:tgtEl>
                                          <p:spTgt spid="443396"/>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443395"/>
                                        </p:tgtEl>
                                        <p:attrNameLst>
                                          <p:attrName>style.visibility</p:attrName>
                                        </p:attrNameLst>
                                      </p:cBhvr>
                                      <p:to>
                                        <p:strVal val="visible"/>
                                      </p:to>
                                    </p:set>
                                    <p:anim calcmode="lin" valueType="num">
                                      <p:cBhvr>
                                        <p:cTn id="13" dur="1000" fill="hold"/>
                                        <p:tgtEl>
                                          <p:spTgt spid="443395"/>
                                        </p:tgtEl>
                                        <p:attrNameLst>
                                          <p:attrName>ppt_w</p:attrName>
                                        </p:attrNameLst>
                                      </p:cBhvr>
                                      <p:tavLst>
                                        <p:tav tm="0">
                                          <p:val>
                                            <p:strVal val="#ppt_w*0.70"/>
                                          </p:val>
                                        </p:tav>
                                        <p:tav tm="100000">
                                          <p:val>
                                            <p:strVal val="#ppt_w"/>
                                          </p:val>
                                        </p:tav>
                                      </p:tavLst>
                                    </p:anim>
                                    <p:anim calcmode="lin" valueType="num">
                                      <p:cBhvr>
                                        <p:cTn id="14" dur="1000" fill="hold"/>
                                        <p:tgtEl>
                                          <p:spTgt spid="443395"/>
                                        </p:tgtEl>
                                        <p:attrNameLst>
                                          <p:attrName>ppt_h</p:attrName>
                                        </p:attrNameLst>
                                      </p:cBhvr>
                                      <p:tavLst>
                                        <p:tav tm="0">
                                          <p:val>
                                            <p:strVal val="#ppt_h"/>
                                          </p:val>
                                        </p:tav>
                                        <p:tav tm="100000">
                                          <p:val>
                                            <p:strVal val="#ppt_h"/>
                                          </p:val>
                                        </p:tav>
                                      </p:tavLst>
                                    </p:anim>
                                    <p:animEffect transition="in" filter="fade">
                                      <p:cBhvr>
                                        <p:cTn id="15" dur="1000"/>
                                        <p:tgtEl>
                                          <p:spTgt spid="4433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443397"/>
                                        </p:tgtEl>
                                        <p:attrNameLst>
                                          <p:attrName>style.visibility</p:attrName>
                                        </p:attrNameLst>
                                      </p:cBhvr>
                                      <p:to>
                                        <p:strVal val="visible"/>
                                      </p:to>
                                    </p:set>
                                    <p:animEffect transition="in" filter="dissolve">
                                      <p:cBhvr>
                                        <p:cTn id="20" dur="500"/>
                                        <p:tgtEl>
                                          <p:spTgt spid="443397"/>
                                        </p:tgtEl>
                                      </p:cBhvr>
                                    </p:animEffect>
                                  </p:childTnLst>
                                </p:cTn>
                              </p:par>
                              <p:par>
                                <p:cTn id="21" presetID="9" presetClass="entr" presetSubtype="0" fill="hold" nodeType="withEffect">
                                  <p:stCondLst>
                                    <p:cond delay="0"/>
                                  </p:stCondLst>
                                  <p:childTnLst>
                                    <p:set>
                                      <p:cBhvr>
                                        <p:cTn id="22" dur="1" fill="hold">
                                          <p:stCondLst>
                                            <p:cond delay="0"/>
                                          </p:stCondLst>
                                        </p:cTn>
                                        <p:tgtEl>
                                          <p:spTgt spid="443398"/>
                                        </p:tgtEl>
                                        <p:attrNameLst>
                                          <p:attrName>style.visibility</p:attrName>
                                        </p:attrNameLst>
                                      </p:cBhvr>
                                      <p:to>
                                        <p:strVal val="visible"/>
                                      </p:to>
                                    </p:set>
                                    <p:animEffect transition="in" filter="dissolve">
                                      <p:cBhvr>
                                        <p:cTn id="23" dur="500"/>
                                        <p:tgtEl>
                                          <p:spTgt spid="443398"/>
                                        </p:tgtEl>
                                      </p:cBhvr>
                                    </p:animEffect>
                                  </p:childTnLst>
                                </p:cTn>
                              </p:par>
                              <p:par>
                                <p:cTn id="24" presetID="9" presetClass="entr" presetSubtype="0" fill="hold" nodeType="withEffect">
                                  <p:stCondLst>
                                    <p:cond delay="0"/>
                                  </p:stCondLst>
                                  <p:childTnLst>
                                    <p:set>
                                      <p:cBhvr>
                                        <p:cTn id="25" dur="1" fill="hold">
                                          <p:stCondLst>
                                            <p:cond delay="0"/>
                                          </p:stCondLst>
                                        </p:cTn>
                                        <p:tgtEl>
                                          <p:spTgt spid="443399"/>
                                        </p:tgtEl>
                                        <p:attrNameLst>
                                          <p:attrName>style.visibility</p:attrName>
                                        </p:attrNameLst>
                                      </p:cBhvr>
                                      <p:to>
                                        <p:strVal val="visible"/>
                                      </p:to>
                                    </p:set>
                                    <p:animEffect transition="in" filter="dissolve">
                                      <p:cBhvr>
                                        <p:cTn id="26" dur="500"/>
                                        <p:tgtEl>
                                          <p:spTgt spid="443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0"/>
            <a:ext cx="3962400"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业态可行性分析</a:t>
            </a:r>
          </a:p>
        </p:txBody>
      </p:sp>
      <p:sp>
        <p:nvSpPr>
          <p:cNvPr id="444419" name="Rectangle 3"/>
          <p:cNvSpPr>
            <a:spLocks noChangeArrowheads="1"/>
          </p:cNvSpPr>
          <p:nvPr/>
        </p:nvSpPr>
        <p:spPr bwMode="auto">
          <a:xfrm>
            <a:off x="1020763" y="1584325"/>
            <a:ext cx="29114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wrap="none" anchor="ctr">
            <a:spAutoFit/>
          </a:bodyPr>
          <a:lstStyle/>
          <a:p>
            <a:pPr algn="just"/>
            <a:r>
              <a:rPr lang="en-US" altLang="zh-CN" sz="2800">
                <a:latin typeface="微软雅黑" pitchFamily="34" charset="-122"/>
                <a:ea typeface="微软雅黑" pitchFamily="34" charset="-122"/>
              </a:rPr>
              <a:t>C</a:t>
            </a:r>
            <a:r>
              <a:rPr lang="zh-CN" altLang="en-US" sz="2800">
                <a:latin typeface="微软雅黑" pitchFamily="34" charset="-122"/>
                <a:ea typeface="微软雅黑" pitchFamily="34" charset="-122"/>
              </a:rPr>
              <a:t>区业态组合方案</a:t>
            </a:r>
          </a:p>
        </p:txBody>
      </p:sp>
      <p:sp>
        <p:nvSpPr>
          <p:cNvPr id="444420" name="Rectangle 4"/>
          <p:cNvSpPr>
            <a:spLocks noChangeArrowheads="1"/>
          </p:cNvSpPr>
          <p:nvPr/>
        </p:nvSpPr>
        <p:spPr bwMode="auto">
          <a:xfrm>
            <a:off x="1020763" y="2209800"/>
            <a:ext cx="1615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pPr algn="just"/>
            <a:r>
              <a:rPr lang="en-US" altLang="zh-CN" sz="2400">
                <a:latin typeface="微软雅黑" pitchFamily="34" charset="-122"/>
                <a:ea typeface="微软雅黑" pitchFamily="34" charset="-122"/>
              </a:rPr>
              <a:t>C</a:t>
            </a:r>
            <a:r>
              <a:rPr lang="zh-CN" altLang="en-US" sz="2400">
                <a:latin typeface="微软雅黑" pitchFamily="34" charset="-122"/>
                <a:ea typeface="微软雅黑" pitchFamily="34" charset="-122"/>
              </a:rPr>
              <a:t>区是展现本案形象及档次的最佳区域，可以预见开业后此区段必将成为商家的力争之地，此区域的特性为：</a:t>
            </a:r>
          </a:p>
        </p:txBody>
      </p:sp>
      <p:sp>
        <p:nvSpPr>
          <p:cNvPr id="444421" name="Rectangle 5"/>
          <p:cNvSpPr>
            <a:spLocks noChangeArrowheads="1"/>
          </p:cNvSpPr>
          <p:nvPr/>
        </p:nvSpPr>
        <p:spPr bwMode="auto">
          <a:xfrm>
            <a:off x="1096963" y="5546725"/>
            <a:ext cx="12352337" cy="2320925"/>
          </a:xfrm>
          <a:prstGeom prst="rect">
            <a:avLst/>
          </a:prstGeom>
          <a:solidFill>
            <a:srgbClr val="CC99FF">
              <a:alpha val="20000"/>
            </a:srgbClr>
          </a:solidFill>
          <a:ln w="38100" cap="rnd">
            <a:solidFill>
              <a:srgbClr val="CC99FF"/>
            </a:solidFill>
            <a:prstDash val="sysDot"/>
            <a:miter lim="800000"/>
            <a:headEnd/>
            <a:tailEnd/>
          </a:ln>
        </p:spPr>
        <p:txBody>
          <a:bodyPr wrap="none" anchor="ctr">
            <a:spAutoFit/>
          </a:bodyPr>
          <a:lstStyle/>
          <a:p>
            <a:pPr>
              <a:lnSpc>
                <a:spcPct val="150000"/>
              </a:lnSpc>
              <a:buFont typeface="Wingdings" pitchFamily="2" charset="2"/>
              <a:buChar char="Ø"/>
            </a:pPr>
            <a:r>
              <a:rPr lang="zh-CN" altLang="en-US" sz="2400">
                <a:latin typeface="微软雅黑" pitchFamily="34" charset="-122"/>
                <a:ea typeface="微软雅黑" pitchFamily="34" charset="-122"/>
              </a:rPr>
              <a:t>最具生命力、竞争力、商业价值最大；</a:t>
            </a:r>
          </a:p>
          <a:p>
            <a:pPr>
              <a:lnSpc>
                <a:spcPct val="150000"/>
              </a:lnSpc>
              <a:buFont typeface="Wingdings" pitchFamily="2" charset="2"/>
              <a:buChar char="Ø"/>
            </a:pPr>
            <a:r>
              <a:rPr lang="zh-CN" altLang="en-US" sz="2400">
                <a:latin typeface="微软雅黑" pitchFamily="34" charset="-122"/>
                <a:ea typeface="微软雅黑" pitchFamily="34" charset="-122"/>
              </a:rPr>
              <a:t>标志性、昭示性、形象呈现最佳；</a:t>
            </a:r>
          </a:p>
          <a:p>
            <a:pPr>
              <a:lnSpc>
                <a:spcPct val="150000"/>
              </a:lnSpc>
              <a:buFont typeface="Wingdings" pitchFamily="2" charset="2"/>
              <a:buChar char="Ø"/>
            </a:pPr>
            <a:r>
              <a:rPr lang="zh-CN" altLang="en-US" sz="2400">
                <a:latin typeface="微软雅黑" pitchFamily="34" charset="-122"/>
                <a:ea typeface="微软雅黑" pitchFamily="34" charset="-122"/>
              </a:rPr>
              <a:t>展示面及品牌度最佳；</a:t>
            </a:r>
          </a:p>
          <a:p>
            <a:pPr>
              <a:lnSpc>
                <a:spcPct val="150000"/>
              </a:lnSpc>
              <a:buFont typeface="Wingdings" pitchFamily="2" charset="2"/>
              <a:buChar char="Ø"/>
            </a:pPr>
            <a:r>
              <a:rPr lang="zh-CN" altLang="en-US" sz="2400">
                <a:latin typeface="微软雅黑" pitchFamily="34" charset="-122"/>
                <a:ea typeface="微软雅黑" pitchFamily="34" charset="-122"/>
              </a:rPr>
              <a:t>目标消费群体涵盖面广，年龄跨度打（商务白领、年轻消费群、家庭型等）的聚会空间；</a:t>
            </a:r>
          </a:p>
        </p:txBody>
      </p:sp>
      <p:sp>
        <p:nvSpPr>
          <p:cNvPr id="444422" name="Rectangle 6"/>
          <p:cNvSpPr>
            <a:spLocks noChangeArrowheads="1"/>
          </p:cNvSpPr>
          <p:nvPr/>
        </p:nvSpPr>
        <p:spPr bwMode="auto">
          <a:xfrm>
            <a:off x="1020763" y="7985125"/>
            <a:ext cx="40957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wrap="none" anchor="ctr">
            <a:spAutoFit/>
          </a:bodyPr>
          <a:lstStyle/>
          <a:p>
            <a:pPr algn="just"/>
            <a:r>
              <a:rPr lang="zh-CN" altLang="en-US" sz="2800" b="1">
                <a:solidFill>
                  <a:srgbClr val="990000"/>
                </a:solidFill>
                <a:latin typeface="微软雅黑" pitchFamily="34" charset="-122"/>
                <a:ea typeface="微软雅黑" pitchFamily="34" charset="-122"/>
              </a:rPr>
              <a:t>区域关键词：时尚、现代</a:t>
            </a:r>
          </a:p>
        </p:txBody>
      </p:sp>
      <p:pic>
        <p:nvPicPr>
          <p:cNvPr id="444423" name="Picture 7" descr="7XL2X_CIBGRF1VIV@X8A5DI"/>
          <p:cNvPicPr>
            <a:picLocks noChangeAspect="1" noChangeArrowheads="1"/>
          </p:cNvPicPr>
          <p:nvPr/>
        </p:nvPicPr>
        <p:blipFill>
          <a:blip r:embed="rId2">
            <a:lum contrast="12000"/>
            <a:extLst>
              <a:ext uri="{28A0092B-C50C-407E-A947-70E740481C1C}">
                <a14:useLocalDpi xmlns:a14="http://schemas.microsoft.com/office/drawing/2010/main" xmlns="" val="0"/>
              </a:ext>
            </a:extLst>
          </a:blip>
          <a:srcRect/>
          <a:stretch>
            <a:fillRect/>
          </a:stretch>
        </p:blipFill>
        <p:spPr bwMode="auto">
          <a:xfrm>
            <a:off x="1249363" y="2651125"/>
            <a:ext cx="12954000" cy="293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44419"/>
                                        </p:tgtEl>
                                        <p:attrNameLst>
                                          <p:attrName>style.visibility</p:attrName>
                                        </p:attrNameLst>
                                      </p:cBhvr>
                                      <p:to>
                                        <p:strVal val="visible"/>
                                      </p:to>
                                    </p:set>
                                    <p:anim calcmode="discrete" valueType="clr">
                                      <p:cBhvr override="childStyle">
                                        <p:cTn id="7" dur="80"/>
                                        <p:tgtEl>
                                          <p:spTgt spid="44441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44419"/>
                                        </p:tgtEl>
                                        <p:attrNameLst>
                                          <p:attrName>fillcolor</p:attrName>
                                        </p:attrNameLst>
                                      </p:cBhvr>
                                      <p:tavLst>
                                        <p:tav tm="0">
                                          <p:val>
                                            <p:clrVal>
                                              <a:schemeClr val="accent2"/>
                                            </p:clrVal>
                                          </p:val>
                                        </p:tav>
                                        <p:tav tm="50000">
                                          <p:val>
                                            <p:clrVal>
                                              <a:schemeClr val="hlink"/>
                                            </p:clrVal>
                                          </p:val>
                                        </p:tav>
                                      </p:tavLst>
                                    </p:anim>
                                    <p:set>
                                      <p:cBhvr>
                                        <p:cTn id="9" dur="80"/>
                                        <p:tgtEl>
                                          <p:spTgt spid="444419"/>
                                        </p:tgtEl>
                                        <p:attrNameLst>
                                          <p:attrName>fill.type</p:attrName>
                                        </p:attrNameLst>
                                      </p:cBhvr>
                                      <p:to>
                                        <p:strVal val="solid"/>
                                      </p:to>
                                    </p:set>
                                  </p:childTnLst>
                                </p:cTn>
                              </p:par>
                            </p:childTnLst>
                          </p:cTn>
                        </p:par>
                        <p:par>
                          <p:cTn id="10" fill="hold" nodeType="afterGroup">
                            <p:stCondLst>
                              <p:cond delay="36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444420"/>
                                        </p:tgtEl>
                                        <p:attrNameLst>
                                          <p:attrName>style.visibility</p:attrName>
                                        </p:attrNameLst>
                                      </p:cBhvr>
                                      <p:to>
                                        <p:strVal val="visible"/>
                                      </p:to>
                                    </p:set>
                                    <p:anim calcmode="discrete" valueType="clr">
                                      <p:cBhvr override="childStyle">
                                        <p:cTn id="13" dur="80"/>
                                        <p:tgtEl>
                                          <p:spTgt spid="444420"/>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44420"/>
                                        </p:tgtEl>
                                        <p:attrNameLst>
                                          <p:attrName>fillcolor</p:attrName>
                                        </p:attrNameLst>
                                      </p:cBhvr>
                                      <p:tavLst>
                                        <p:tav tm="0">
                                          <p:val>
                                            <p:clrVal>
                                              <a:schemeClr val="accent2"/>
                                            </p:clrVal>
                                          </p:val>
                                        </p:tav>
                                        <p:tav tm="50000">
                                          <p:val>
                                            <p:clrVal>
                                              <a:schemeClr val="hlink"/>
                                            </p:clrVal>
                                          </p:val>
                                        </p:tav>
                                      </p:tavLst>
                                    </p:anim>
                                    <p:set>
                                      <p:cBhvr>
                                        <p:cTn id="15" dur="80"/>
                                        <p:tgtEl>
                                          <p:spTgt spid="444420"/>
                                        </p:tgtEl>
                                        <p:attrNameLst>
                                          <p:attrName>fill.type</p:attrName>
                                        </p:attrNameLst>
                                      </p:cBhvr>
                                      <p:to>
                                        <p:strVal val="solid"/>
                                      </p:to>
                                    </p:set>
                                  </p:childTnLst>
                                </p:cTn>
                              </p:par>
                            </p:childTnLst>
                          </p:cTn>
                        </p:par>
                        <p:par>
                          <p:cTn id="16" fill="hold" nodeType="afterGroup">
                            <p:stCondLst>
                              <p:cond delay="2320"/>
                            </p:stCondLst>
                            <p:childTnLst>
                              <p:par>
                                <p:cTn id="17" presetID="9" presetClass="entr" presetSubtype="0" fill="hold" nodeType="afterEffect">
                                  <p:stCondLst>
                                    <p:cond delay="0"/>
                                  </p:stCondLst>
                                  <p:childTnLst>
                                    <p:set>
                                      <p:cBhvr>
                                        <p:cTn id="18" dur="1" fill="hold">
                                          <p:stCondLst>
                                            <p:cond delay="0"/>
                                          </p:stCondLst>
                                        </p:cTn>
                                        <p:tgtEl>
                                          <p:spTgt spid="444423"/>
                                        </p:tgtEl>
                                        <p:attrNameLst>
                                          <p:attrName>style.visibility</p:attrName>
                                        </p:attrNameLst>
                                      </p:cBhvr>
                                      <p:to>
                                        <p:strVal val="visible"/>
                                      </p:to>
                                    </p:set>
                                    <p:animEffect transition="in" filter="dissolve">
                                      <p:cBhvr>
                                        <p:cTn id="19" dur="500"/>
                                        <p:tgtEl>
                                          <p:spTgt spid="444423"/>
                                        </p:tgtEl>
                                      </p:cBhvr>
                                    </p:animEffect>
                                  </p:childTnLst>
                                </p:cTn>
                              </p:par>
                            </p:childTnLst>
                          </p:cTn>
                        </p:par>
                        <p:par>
                          <p:cTn id="20" fill="hold" nodeType="afterGroup">
                            <p:stCondLst>
                              <p:cond delay="2820"/>
                            </p:stCondLst>
                            <p:childTnLst>
                              <p:par>
                                <p:cTn id="21" presetID="10" presetClass="entr" presetSubtype="0" fill="hold" grpId="0" nodeType="afterEffect">
                                  <p:stCondLst>
                                    <p:cond delay="0"/>
                                  </p:stCondLst>
                                  <p:childTnLst>
                                    <p:set>
                                      <p:cBhvr>
                                        <p:cTn id="22" dur="1" fill="hold">
                                          <p:stCondLst>
                                            <p:cond delay="0"/>
                                          </p:stCondLst>
                                        </p:cTn>
                                        <p:tgtEl>
                                          <p:spTgt spid="444421"/>
                                        </p:tgtEl>
                                        <p:attrNameLst>
                                          <p:attrName>style.visibility</p:attrName>
                                        </p:attrNameLst>
                                      </p:cBhvr>
                                      <p:to>
                                        <p:strVal val="visible"/>
                                      </p:to>
                                    </p:set>
                                    <p:animEffect transition="in" filter="fade">
                                      <p:cBhvr>
                                        <p:cTn id="23" dur="500"/>
                                        <p:tgtEl>
                                          <p:spTgt spid="444421"/>
                                        </p:tgtEl>
                                      </p:cBhvr>
                                    </p:animEffect>
                                  </p:childTnLst>
                                </p:cTn>
                              </p:par>
                            </p:childTnLst>
                          </p:cTn>
                        </p:par>
                        <p:par>
                          <p:cTn id="24" fill="hold" nodeType="afterGroup">
                            <p:stCondLst>
                              <p:cond delay="3320"/>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444422"/>
                                        </p:tgtEl>
                                        <p:attrNameLst>
                                          <p:attrName>style.visibility</p:attrName>
                                        </p:attrNameLst>
                                      </p:cBhvr>
                                      <p:to>
                                        <p:strVal val="visible"/>
                                      </p:to>
                                    </p:set>
                                    <p:anim calcmode="discrete" valueType="clr">
                                      <p:cBhvr override="childStyle">
                                        <p:cTn id="27" dur="30"/>
                                        <p:tgtEl>
                                          <p:spTgt spid="444422"/>
                                        </p:tgtEl>
                                        <p:attrNameLst>
                                          <p:attrName>style.color</p:attrName>
                                        </p:attrNameLst>
                                      </p:cBhvr>
                                      <p:tavLst>
                                        <p:tav tm="0">
                                          <p:val>
                                            <p:clrVal>
                                              <a:schemeClr val="accent2"/>
                                            </p:clrVal>
                                          </p:val>
                                        </p:tav>
                                        <p:tav tm="50000">
                                          <p:val>
                                            <p:clrVal>
                                              <a:schemeClr val="hlink"/>
                                            </p:clrVal>
                                          </p:val>
                                        </p:tav>
                                      </p:tavLst>
                                    </p:anim>
                                    <p:anim calcmode="discrete" valueType="clr">
                                      <p:cBhvr>
                                        <p:cTn id="28" dur="30"/>
                                        <p:tgtEl>
                                          <p:spTgt spid="444422"/>
                                        </p:tgtEl>
                                        <p:attrNameLst>
                                          <p:attrName>fillcolor</p:attrName>
                                        </p:attrNameLst>
                                      </p:cBhvr>
                                      <p:tavLst>
                                        <p:tav tm="0">
                                          <p:val>
                                            <p:clrVal>
                                              <a:schemeClr val="accent2"/>
                                            </p:clrVal>
                                          </p:val>
                                        </p:tav>
                                        <p:tav tm="50000">
                                          <p:val>
                                            <p:clrVal>
                                              <a:schemeClr val="hlink"/>
                                            </p:clrVal>
                                          </p:val>
                                        </p:tav>
                                      </p:tavLst>
                                    </p:anim>
                                    <p:set>
                                      <p:cBhvr>
                                        <p:cTn id="29" dur="30"/>
                                        <p:tgtEl>
                                          <p:spTgt spid="4444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p:bldP spid="444420" grpId="0"/>
      <p:bldP spid="444421" grpId="0" animBg="1"/>
      <p:bldP spid="44442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0" y="0"/>
            <a:ext cx="42973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业态排布主体策略</a:t>
            </a:r>
          </a:p>
        </p:txBody>
      </p:sp>
      <p:sp>
        <p:nvSpPr>
          <p:cNvPr id="445443" name="Rectangle 3"/>
          <p:cNvSpPr>
            <a:spLocks noChangeArrowheads="1"/>
          </p:cNvSpPr>
          <p:nvPr/>
        </p:nvSpPr>
        <p:spPr bwMode="auto">
          <a:xfrm>
            <a:off x="1020763" y="6965950"/>
            <a:ext cx="14214475" cy="1590675"/>
          </a:xfrm>
          <a:prstGeom prst="rect">
            <a:avLst/>
          </a:prstGeom>
          <a:noFill/>
          <a:ln w="38100" cap="rnd">
            <a:solidFill>
              <a:srgbClr val="FFCCCC"/>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r>
              <a:rPr lang="zh-CN" altLang="en-US" sz="2400">
                <a:latin typeface="微软雅黑" pitchFamily="34" charset="-122"/>
                <a:ea typeface="微软雅黑" pitchFamily="34" charset="-122"/>
              </a:rPr>
              <a:t>项目两端，通过对餐饮品牌商家的引入，带动项目人流的丰富性，有效的将零售穿插于餐饮之中，并且在项目中段设置休闲娱乐业态，有效延长客流消费逗留时间；</a:t>
            </a:r>
          </a:p>
          <a:p>
            <a:r>
              <a:rPr lang="zh-CN" altLang="en-US" sz="2400">
                <a:latin typeface="微软雅黑" pitchFamily="34" charset="-122"/>
                <a:ea typeface="微软雅黑" pitchFamily="34" charset="-122"/>
              </a:rPr>
              <a:t>引入主力店，主题店，来提升项目整体品牌的号召力和知名度，树立项目鲜明的形象选择高租金回报率的商家，予以确保项目整体收益优化。</a:t>
            </a:r>
          </a:p>
        </p:txBody>
      </p:sp>
      <p:sp>
        <p:nvSpPr>
          <p:cNvPr id="445444" name="Text Box 4"/>
          <p:cNvSpPr txBox="1">
            <a:spLocks noChangeArrowheads="1"/>
          </p:cNvSpPr>
          <p:nvPr/>
        </p:nvSpPr>
        <p:spPr bwMode="auto">
          <a:xfrm>
            <a:off x="411163" y="1203325"/>
            <a:ext cx="258127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2800" b="1">
                <a:latin typeface="微软雅黑" pitchFamily="34" charset="-122"/>
                <a:ea typeface="微软雅黑" pitchFamily="34" charset="-122"/>
              </a:rPr>
              <a:t>C</a:t>
            </a:r>
            <a:r>
              <a:rPr lang="zh-CN" altLang="en-US" sz="2800" b="1">
                <a:latin typeface="微软雅黑" pitchFamily="34" charset="-122"/>
                <a:ea typeface="微软雅黑" pitchFamily="34" charset="-122"/>
              </a:rPr>
              <a:t>区业态分布：</a:t>
            </a:r>
          </a:p>
        </p:txBody>
      </p:sp>
      <p:pic>
        <p:nvPicPr>
          <p:cNvPr id="445445" name="Picture 5" descr="image2007081609300990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319125" y="4784725"/>
            <a:ext cx="3962400" cy="189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5446" name="Picture 6" descr="8714acef573ddf6763d09f5a"/>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679363" y="1203325"/>
            <a:ext cx="3443287"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5447" name="Picture 7" descr="2c6dd287046bf91466096e2a"/>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855325" y="4251325"/>
            <a:ext cx="2509838"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5448" name="Group 8"/>
          <p:cNvGraphicFramePr>
            <a:graphicFrameLocks noGrp="1"/>
          </p:cNvGraphicFramePr>
          <p:nvPr>
            <p:ph/>
          </p:nvPr>
        </p:nvGraphicFramePr>
        <p:xfrm>
          <a:off x="563563" y="2193925"/>
          <a:ext cx="5105400" cy="3048002"/>
        </p:xfrm>
        <a:graphic>
          <a:graphicData uri="http://schemas.openxmlformats.org/drawingml/2006/table">
            <a:tbl>
              <a:tblPr/>
              <a:tblGrid>
                <a:gridCol w="1114425"/>
                <a:gridCol w="1804987"/>
                <a:gridCol w="2185988"/>
              </a:tblGrid>
              <a:tr h="587375">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rPr>
                        <a:t>C</a:t>
                      </a: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rPr>
                        <a:t>区</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rPr>
                        <a:t>　套数</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rPr>
                        <a:t>　业态比例</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r>
              <a:tr h="614363">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微软雅黑" pitchFamily="34" charset="-122"/>
                          <a:ea typeface="微软雅黑" pitchFamily="34" charset="-122"/>
                        </a:rPr>
                        <a:t>娱乐</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微软雅黑" pitchFamily="34" charset="-122"/>
                          <a:ea typeface="微软雅黑" pitchFamily="34" charset="-122"/>
                        </a:rPr>
                        <a:t>11</a:t>
                      </a:r>
                      <a:endPar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微软雅黑" pitchFamily="34" charset="-122"/>
                          <a:ea typeface="微软雅黑" pitchFamily="34" charset="-122"/>
                        </a:rPr>
                        <a:t>13%</a:t>
                      </a:r>
                      <a:endPar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17538">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微软雅黑" pitchFamily="34" charset="-122"/>
                          <a:ea typeface="微软雅黑" pitchFamily="34" charset="-122"/>
                        </a:rPr>
                        <a:t>配套</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微软雅黑" pitchFamily="34" charset="-122"/>
                          <a:ea typeface="微软雅黑" pitchFamily="34" charset="-122"/>
                        </a:rPr>
                        <a:t>19</a:t>
                      </a:r>
                      <a:endPar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rPr>
                        <a:t>22%</a:t>
                      </a:r>
                      <a:endPar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14363">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微软雅黑" pitchFamily="34" charset="-122"/>
                          <a:ea typeface="微软雅黑" pitchFamily="34" charset="-122"/>
                        </a:rPr>
                        <a:t>零售</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微软雅黑" pitchFamily="34" charset="-122"/>
                          <a:ea typeface="微软雅黑" pitchFamily="34" charset="-122"/>
                        </a:rPr>
                        <a:t>22</a:t>
                      </a:r>
                      <a:endPar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微软雅黑" pitchFamily="34" charset="-122"/>
                          <a:ea typeface="微软雅黑" pitchFamily="34" charset="-122"/>
                        </a:rPr>
                        <a:t>25%</a:t>
                      </a:r>
                      <a:endPar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14363">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微软雅黑" pitchFamily="34" charset="-122"/>
                          <a:ea typeface="微软雅黑" pitchFamily="34" charset="-122"/>
                        </a:rPr>
                        <a:t>餐饮</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00"/>
                          </a:solidFill>
                          <a:effectLst/>
                          <a:latin typeface="微软雅黑" pitchFamily="34" charset="-122"/>
                          <a:ea typeface="微软雅黑" pitchFamily="34" charset="-122"/>
                        </a:rPr>
                        <a:t>35</a:t>
                      </a:r>
                      <a:endPar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rPr>
                        <a:t>40%</a:t>
                      </a:r>
                      <a:endPar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45474" name="Picture 34" descr="3%Q6FNP`SZ(K}_H8O}B2$J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30963" y="2193925"/>
            <a:ext cx="3962400" cy="369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45444"/>
                                        </p:tgtEl>
                                        <p:attrNameLst>
                                          <p:attrName>style.visibility</p:attrName>
                                        </p:attrNameLst>
                                      </p:cBhvr>
                                      <p:to>
                                        <p:strVal val="visible"/>
                                      </p:to>
                                    </p:set>
                                    <p:anim calcmode="discrete" valueType="clr">
                                      <p:cBhvr override="childStyle">
                                        <p:cTn id="7" dur="80"/>
                                        <p:tgtEl>
                                          <p:spTgt spid="44544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45444"/>
                                        </p:tgtEl>
                                        <p:attrNameLst>
                                          <p:attrName>fillcolor</p:attrName>
                                        </p:attrNameLst>
                                      </p:cBhvr>
                                      <p:tavLst>
                                        <p:tav tm="0">
                                          <p:val>
                                            <p:clrVal>
                                              <a:schemeClr val="accent2"/>
                                            </p:clrVal>
                                          </p:val>
                                        </p:tav>
                                        <p:tav tm="50000">
                                          <p:val>
                                            <p:clrVal>
                                              <a:schemeClr val="hlink"/>
                                            </p:clrVal>
                                          </p:val>
                                        </p:tav>
                                      </p:tavLst>
                                    </p:anim>
                                    <p:set>
                                      <p:cBhvr>
                                        <p:cTn id="9" dur="80"/>
                                        <p:tgtEl>
                                          <p:spTgt spid="445444"/>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445448"/>
                                        </p:tgtEl>
                                        <p:attrNameLst>
                                          <p:attrName>style.visibility</p:attrName>
                                        </p:attrNameLst>
                                      </p:cBhvr>
                                      <p:to>
                                        <p:strVal val="visible"/>
                                      </p:to>
                                    </p:set>
                                    <p:anim calcmode="lin" valueType="num">
                                      <p:cBhvr>
                                        <p:cTn id="14" dur="500" fill="hold"/>
                                        <p:tgtEl>
                                          <p:spTgt spid="445448"/>
                                        </p:tgtEl>
                                        <p:attrNameLst>
                                          <p:attrName>ppt_w</p:attrName>
                                        </p:attrNameLst>
                                      </p:cBhvr>
                                      <p:tavLst>
                                        <p:tav tm="0">
                                          <p:val>
                                            <p:strVal val="#ppt_w*0.70"/>
                                          </p:val>
                                        </p:tav>
                                        <p:tav tm="100000">
                                          <p:val>
                                            <p:strVal val="#ppt_w"/>
                                          </p:val>
                                        </p:tav>
                                      </p:tavLst>
                                    </p:anim>
                                    <p:anim calcmode="lin" valueType="num">
                                      <p:cBhvr>
                                        <p:cTn id="15" dur="500" fill="hold"/>
                                        <p:tgtEl>
                                          <p:spTgt spid="445448"/>
                                        </p:tgtEl>
                                        <p:attrNameLst>
                                          <p:attrName>ppt_h</p:attrName>
                                        </p:attrNameLst>
                                      </p:cBhvr>
                                      <p:tavLst>
                                        <p:tav tm="0">
                                          <p:val>
                                            <p:strVal val="#ppt_h"/>
                                          </p:val>
                                        </p:tav>
                                        <p:tav tm="100000">
                                          <p:val>
                                            <p:strVal val="#ppt_h"/>
                                          </p:val>
                                        </p:tav>
                                      </p:tavLst>
                                    </p:anim>
                                    <p:animEffect transition="in" filter="fade">
                                      <p:cBhvr>
                                        <p:cTn id="16" dur="500"/>
                                        <p:tgtEl>
                                          <p:spTgt spid="44544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445474"/>
                                        </p:tgtEl>
                                        <p:attrNameLst>
                                          <p:attrName>style.visibility</p:attrName>
                                        </p:attrNameLst>
                                      </p:cBhvr>
                                      <p:to>
                                        <p:strVal val="visible"/>
                                      </p:to>
                                    </p:set>
                                    <p:animEffect transition="in" filter="dissolve">
                                      <p:cBhvr>
                                        <p:cTn id="21" dur="500"/>
                                        <p:tgtEl>
                                          <p:spTgt spid="44547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445443"/>
                                        </p:tgtEl>
                                        <p:attrNameLst>
                                          <p:attrName>style.visibility</p:attrName>
                                        </p:attrNameLst>
                                      </p:cBhvr>
                                      <p:to>
                                        <p:strVal val="visible"/>
                                      </p:to>
                                    </p:set>
                                    <p:anim calcmode="discrete" valueType="clr">
                                      <p:cBhvr override="childStyle">
                                        <p:cTn id="26" dur="30"/>
                                        <p:tgtEl>
                                          <p:spTgt spid="445443"/>
                                        </p:tgtEl>
                                        <p:attrNameLst>
                                          <p:attrName>style.color</p:attrName>
                                        </p:attrNameLst>
                                      </p:cBhvr>
                                      <p:tavLst>
                                        <p:tav tm="0">
                                          <p:val>
                                            <p:clrVal>
                                              <a:schemeClr val="accent2"/>
                                            </p:clrVal>
                                          </p:val>
                                        </p:tav>
                                        <p:tav tm="50000">
                                          <p:val>
                                            <p:clrVal>
                                              <a:schemeClr val="hlink"/>
                                            </p:clrVal>
                                          </p:val>
                                        </p:tav>
                                      </p:tavLst>
                                    </p:anim>
                                    <p:anim calcmode="discrete" valueType="clr">
                                      <p:cBhvr>
                                        <p:cTn id="27" dur="30"/>
                                        <p:tgtEl>
                                          <p:spTgt spid="445443"/>
                                        </p:tgtEl>
                                        <p:attrNameLst>
                                          <p:attrName>fillcolor</p:attrName>
                                        </p:attrNameLst>
                                      </p:cBhvr>
                                      <p:tavLst>
                                        <p:tav tm="0">
                                          <p:val>
                                            <p:clrVal>
                                              <a:schemeClr val="accent2"/>
                                            </p:clrVal>
                                          </p:val>
                                        </p:tav>
                                        <p:tav tm="50000">
                                          <p:val>
                                            <p:clrVal>
                                              <a:schemeClr val="hlink"/>
                                            </p:clrVal>
                                          </p:val>
                                        </p:tav>
                                      </p:tavLst>
                                    </p:anim>
                                    <p:set>
                                      <p:cBhvr>
                                        <p:cTn id="28" dur="30"/>
                                        <p:tgtEl>
                                          <p:spTgt spid="445443"/>
                                        </p:tgtEl>
                                        <p:attrNameLst>
                                          <p:attrName>fill.type</p:attrName>
                                        </p:attrNameLst>
                                      </p:cBhvr>
                                      <p:to>
                                        <p:strVal val="solid"/>
                                      </p:to>
                                    </p:set>
                                  </p:childTnLst>
                                </p:cTn>
                              </p:par>
                              <p:par>
                                <p:cTn id="29" presetID="10" presetClass="entr" presetSubtype="0" fill="hold" nodeType="withEffect">
                                  <p:stCondLst>
                                    <p:cond delay="0"/>
                                  </p:stCondLst>
                                  <p:childTnLst>
                                    <p:set>
                                      <p:cBhvr>
                                        <p:cTn id="30" dur="1" fill="hold">
                                          <p:stCondLst>
                                            <p:cond delay="0"/>
                                          </p:stCondLst>
                                        </p:cTn>
                                        <p:tgtEl>
                                          <p:spTgt spid="445446"/>
                                        </p:tgtEl>
                                        <p:attrNameLst>
                                          <p:attrName>style.visibility</p:attrName>
                                        </p:attrNameLst>
                                      </p:cBhvr>
                                      <p:to>
                                        <p:strVal val="visible"/>
                                      </p:to>
                                    </p:set>
                                    <p:animEffect transition="in" filter="fade">
                                      <p:cBhvr>
                                        <p:cTn id="31" dur="500"/>
                                        <p:tgtEl>
                                          <p:spTgt spid="445446"/>
                                        </p:tgtEl>
                                      </p:cBhvr>
                                    </p:animEffect>
                                  </p:childTnLst>
                                </p:cTn>
                              </p:par>
                              <p:par>
                                <p:cTn id="32" presetID="10" presetClass="entr" presetSubtype="0" fill="hold" nodeType="withEffect">
                                  <p:stCondLst>
                                    <p:cond delay="0"/>
                                  </p:stCondLst>
                                  <p:childTnLst>
                                    <p:set>
                                      <p:cBhvr>
                                        <p:cTn id="33" dur="1" fill="hold">
                                          <p:stCondLst>
                                            <p:cond delay="0"/>
                                          </p:stCondLst>
                                        </p:cTn>
                                        <p:tgtEl>
                                          <p:spTgt spid="445447"/>
                                        </p:tgtEl>
                                        <p:attrNameLst>
                                          <p:attrName>style.visibility</p:attrName>
                                        </p:attrNameLst>
                                      </p:cBhvr>
                                      <p:to>
                                        <p:strVal val="visible"/>
                                      </p:to>
                                    </p:set>
                                    <p:animEffect transition="in" filter="fade">
                                      <p:cBhvr>
                                        <p:cTn id="34" dur="500"/>
                                        <p:tgtEl>
                                          <p:spTgt spid="445447"/>
                                        </p:tgtEl>
                                      </p:cBhvr>
                                    </p:animEffect>
                                  </p:childTnLst>
                                </p:cTn>
                              </p:par>
                              <p:par>
                                <p:cTn id="35" presetID="10" presetClass="entr" presetSubtype="0" fill="hold" nodeType="withEffect">
                                  <p:stCondLst>
                                    <p:cond delay="0"/>
                                  </p:stCondLst>
                                  <p:childTnLst>
                                    <p:set>
                                      <p:cBhvr>
                                        <p:cTn id="36" dur="1" fill="hold">
                                          <p:stCondLst>
                                            <p:cond delay="0"/>
                                          </p:stCondLst>
                                        </p:cTn>
                                        <p:tgtEl>
                                          <p:spTgt spid="445445"/>
                                        </p:tgtEl>
                                        <p:attrNameLst>
                                          <p:attrName>style.visibility</p:attrName>
                                        </p:attrNameLst>
                                      </p:cBhvr>
                                      <p:to>
                                        <p:strVal val="visible"/>
                                      </p:to>
                                    </p:set>
                                    <p:animEffect transition="in" filter="fade">
                                      <p:cBhvr>
                                        <p:cTn id="37" dur="500"/>
                                        <p:tgtEl>
                                          <p:spTgt spid="445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3" grpId="0" animBg="1"/>
      <p:bldP spid="44544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0" y="0"/>
            <a:ext cx="30781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业态比例</a:t>
            </a:r>
          </a:p>
        </p:txBody>
      </p:sp>
      <p:sp>
        <p:nvSpPr>
          <p:cNvPr id="446467" name="Rectangle 3"/>
          <p:cNvSpPr>
            <a:spLocks noChangeArrowheads="1"/>
          </p:cNvSpPr>
          <p:nvPr/>
        </p:nvSpPr>
        <p:spPr bwMode="auto">
          <a:xfrm>
            <a:off x="334963" y="1889125"/>
            <a:ext cx="16383000" cy="207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pPr>
              <a:buFont typeface="Wingdings" pitchFamily="2" charset="2"/>
              <a:buChar char="u"/>
            </a:pPr>
            <a:r>
              <a:rPr lang="zh-CN" altLang="en-US" sz="2600" b="1">
                <a:solidFill>
                  <a:srgbClr val="0033CC"/>
                </a:solidFill>
                <a:latin typeface="微软雅黑" pitchFamily="34" charset="-122"/>
                <a:ea typeface="微软雅黑" pitchFamily="34" charset="-122"/>
              </a:rPr>
              <a:t>餐饮对于项目的意义</a:t>
            </a:r>
          </a:p>
          <a:p>
            <a:pPr>
              <a:buFont typeface="Wingdings" pitchFamily="2" charset="2"/>
              <a:buChar char="u"/>
            </a:pPr>
            <a:endParaRPr lang="zh-CN" altLang="en-US" sz="2600" b="1">
              <a:solidFill>
                <a:srgbClr val="990000"/>
              </a:solidFill>
              <a:latin typeface="微软雅黑" pitchFamily="34" charset="-122"/>
              <a:ea typeface="微软雅黑" pitchFamily="34" charset="-122"/>
            </a:endParaRPr>
          </a:p>
          <a:p>
            <a:pPr>
              <a:buFont typeface="Wingdings" pitchFamily="2" charset="2"/>
              <a:buNone/>
            </a:pPr>
            <a:r>
              <a:rPr lang="zh-CN" altLang="en-US" sz="2600">
                <a:latin typeface="微软雅黑" pitchFamily="34" charset="-122"/>
                <a:ea typeface="微软雅黑" pitchFamily="34" charset="-122"/>
              </a:rPr>
              <a:t>本案餐饮比例预设为</a:t>
            </a:r>
            <a:r>
              <a:rPr lang="en-US" altLang="zh-CN" sz="2600">
                <a:latin typeface="微软雅黑" pitchFamily="34" charset="-122"/>
                <a:ea typeface="微软雅黑" pitchFamily="34" charset="-122"/>
              </a:rPr>
              <a:t>15%</a:t>
            </a:r>
            <a:r>
              <a:rPr lang="zh-CN" altLang="en-US" sz="2600">
                <a:latin typeface="微软雅黑" pitchFamily="34" charset="-122"/>
                <a:ea typeface="微软雅黑" pitchFamily="34" charset="-122"/>
              </a:rPr>
              <a:t>左右，将集中设置在</a:t>
            </a:r>
            <a:r>
              <a:rPr lang="en-US" altLang="zh-CN" sz="2600">
                <a:latin typeface="微软雅黑" pitchFamily="34" charset="-122"/>
                <a:ea typeface="微软雅黑" pitchFamily="34" charset="-122"/>
              </a:rPr>
              <a:t>B</a:t>
            </a:r>
            <a:r>
              <a:rPr lang="zh-CN" altLang="en-US" sz="2600">
                <a:latin typeface="微软雅黑" pitchFamily="34" charset="-122"/>
                <a:ea typeface="微软雅黑" pitchFamily="34" charset="-122"/>
              </a:rPr>
              <a:t>和</a:t>
            </a:r>
            <a:r>
              <a:rPr lang="en-US" altLang="zh-CN" sz="2600">
                <a:latin typeface="微软雅黑" pitchFamily="34" charset="-122"/>
                <a:ea typeface="微软雅黑" pitchFamily="34" charset="-122"/>
              </a:rPr>
              <a:t>C</a:t>
            </a:r>
            <a:r>
              <a:rPr lang="zh-CN" altLang="en-US" sz="2600">
                <a:latin typeface="微软雅黑" pitchFamily="34" charset="-122"/>
                <a:ea typeface="微软雅黑" pitchFamily="34" charset="-122"/>
              </a:rPr>
              <a:t>区域，并在</a:t>
            </a:r>
            <a:r>
              <a:rPr lang="en-US" altLang="zh-CN" sz="2600">
                <a:latin typeface="微软雅黑" pitchFamily="34" charset="-122"/>
                <a:ea typeface="微软雅黑" pitchFamily="34" charset="-122"/>
              </a:rPr>
              <a:t>A</a:t>
            </a:r>
            <a:r>
              <a:rPr lang="zh-CN" altLang="en-US" sz="2600">
                <a:latin typeface="微软雅黑" pitchFamily="34" charset="-122"/>
                <a:ea typeface="微软雅黑" pitchFamily="34" charset="-122"/>
              </a:rPr>
              <a:t>区设置甜品小食等，进行餐饮与业态的穿插，保证整个项目餐饮业态的连贯性，在商家选择方面则尽量考虑到项目本身地下商业特性和物业条件等因素，以轻餐为主要选择对象；</a:t>
            </a:r>
          </a:p>
        </p:txBody>
      </p:sp>
      <p:sp>
        <p:nvSpPr>
          <p:cNvPr id="446468" name="Rectangle 4"/>
          <p:cNvSpPr>
            <a:spLocks noChangeArrowheads="1"/>
          </p:cNvSpPr>
          <p:nvPr/>
        </p:nvSpPr>
        <p:spPr bwMode="auto">
          <a:xfrm>
            <a:off x="334963" y="4079875"/>
            <a:ext cx="9759950" cy="207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wrap="none" anchor="ctr">
            <a:spAutoFit/>
          </a:bodyPr>
          <a:lstStyle/>
          <a:p>
            <a:pPr>
              <a:buFont typeface="Wingdings" pitchFamily="2" charset="2"/>
              <a:buChar char="u"/>
            </a:pPr>
            <a:r>
              <a:rPr lang="zh-CN" altLang="en-US" sz="2600" b="1">
                <a:solidFill>
                  <a:srgbClr val="0033CC"/>
                </a:solidFill>
                <a:latin typeface="微软雅黑" pitchFamily="34" charset="-122"/>
                <a:ea typeface="微软雅黑" pitchFamily="34" charset="-122"/>
              </a:rPr>
              <a:t>优势：</a:t>
            </a:r>
          </a:p>
          <a:p>
            <a:pPr>
              <a:buFont typeface="Wingdings" pitchFamily="2" charset="2"/>
              <a:buChar char="u"/>
            </a:pPr>
            <a:endParaRPr lang="zh-CN" altLang="en-US" sz="2600" b="1">
              <a:solidFill>
                <a:srgbClr val="990000"/>
              </a:solidFill>
              <a:latin typeface="微软雅黑" pitchFamily="34" charset="-122"/>
              <a:ea typeface="微软雅黑" pitchFamily="34" charset="-122"/>
            </a:endParaRPr>
          </a:p>
          <a:p>
            <a:pPr>
              <a:buFont typeface="Wingdings" pitchFamily="2" charset="2"/>
              <a:buNone/>
            </a:pPr>
            <a:r>
              <a:rPr lang="zh-CN" altLang="en-US" sz="2600">
                <a:latin typeface="微软雅黑" pitchFamily="34" charset="-122"/>
                <a:ea typeface="微软雅黑" pitchFamily="34" charset="-122"/>
              </a:rPr>
              <a:t>餐饮业态对起到增加项目消费人流，并丰富客群的多种消费取向；</a:t>
            </a:r>
          </a:p>
          <a:p>
            <a:pPr>
              <a:buFont typeface="Wingdings" pitchFamily="2" charset="2"/>
              <a:buNone/>
            </a:pPr>
            <a:r>
              <a:rPr lang="zh-CN" altLang="en-US" sz="2600">
                <a:latin typeface="微软雅黑" pitchFamily="34" charset="-122"/>
                <a:ea typeface="微软雅黑" pitchFamily="34" charset="-122"/>
              </a:rPr>
              <a:t>有效的演唱消费人群在本案的逗留时间；</a:t>
            </a:r>
          </a:p>
          <a:p>
            <a:pPr>
              <a:buFont typeface="Wingdings" pitchFamily="2" charset="2"/>
              <a:buNone/>
            </a:pPr>
            <a:r>
              <a:rPr lang="zh-CN" altLang="en-US" sz="2600">
                <a:latin typeface="微软雅黑" pitchFamily="34" charset="-122"/>
                <a:ea typeface="微软雅黑" pitchFamily="34" charset="-122"/>
              </a:rPr>
              <a:t>并满足未来项目所处区域</a:t>
            </a:r>
            <a:r>
              <a:rPr lang="en-US" altLang="zh-CN" sz="2600">
                <a:latin typeface="微软雅黑" pitchFamily="34" charset="-122"/>
                <a:ea typeface="微软雅黑" pitchFamily="34" charset="-122"/>
              </a:rPr>
              <a:t>CBD</a:t>
            </a:r>
            <a:r>
              <a:rPr lang="zh-CN" altLang="en-US" sz="2600">
                <a:latin typeface="微软雅黑" pitchFamily="34" charset="-122"/>
                <a:ea typeface="微软雅黑" pitchFamily="34" charset="-122"/>
              </a:rPr>
              <a:t>规划所带来的商务消费需求；</a:t>
            </a:r>
          </a:p>
        </p:txBody>
      </p:sp>
      <p:sp>
        <p:nvSpPr>
          <p:cNvPr id="446469" name="Rectangle 5"/>
          <p:cNvSpPr>
            <a:spLocks noChangeArrowheads="1"/>
          </p:cNvSpPr>
          <p:nvPr/>
        </p:nvSpPr>
        <p:spPr bwMode="auto">
          <a:xfrm>
            <a:off x="307975" y="6259513"/>
            <a:ext cx="16562388" cy="247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pPr>
              <a:buFont typeface="Wingdings" pitchFamily="2" charset="2"/>
              <a:buChar char="u"/>
            </a:pPr>
            <a:r>
              <a:rPr lang="zh-CN" altLang="en-US" sz="2600" b="1">
                <a:solidFill>
                  <a:srgbClr val="0033CC"/>
                </a:solidFill>
                <a:latin typeface="微软雅黑" pitchFamily="34" charset="-122"/>
                <a:ea typeface="微软雅黑" pitchFamily="34" charset="-122"/>
              </a:rPr>
              <a:t>建议：</a:t>
            </a:r>
          </a:p>
          <a:p>
            <a:pPr>
              <a:buFont typeface="Wingdings" pitchFamily="2" charset="2"/>
              <a:buNone/>
            </a:pPr>
            <a:endParaRPr lang="zh-CN" altLang="en-US" sz="2600" b="1">
              <a:solidFill>
                <a:srgbClr val="990000"/>
              </a:solidFill>
              <a:latin typeface="微软雅黑" pitchFamily="34" charset="-122"/>
              <a:ea typeface="微软雅黑" pitchFamily="34" charset="-122"/>
            </a:endParaRPr>
          </a:p>
          <a:p>
            <a:pPr>
              <a:buFont typeface="Wingdings" pitchFamily="2" charset="2"/>
              <a:buNone/>
            </a:pPr>
            <a:r>
              <a:rPr lang="zh-CN" altLang="en-US" sz="2600">
                <a:latin typeface="微软雅黑" pitchFamily="34" charset="-122"/>
                <a:ea typeface="微软雅黑" pitchFamily="34" charset="-122"/>
              </a:rPr>
              <a:t>根据地面人流来分析，可以发现地下人流的重要来源源自于中山路及人民路的地面人流导入；</a:t>
            </a:r>
          </a:p>
          <a:p>
            <a:pPr>
              <a:buFont typeface="Wingdings" pitchFamily="2" charset="2"/>
              <a:buNone/>
            </a:pPr>
            <a:r>
              <a:rPr lang="zh-CN" altLang="en-US" sz="2600">
                <a:latin typeface="微软雅黑" pitchFamily="34" charset="-122"/>
                <a:ea typeface="微软雅黑" pitchFamily="34" charset="-122"/>
              </a:rPr>
              <a:t>未来周边办公及酒店的消费人群，消费主体为年轻的追求时尚的和有一定消费能力的商务人群；</a:t>
            </a:r>
          </a:p>
          <a:p>
            <a:pPr>
              <a:buFont typeface="Wingdings" pitchFamily="2" charset="2"/>
              <a:buNone/>
            </a:pPr>
            <a:r>
              <a:rPr lang="zh-CN" altLang="en-US" sz="2600">
                <a:latin typeface="微软雅黑" pitchFamily="34" charset="-122"/>
                <a:ea typeface="微软雅黑" pitchFamily="34" charset="-122"/>
              </a:rPr>
              <a:t>针对人群聚集的不同来源，在入口下沉广场进行标志性建筑打造和景观小品的特色处理，营造消费氛围，并为他们设立新的标志性的聚会地点；</a:t>
            </a:r>
          </a:p>
        </p:txBody>
      </p:sp>
      <p:sp>
        <p:nvSpPr>
          <p:cNvPr id="161798" name="Rectangle 6"/>
          <p:cNvSpPr>
            <a:spLocks noChangeArrowheads="1"/>
          </p:cNvSpPr>
          <p:nvPr/>
        </p:nvSpPr>
        <p:spPr bwMode="auto">
          <a:xfrm>
            <a:off x="0" y="1736725"/>
            <a:ext cx="17281525" cy="7162800"/>
          </a:xfrm>
          <a:prstGeom prst="rect">
            <a:avLst/>
          </a:prstGeom>
          <a:noFill/>
          <a:ln w="31750">
            <a:solidFill>
              <a:srgbClr val="003BF6"/>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46467"/>
                                        </p:tgtEl>
                                        <p:attrNameLst>
                                          <p:attrName>style.visibility</p:attrName>
                                        </p:attrNameLst>
                                      </p:cBhvr>
                                      <p:to>
                                        <p:strVal val="visible"/>
                                      </p:to>
                                    </p:set>
                                    <p:anim calcmode="discrete" valueType="clr">
                                      <p:cBhvr override="childStyle">
                                        <p:cTn id="7" dur="30"/>
                                        <p:tgtEl>
                                          <p:spTgt spid="446467"/>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446467"/>
                                        </p:tgtEl>
                                        <p:attrNameLst>
                                          <p:attrName>fillcolor</p:attrName>
                                        </p:attrNameLst>
                                      </p:cBhvr>
                                      <p:tavLst>
                                        <p:tav tm="0">
                                          <p:val>
                                            <p:clrVal>
                                              <a:schemeClr val="accent2"/>
                                            </p:clrVal>
                                          </p:val>
                                        </p:tav>
                                        <p:tav tm="50000">
                                          <p:val>
                                            <p:clrVal>
                                              <a:schemeClr val="hlink"/>
                                            </p:clrVal>
                                          </p:val>
                                        </p:tav>
                                      </p:tavLst>
                                    </p:anim>
                                    <p:set>
                                      <p:cBhvr>
                                        <p:cTn id="9" dur="30"/>
                                        <p:tgtEl>
                                          <p:spTgt spid="446467"/>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1" nodeType="clickEffect">
                                  <p:stCondLst>
                                    <p:cond delay="0"/>
                                  </p:stCondLst>
                                  <p:iterate type="lt">
                                    <p:tmPct val="50000"/>
                                  </p:iterate>
                                  <p:childTnLst>
                                    <p:set>
                                      <p:cBhvr>
                                        <p:cTn id="13" dur="1" fill="hold">
                                          <p:stCondLst>
                                            <p:cond delay="0"/>
                                          </p:stCondLst>
                                        </p:cTn>
                                        <p:tgtEl>
                                          <p:spTgt spid="446467"/>
                                        </p:tgtEl>
                                        <p:attrNameLst>
                                          <p:attrName>style.visibility</p:attrName>
                                        </p:attrNameLst>
                                      </p:cBhvr>
                                      <p:to>
                                        <p:strVal val="visible"/>
                                      </p:to>
                                    </p:set>
                                    <p:anim calcmode="discrete" valueType="clr">
                                      <p:cBhvr override="childStyle">
                                        <p:cTn id="14" dur="30"/>
                                        <p:tgtEl>
                                          <p:spTgt spid="446467"/>
                                        </p:tgtEl>
                                        <p:attrNameLst>
                                          <p:attrName>style.color</p:attrName>
                                        </p:attrNameLst>
                                      </p:cBhvr>
                                      <p:tavLst>
                                        <p:tav tm="0">
                                          <p:val>
                                            <p:clrVal>
                                              <a:schemeClr val="accent2"/>
                                            </p:clrVal>
                                          </p:val>
                                        </p:tav>
                                        <p:tav tm="50000">
                                          <p:val>
                                            <p:clrVal>
                                              <a:schemeClr val="hlink"/>
                                            </p:clrVal>
                                          </p:val>
                                        </p:tav>
                                      </p:tavLst>
                                    </p:anim>
                                    <p:anim calcmode="discrete" valueType="clr">
                                      <p:cBhvr>
                                        <p:cTn id="15" dur="30"/>
                                        <p:tgtEl>
                                          <p:spTgt spid="446467"/>
                                        </p:tgtEl>
                                        <p:attrNameLst>
                                          <p:attrName>fillcolor</p:attrName>
                                        </p:attrNameLst>
                                      </p:cBhvr>
                                      <p:tavLst>
                                        <p:tav tm="0">
                                          <p:val>
                                            <p:clrVal>
                                              <a:schemeClr val="accent2"/>
                                            </p:clrVal>
                                          </p:val>
                                        </p:tav>
                                        <p:tav tm="50000">
                                          <p:val>
                                            <p:clrVal>
                                              <a:schemeClr val="hlink"/>
                                            </p:clrVal>
                                          </p:val>
                                        </p:tav>
                                      </p:tavLst>
                                    </p:anim>
                                    <p:set>
                                      <p:cBhvr>
                                        <p:cTn id="16" dur="30"/>
                                        <p:tgtEl>
                                          <p:spTgt spid="446467"/>
                                        </p:tgtEl>
                                        <p:attrNameLst>
                                          <p:attrName>fill.type</p:attrName>
                                        </p:attrNameLst>
                                      </p:cBhvr>
                                      <p:to>
                                        <p:strVal val="solid"/>
                                      </p:to>
                                    </p:set>
                                  </p:childTnLst>
                                </p:cTn>
                              </p:par>
                              <p:par>
                                <p:cTn id="17" presetID="27" presetClass="entr" presetSubtype="0" fill="hold" grpId="0" nodeType="withEffect">
                                  <p:stCondLst>
                                    <p:cond delay="0"/>
                                  </p:stCondLst>
                                  <p:iterate type="lt">
                                    <p:tmPct val="50000"/>
                                  </p:iterate>
                                  <p:childTnLst>
                                    <p:set>
                                      <p:cBhvr>
                                        <p:cTn id="18" dur="1" fill="hold">
                                          <p:stCondLst>
                                            <p:cond delay="0"/>
                                          </p:stCondLst>
                                        </p:cTn>
                                        <p:tgtEl>
                                          <p:spTgt spid="446468"/>
                                        </p:tgtEl>
                                        <p:attrNameLst>
                                          <p:attrName>style.visibility</p:attrName>
                                        </p:attrNameLst>
                                      </p:cBhvr>
                                      <p:to>
                                        <p:strVal val="visible"/>
                                      </p:to>
                                    </p:set>
                                    <p:anim calcmode="discrete" valueType="clr">
                                      <p:cBhvr override="childStyle">
                                        <p:cTn id="19" dur="30"/>
                                        <p:tgtEl>
                                          <p:spTgt spid="446468"/>
                                        </p:tgtEl>
                                        <p:attrNameLst>
                                          <p:attrName>style.color</p:attrName>
                                        </p:attrNameLst>
                                      </p:cBhvr>
                                      <p:tavLst>
                                        <p:tav tm="0">
                                          <p:val>
                                            <p:clrVal>
                                              <a:schemeClr val="accent2"/>
                                            </p:clrVal>
                                          </p:val>
                                        </p:tav>
                                        <p:tav tm="50000">
                                          <p:val>
                                            <p:clrVal>
                                              <a:schemeClr val="hlink"/>
                                            </p:clrVal>
                                          </p:val>
                                        </p:tav>
                                      </p:tavLst>
                                    </p:anim>
                                    <p:anim calcmode="discrete" valueType="clr">
                                      <p:cBhvr>
                                        <p:cTn id="20" dur="30"/>
                                        <p:tgtEl>
                                          <p:spTgt spid="446468"/>
                                        </p:tgtEl>
                                        <p:attrNameLst>
                                          <p:attrName>fillcolor</p:attrName>
                                        </p:attrNameLst>
                                      </p:cBhvr>
                                      <p:tavLst>
                                        <p:tav tm="0">
                                          <p:val>
                                            <p:clrVal>
                                              <a:schemeClr val="accent2"/>
                                            </p:clrVal>
                                          </p:val>
                                        </p:tav>
                                        <p:tav tm="50000">
                                          <p:val>
                                            <p:clrVal>
                                              <a:schemeClr val="hlink"/>
                                            </p:clrVal>
                                          </p:val>
                                        </p:tav>
                                      </p:tavLst>
                                    </p:anim>
                                    <p:set>
                                      <p:cBhvr>
                                        <p:cTn id="21" dur="30"/>
                                        <p:tgtEl>
                                          <p:spTgt spid="446468"/>
                                        </p:tgtEl>
                                        <p:attrNameLst>
                                          <p:attrName>fill.type</p:attrName>
                                        </p:attrNameLst>
                                      </p:cBhvr>
                                      <p:to>
                                        <p:strVal val="solid"/>
                                      </p:to>
                                    </p:set>
                                  </p:childTnLst>
                                </p:cTn>
                              </p:par>
                              <p:par>
                                <p:cTn id="22" presetID="27" presetClass="entr" presetSubtype="0" fill="hold" grpId="0" nodeType="withEffect">
                                  <p:stCondLst>
                                    <p:cond delay="0"/>
                                  </p:stCondLst>
                                  <p:iterate type="lt">
                                    <p:tmPct val="50000"/>
                                  </p:iterate>
                                  <p:childTnLst>
                                    <p:set>
                                      <p:cBhvr>
                                        <p:cTn id="23" dur="1" fill="hold">
                                          <p:stCondLst>
                                            <p:cond delay="0"/>
                                          </p:stCondLst>
                                        </p:cTn>
                                        <p:tgtEl>
                                          <p:spTgt spid="446469"/>
                                        </p:tgtEl>
                                        <p:attrNameLst>
                                          <p:attrName>style.visibility</p:attrName>
                                        </p:attrNameLst>
                                      </p:cBhvr>
                                      <p:to>
                                        <p:strVal val="visible"/>
                                      </p:to>
                                    </p:set>
                                    <p:anim calcmode="discrete" valueType="clr">
                                      <p:cBhvr override="childStyle">
                                        <p:cTn id="24" dur="30"/>
                                        <p:tgtEl>
                                          <p:spTgt spid="446469"/>
                                        </p:tgtEl>
                                        <p:attrNameLst>
                                          <p:attrName>style.color</p:attrName>
                                        </p:attrNameLst>
                                      </p:cBhvr>
                                      <p:tavLst>
                                        <p:tav tm="0">
                                          <p:val>
                                            <p:clrVal>
                                              <a:schemeClr val="accent2"/>
                                            </p:clrVal>
                                          </p:val>
                                        </p:tav>
                                        <p:tav tm="50000">
                                          <p:val>
                                            <p:clrVal>
                                              <a:schemeClr val="hlink"/>
                                            </p:clrVal>
                                          </p:val>
                                        </p:tav>
                                      </p:tavLst>
                                    </p:anim>
                                    <p:anim calcmode="discrete" valueType="clr">
                                      <p:cBhvr>
                                        <p:cTn id="25" dur="30"/>
                                        <p:tgtEl>
                                          <p:spTgt spid="446469"/>
                                        </p:tgtEl>
                                        <p:attrNameLst>
                                          <p:attrName>fillcolor</p:attrName>
                                        </p:attrNameLst>
                                      </p:cBhvr>
                                      <p:tavLst>
                                        <p:tav tm="0">
                                          <p:val>
                                            <p:clrVal>
                                              <a:schemeClr val="accent2"/>
                                            </p:clrVal>
                                          </p:val>
                                        </p:tav>
                                        <p:tav tm="50000">
                                          <p:val>
                                            <p:clrVal>
                                              <a:schemeClr val="hlink"/>
                                            </p:clrVal>
                                          </p:val>
                                        </p:tav>
                                      </p:tavLst>
                                    </p:anim>
                                    <p:set>
                                      <p:cBhvr>
                                        <p:cTn id="26" dur="30"/>
                                        <p:tgtEl>
                                          <p:spTgt spid="44646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7" grpId="0"/>
      <p:bldP spid="446467" grpId="1"/>
      <p:bldP spid="446468" grpId="0"/>
      <p:bldP spid="44646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0" y="0"/>
            <a:ext cx="40687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业态可行性分析</a:t>
            </a:r>
          </a:p>
        </p:txBody>
      </p:sp>
      <p:sp>
        <p:nvSpPr>
          <p:cNvPr id="447491" name="Rectangle 3"/>
          <p:cNvSpPr>
            <a:spLocks noChangeArrowheads="1"/>
          </p:cNvSpPr>
          <p:nvPr/>
        </p:nvSpPr>
        <p:spPr bwMode="auto">
          <a:xfrm>
            <a:off x="381000" y="1677988"/>
            <a:ext cx="11612563" cy="7011987"/>
          </a:xfrm>
          <a:prstGeom prst="rect">
            <a:avLst/>
          </a:prstGeom>
          <a:solidFill>
            <a:schemeClr val="accent1">
              <a:lumMod val="90000"/>
              <a:alpha val="20000"/>
            </a:schemeClr>
          </a:solidFill>
          <a:ln w="25400" cap="flat">
            <a:solidFill>
              <a:schemeClr val="accent1">
                <a:lumMod val="90000"/>
              </a:schemeClr>
            </a:solidFill>
            <a:prstDash val="sysDot"/>
            <a:miter lim="800000"/>
            <a:headEnd/>
            <a:tailEnd/>
          </a:ln>
        </p:spPr>
        <p:txBody>
          <a:bodyPr anchor="ctr">
            <a:spAutoFit/>
          </a:bodyPr>
          <a:lstStyle/>
          <a:p>
            <a:pPr>
              <a:defRPr/>
            </a:pPr>
            <a:r>
              <a:rPr lang="zh-CN" altLang="en-US" sz="2800" b="1" dirty="0">
                <a:solidFill>
                  <a:srgbClr val="0033CC"/>
                </a:solidFill>
                <a:latin typeface="微软雅黑" pitchFamily="34" charset="-122"/>
                <a:ea typeface="微软雅黑" pitchFamily="34" charset="-122"/>
              </a:rPr>
              <a:t>服饰旗舰店</a:t>
            </a:r>
          </a:p>
          <a:p>
            <a:pPr>
              <a:defRPr/>
            </a:pPr>
            <a:r>
              <a:rPr lang="zh-CN" altLang="en-US" sz="2400" dirty="0">
                <a:latin typeface="微软雅黑" pitchFamily="34" charset="-122"/>
                <a:ea typeface="微软雅黑" pitchFamily="34" charset="-122"/>
              </a:rPr>
              <a:t>中高当品牌服饰旗舰店（</a:t>
            </a:r>
            <a:r>
              <a:rPr lang="en-US" altLang="zh-CN" sz="2400" dirty="0">
                <a:latin typeface="微软雅黑" pitchFamily="34" charset="-122"/>
                <a:ea typeface="微软雅黑" pitchFamily="34" charset="-122"/>
              </a:rPr>
              <a:t>C&amp;A,H&amp;M</a:t>
            </a:r>
            <a:r>
              <a:rPr lang="zh-CN" altLang="en-US" sz="2400" dirty="0">
                <a:latin typeface="微软雅黑" pitchFamily="34" charset="-122"/>
                <a:ea typeface="微软雅黑" pitchFamily="34" charset="-122"/>
              </a:rPr>
              <a:t>）等，凸显区域品质感，与项目东侧各购物中心的此类品牌相呼应，提升本案的整体形象；</a:t>
            </a:r>
          </a:p>
          <a:p>
            <a:pPr>
              <a:defRPr/>
            </a:pPr>
            <a:r>
              <a:rPr lang="zh-CN" altLang="en-US" sz="2800" b="1" dirty="0">
                <a:solidFill>
                  <a:srgbClr val="0033CC"/>
                </a:solidFill>
                <a:latin typeface="微软雅黑" pitchFamily="34" charset="-122"/>
                <a:ea typeface="微软雅黑" pitchFamily="34" charset="-122"/>
              </a:rPr>
              <a:t>特色主力店</a:t>
            </a:r>
          </a:p>
          <a:p>
            <a:pPr>
              <a:defRPr/>
            </a:pPr>
            <a:r>
              <a:rPr lang="zh-CN" altLang="en-US" sz="2400" dirty="0">
                <a:latin typeface="微软雅黑" pitchFamily="34" charset="-122"/>
                <a:ea typeface="微软雅黑" pitchFamily="34" charset="-122"/>
              </a:rPr>
              <a:t>特色专业店（</a:t>
            </a:r>
            <a:r>
              <a:rPr lang="en-US" altLang="zh-CN" sz="2400" dirty="0">
                <a:latin typeface="微软雅黑" pitchFamily="34" charset="-122"/>
                <a:ea typeface="微软雅黑" pitchFamily="34" charset="-122"/>
              </a:rPr>
              <a:t>SEPHORA,SASA</a:t>
            </a:r>
            <a:r>
              <a:rPr lang="zh-CN" altLang="en-US" sz="2400" dirty="0">
                <a:latin typeface="微软雅黑" pitchFamily="34" charset="-122"/>
                <a:ea typeface="微软雅黑" pitchFamily="34" charset="-122"/>
              </a:rPr>
              <a:t>）目前在无锡为数不多，为来无锡市中心区域将有较大的商务客集群（其中包含大量白领女性）引入此类商家补充区域商业的空缺点，凸显本案的独特亮点；</a:t>
            </a:r>
          </a:p>
          <a:p>
            <a:pPr>
              <a:defRPr/>
            </a:pPr>
            <a:r>
              <a:rPr lang="zh-CN" altLang="en-US" sz="2800" b="1" dirty="0">
                <a:solidFill>
                  <a:srgbClr val="0033CC"/>
                </a:solidFill>
                <a:latin typeface="微软雅黑" pitchFamily="34" charset="-122"/>
                <a:ea typeface="微软雅黑" pitchFamily="34" charset="-122"/>
              </a:rPr>
              <a:t>精品超市</a:t>
            </a:r>
          </a:p>
          <a:p>
            <a:pPr>
              <a:defRPr/>
            </a:pPr>
            <a:r>
              <a:rPr lang="zh-CN" altLang="en-US" sz="2400" dirty="0">
                <a:latin typeface="微软雅黑" pitchFamily="34" charset="-122"/>
                <a:ea typeface="微软雅黑" pitchFamily="34" charset="-122"/>
              </a:rPr>
              <a:t>导入（屈臣氏、</a:t>
            </a:r>
            <a:r>
              <a:rPr lang="en-US" altLang="zh-CN" sz="2400" dirty="0">
                <a:latin typeface="微软雅黑" pitchFamily="34" charset="-122"/>
                <a:ea typeface="微软雅黑" pitchFamily="34" charset="-122"/>
              </a:rPr>
              <a:t>OLE</a:t>
            </a:r>
            <a:r>
              <a:rPr lang="zh-CN" altLang="en-US" sz="2400" dirty="0">
                <a:latin typeface="微软雅黑" pitchFamily="34" charset="-122"/>
                <a:ea typeface="微软雅黑" pitchFamily="34" charset="-122"/>
              </a:rPr>
              <a:t>）概念，提升项目商家品质，同时增加</a:t>
            </a:r>
            <a:r>
              <a:rPr lang="en-US" altLang="zh-CN" sz="2400" dirty="0">
                <a:latin typeface="微软雅黑" pitchFamily="34" charset="-122"/>
                <a:ea typeface="微软雅黑" pitchFamily="34" charset="-122"/>
              </a:rPr>
              <a:t>C</a:t>
            </a:r>
            <a:r>
              <a:rPr lang="zh-CN" altLang="en-US" sz="2400" dirty="0">
                <a:latin typeface="微软雅黑" pitchFamily="34" charset="-122"/>
                <a:ea typeface="微软雅黑" pitchFamily="34" charset="-122"/>
              </a:rPr>
              <a:t>区地面消费群的导入，另外提升未来地铁过往客群的随机性消费，带来较大人流；</a:t>
            </a:r>
          </a:p>
          <a:p>
            <a:pPr>
              <a:defRPr/>
            </a:pPr>
            <a:r>
              <a:rPr lang="zh-CN" altLang="en-US" sz="2800" b="1" dirty="0">
                <a:solidFill>
                  <a:srgbClr val="0033CC"/>
                </a:solidFill>
                <a:latin typeface="微软雅黑" pitchFamily="34" charset="-122"/>
                <a:ea typeface="微软雅黑" pitchFamily="34" charset="-122"/>
              </a:rPr>
              <a:t>品牌轻餐</a:t>
            </a:r>
          </a:p>
          <a:p>
            <a:pPr>
              <a:defRPr/>
            </a:pPr>
            <a:r>
              <a:rPr lang="zh-CN" altLang="en-US" sz="2400" dirty="0">
                <a:latin typeface="微软雅黑" pitchFamily="34" charset="-122"/>
                <a:ea typeface="微软雅黑" pitchFamily="34" charset="-122"/>
              </a:rPr>
              <a:t>追求商家品牌性，丰富区域业态，与整个项目业态互动，提升物业档次，满足周边办公消费群体的商务需求；</a:t>
            </a:r>
          </a:p>
          <a:p>
            <a:pPr>
              <a:defRPr/>
            </a:pPr>
            <a:r>
              <a:rPr lang="zh-CN" altLang="en-US" sz="2400" dirty="0">
                <a:latin typeface="微软雅黑" pitchFamily="34" charset="-122"/>
                <a:ea typeface="微软雅黑" pitchFamily="34" charset="-122"/>
              </a:rPr>
              <a:t>另外针对本案主力消费群体为年轻消费群，追求独特新鲜的消费感觉，</a:t>
            </a:r>
            <a:r>
              <a:rPr lang="en-US" altLang="zh-CN" sz="2400" dirty="0">
                <a:latin typeface="微软雅黑" pitchFamily="34" charset="-122"/>
                <a:ea typeface="微软雅黑" pitchFamily="34" charset="-122"/>
              </a:rPr>
              <a:t>C</a:t>
            </a:r>
            <a:r>
              <a:rPr lang="zh-CN" altLang="en-US" sz="2400" dirty="0">
                <a:latin typeface="微软雅黑" pitchFamily="34" charset="-122"/>
                <a:ea typeface="微软雅黑" pitchFamily="34" charset="-122"/>
              </a:rPr>
              <a:t>区可导入一些特色品牌轻餐，增添</a:t>
            </a:r>
            <a:r>
              <a:rPr lang="en-US" altLang="zh-CN" sz="2400" dirty="0">
                <a:latin typeface="微软雅黑" pitchFamily="34" charset="-122"/>
                <a:ea typeface="微软雅黑" pitchFamily="34" charset="-122"/>
              </a:rPr>
              <a:t>C</a:t>
            </a:r>
            <a:r>
              <a:rPr lang="zh-CN" altLang="en-US" sz="2400" dirty="0">
                <a:latin typeface="微软雅黑" pitchFamily="34" charset="-122"/>
                <a:ea typeface="微软雅黑" pitchFamily="34" charset="-122"/>
              </a:rPr>
              <a:t>区与</a:t>
            </a:r>
            <a:r>
              <a:rPr lang="en-US" altLang="zh-CN" sz="2400" dirty="0">
                <a:latin typeface="微软雅黑" pitchFamily="34" charset="-122"/>
                <a:ea typeface="微软雅黑" pitchFamily="34" charset="-122"/>
              </a:rPr>
              <a:t>B</a:t>
            </a:r>
            <a:r>
              <a:rPr lang="zh-CN" altLang="en-US" sz="2400" dirty="0">
                <a:latin typeface="微软雅黑" pitchFamily="34" charset="-122"/>
                <a:ea typeface="微软雅黑" pitchFamily="34" charset="-122"/>
              </a:rPr>
              <a:t>区业态的呼应程度；</a:t>
            </a:r>
          </a:p>
          <a:p>
            <a:pPr>
              <a:defRPr/>
            </a:pPr>
            <a:r>
              <a:rPr lang="en-US" altLang="zh-CN" sz="2800" b="1" dirty="0">
                <a:solidFill>
                  <a:srgbClr val="0033CC"/>
                </a:solidFill>
                <a:latin typeface="微软雅黑" pitchFamily="34" charset="-122"/>
                <a:ea typeface="微软雅黑" pitchFamily="34" charset="-122"/>
              </a:rPr>
              <a:t>IT</a:t>
            </a:r>
            <a:r>
              <a:rPr lang="zh-CN" altLang="en-US" sz="2800" b="1" dirty="0">
                <a:solidFill>
                  <a:srgbClr val="0033CC"/>
                </a:solidFill>
                <a:latin typeface="微软雅黑" pitchFamily="34" charset="-122"/>
                <a:ea typeface="微软雅黑" pitchFamily="34" charset="-122"/>
              </a:rPr>
              <a:t>零售</a:t>
            </a:r>
          </a:p>
          <a:p>
            <a:pPr>
              <a:defRPr/>
            </a:pPr>
            <a:r>
              <a:rPr lang="zh-CN" altLang="en-US" sz="2400" dirty="0">
                <a:latin typeface="微软雅黑" pitchFamily="34" charset="-122"/>
                <a:ea typeface="微软雅黑" pitchFamily="34" charset="-122"/>
              </a:rPr>
              <a:t>满足未来区域内商务客群需求，如（</a:t>
            </a:r>
            <a:r>
              <a:rPr lang="en-US" altLang="zh-CN" sz="2400" dirty="0">
                <a:latin typeface="微软雅黑" pitchFamily="34" charset="-122"/>
                <a:ea typeface="微软雅黑" pitchFamily="34" charset="-122"/>
              </a:rPr>
              <a:t>APPLE</a:t>
            </a:r>
            <a:r>
              <a:rPr lang="zh-CN" altLang="en-US" sz="2400" dirty="0">
                <a:latin typeface="微软雅黑" pitchFamily="34" charset="-122"/>
                <a:ea typeface="微软雅黑" pitchFamily="34" charset="-122"/>
              </a:rPr>
              <a:t>专卖，联想专卖）等品牌商家，提高本案业态综合性及未来区域的专属型消费需求；</a:t>
            </a:r>
          </a:p>
        </p:txBody>
      </p:sp>
      <p:pic>
        <p:nvPicPr>
          <p:cNvPr id="447492" name="Picture 4" descr="106f12e20ca58ca24e6db95899ded53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069763" y="1127125"/>
            <a:ext cx="5211762"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7493" name="Picture 5" descr="200931423442316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374563" y="4479925"/>
            <a:ext cx="18288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7494" name="Picture 6" descr="2008102411471860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889163" y="4403725"/>
            <a:ext cx="1990725"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7495" name="Picture 7" descr="1798186_b"/>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069763" y="6646863"/>
            <a:ext cx="5211762" cy="3074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7491"/>
                                        </p:tgtEl>
                                        <p:attrNameLst>
                                          <p:attrName>style.visibility</p:attrName>
                                        </p:attrNameLst>
                                      </p:cBhvr>
                                      <p:to>
                                        <p:strVal val="visible"/>
                                      </p:to>
                                    </p:set>
                                    <p:animEffect transition="in" filter="wipe(left)">
                                      <p:cBhvr>
                                        <p:cTn id="7" dur="500"/>
                                        <p:tgtEl>
                                          <p:spTgt spid="4474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47493"/>
                                        </p:tgtEl>
                                        <p:attrNameLst>
                                          <p:attrName>style.visibility</p:attrName>
                                        </p:attrNameLst>
                                      </p:cBhvr>
                                      <p:to>
                                        <p:strVal val="visible"/>
                                      </p:to>
                                    </p:set>
                                    <p:animEffect transition="in" filter="dissolve">
                                      <p:cBhvr>
                                        <p:cTn id="12" dur="500"/>
                                        <p:tgtEl>
                                          <p:spTgt spid="447493"/>
                                        </p:tgtEl>
                                      </p:cBhvr>
                                    </p:animEffect>
                                  </p:childTnLst>
                                </p:cTn>
                              </p:par>
                              <p:par>
                                <p:cTn id="13" presetID="9" presetClass="entr" presetSubtype="0" fill="hold" nodeType="withEffect">
                                  <p:stCondLst>
                                    <p:cond delay="0"/>
                                  </p:stCondLst>
                                  <p:childTnLst>
                                    <p:set>
                                      <p:cBhvr>
                                        <p:cTn id="14" dur="1" fill="hold">
                                          <p:stCondLst>
                                            <p:cond delay="0"/>
                                          </p:stCondLst>
                                        </p:cTn>
                                        <p:tgtEl>
                                          <p:spTgt spid="447494"/>
                                        </p:tgtEl>
                                        <p:attrNameLst>
                                          <p:attrName>style.visibility</p:attrName>
                                        </p:attrNameLst>
                                      </p:cBhvr>
                                      <p:to>
                                        <p:strVal val="visible"/>
                                      </p:to>
                                    </p:set>
                                    <p:animEffect transition="in" filter="dissolve">
                                      <p:cBhvr>
                                        <p:cTn id="15" dur="500"/>
                                        <p:tgtEl>
                                          <p:spTgt spid="4474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47492"/>
                                        </p:tgtEl>
                                        <p:attrNameLst>
                                          <p:attrName>style.visibility</p:attrName>
                                        </p:attrNameLst>
                                      </p:cBhvr>
                                      <p:to>
                                        <p:strVal val="visible"/>
                                      </p:to>
                                    </p:set>
                                    <p:animEffect transition="in" filter="fade">
                                      <p:cBhvr>
                                        <p:cTn id="20" dur="500"/>
                                        <p:tgtEl>
                                          <p:spTgt spid="447492"/>
                                        </p:tgtEl>
                                      </p:cBhvr>
                                    </p:animEffect>
                                  </p:childTnLst>
                                </p:cTn>
                              </p:par>
                              <p:par>
                                <p:cTn id="21" presetID="10" presetClass="entr" presetSubtype="0" fill="hold" nodeType="withEffect">
                                  <p:stCondLst>
                                    <p:cond delay="0"/>
                                  </p:stCondLst>
                                  <p:childTnLst>
                                    <p:set>
                                      <p:cBhvr>
                                        <p:cTn id="22" dur="1" fill="hold">
                                          <p:stCondLst>
                                            <p:cond delay="0"/>
                                          </p:stCondLst>
                                        </p:cTn>
                                        <p:tgtEl>
                                          <p:spTgt spid="447495"/>
                                        </p:tgtEl>
                                        <p:attrNameLst>
                                          <p:attrName>style.visibility</p:attrName>
                                        </p:attrNameLst>
                                      </p:cBhvr>
                                      <p:to>
                                        <p:strVal val="visible"/>
                                      </p:to>
                                    </p:set>
                                    <p:animEffect transition="in" filter="fade">
                                      <p:cBhvr>
                                        <p:cTn id="23" dur="500"/>
                                        <p:tgtEl>
                                          <p:spTgt spid="44749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1" nodeType="clickEffect">
                                  <p:stCondLst>
                                    <p:cond delay="0"/>
                                  </p:stCondLst>
                                  <p:childTnLst>
                                    <p:set>
                                      <p:cBhvr>
                                        <p:cTn id="27" dur="1" fill="hold">
                                          <p:stCondLst>
                                            <p:cond delay="0"/>
                                          </p:stCondLst>
                                        </p:cTn>
                                        <p:tgtEl>
                                          <p:spTgt spid="447491"/>
                                        </p:tgtEl>
                                        <p:attrNameLst>
                                          <p:attrName>style.visibility</p:attrName>
                                        </p:attrNameLst>
                                      </p:cBhvr>
                                      <p:to>
                                        <p:strVal val="visible"/>
                                      </p:to>
                                    </p:set>
                                    <p:animEffect transition="in" filter="dissolve">
                                      <p:cBhvr>
                                        <p:cTn id="28" dur="500"/>
                                        <p:tgtEl>
                                          <p:spTgt spid="447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1" grpId="0" animBg="1"/>
      <p:bldP spid="447491"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0" y="0"/>
            <a:ext cx="46021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业态组合方案优点</a:t>
            </a:r>
          </a:p>
        </p:txBody>
      </p:sp>
      <p:sp>
        <p:nvSpPr>
          <p:cNvPr id="448515" name="Rectangle 3"/>
          <p:cNvSpPr>
            <a:spLocks noChangeArrowheads="1"/>
          </p:cNvSpPr>
          <p:nvPr/>
        </p:nvSpPr>
        <p:spPr bwMode="auto">
          <a:xfrm>
            <a:off x="944563" y="1555750"/>
            <a:ext cx="14859000" cy="155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r>
              <a:rPr lang="zh-CN" altLang="en-US" sz="2400" b="1">
                <a:latin typeface="微软雅黑" pitchFamily="34" charset="-122"/>
                <a:ea typeface="微软雅黑" pitchFamily="34" charset="-122"/>
              </a:rPr>
              <a:t>引入品牌轻餐，吸引人气，满足未来区域消费需求，提升本案综合形象和消费感觉，同时与</a:t>
            </a:r>
            <a:r>
              <a:rPr lang="en-US" altLang="zh-CN" sz="2400" b="1">
                <a:latin typeface="微软雅黑" pitchFamily="34" charset="-122"/>
                <a:ea typeface="微软雅黑" pitchFamily="34" charset="-122"/>
              </a:rPr>
              <a:t>B</a:t>
            </a:r>
            <a:r>
              <a:rPr lang="zh-CN" altLang="en-US" sz="2400" b="1">
                <a:latin typeface="微软雅黑" pitchFamily="34" charset="-122"/>
                <a:ea typeface="微软雅黑" pitchFamily="34" charset="-122"/>
              </a:rPr>
              <a:t>区形成呼应，平衡本案的整体业态排布；</a:t>
            </a:r>
          </a:p>
          <a:p>
            <a:r>
              <a:rPr lang="zh-CN" altLang="en-US" sz="2400" b="1">
                <a:latin typeface="微软雅黑" pitchFamily="34" charset="-122"/>
                <a:ea typeface="微软雅黑" pitchFamily="34" charset="-122"/>
              </a:rPr>
              <a:t>同时品牌精品超市导入，作为次重点突出完整的生活和商务消费概念，增加周边人群消费宁激励，为本案缔造稳定的消费群；</a:t>
            </a:r>
            <a:r>
              <a:rPr lang="zh-CN" altLang="en-US" sz="2400" b="1">
                <a:latin typeface="黑体" pitchFamily="49" charset="-122"/>
                <a:ea typeface="微软雅黑" pitchFamily="34" charset="-122"/>
              </a:rPr>
              <a:t>服饰旗舰店，有利于树立项目档次和市场形象</a:t>
            </a:r>
          </a:p>
        </p:txBody>
      </p:sp>
      <p:graphicFrame>
        <p:nvGraphicFramePr>
          <p:cNvPr id="448516" name="Group 4"/>
          <p:cNvGraphicFramePr>
            <a:graphicFrameLocks noGrp="1"/>
          </p:cNvGraphicFramePr>
          <p:nvPr>
            <p:ph/>
          </p:nvPr>
        </p:nvGraphicFramePr>
        <p:xfrm>
          <a:off x="1020763" y="3397250"/>
          <a:ext cx="12115800" cy="3749679"/>
        </p:xfrm>
        <a:graphic>
          <a:graphicData uri="http://schemas.openxmlformats.org/drawingml/2006/table">
            <a:tbl>
              <a:tblPr/>
              <a:tblGrid>
                <a:gridCol w="3697287"/>
                <a:gridCol w="2297113"/>
                <a:gridCol w="3652837"/>
                <a:gridCol w="2468563"/>
              </a:tblGrid>
              <a:tr h="3962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业态</a:t>
                      </a:r>
                    </a:p>
                  </a:txBody>
                  <a:tcPr marT="45724" marB="45724"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业种</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代表商家</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需求面积</a:t>
                      </a:r>
                    </a:p>
                  </a:txBody>
                  <a:tcPr marT="45724" marB="4572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alpha val="20000"/>
                      </a:srgbClr>
                    </a:solidFill>
                  </a:tcPr>
                </a:tc>
              </a:tr>
              <a:tr h="396274">
                <a:tc row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休闲餐饮</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及数码产品</a:t>
                      </a:r>
                    </a:p>
                  </a:txBody>
                  <a:tcPr marT="45724" marB="45724"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咖啡</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星巴克</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100-500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marT="45724" marB="4572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627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甜品店</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满记甜品、哈根达斯</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100-150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marT="45724" marB="4572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627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西饼屋</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宜芝多</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50-100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marT="45724" marB="4572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627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日本料理</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禾绿回转寿司</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100-500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marT="45724" marB="4572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627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DIY</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手工烘焙坊</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godiva</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巧克力</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50-100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marT="45724" marB="4572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627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数码产品</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苹果、</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HP</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、联想</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60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平方米以上</a:t>
                      </a:r>
                    </a:p>
                  </a:txBody>
                  <a:tcPr marT="45724" marB="4572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6274">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零售</a:t>
                      </a:r>
                    </a:p>
                  </a:txBody>
                  <a:tcPr marT="45724" marB="45724"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配套设施</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美丽田园、纽约伊人</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150-300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marT="45724" marB="4572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79487">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配套设施</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柯达、绝色摄影、</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pikapika</a:t>
                      </a:r>
                    </a:p>
                  </a:txBody>
                  <a:tcPr marT="45724" marB="4572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150-300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平方米</a:t>
                      </a:r>
                    </a:p>
                  </a:txBody>
                  <a:tcPr marT="45724" marB="4572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3888" name="Rectangle 54"/>
          <p:cNvSpPr>
            <a:spLocks noChangeArrowheads="1"/>
          </p:cNvSpPr>
          <p:nvPr/>
        </p:nvSpPr>
        <p:spPr bwMode="auto">
          <a:xfrm>
            <a:off x="1020763" y="7504113"/>
            <a:ext cx="14478000"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nchor="ctr">
            <a:spAutoFit/>
          </a:bodyPr>
          <a:lstStyle/>
          <a:p>
            <a:pPr algn="just"/>
            <a:r>
              <a:rPr lang="zh-CN" altLang="en-US" sz="2500" b="1">
                <a:solidFill>
                  <a:srgbClr val="990000"/>
                </a:solidFill>
                <a:latin typeface="微软雅黑" pitchFamily="34" charset="-122"/>
                <a:ea typeface="微软雅黑" pitchFamily="34" charset="-122"/>
              </a:rPr>
              <a:t>建议项目发展初期，该区商家以国内外知名品牌为主力目标，满足市场形象的要求，待未来项目成熟，以及周边</a:t>
            </a:r>
            <a:r>
              <a:rPr lang="en-US" altLang="zh-CN" sz="2500" b="1">
                <a:solidFill>
                  <a:srgbClr val="990000"/>
                </a:solidFill>
                <a:latin typeface="微软雅黑" pitchFamily="34" charset="-122"/>
                <a:ea typeface="微软雅黑" pitchFamily="34" charset="-122"/>
              </a:rPr>
              <a:t>CBD</a:t>
            </a:r>
            <a:r>
              <a:rPr lang="zh-CN" altLang="en-US" sz="2500" b="1">
                <a:solidFill>
                  <a:srgbClr val="990000"/>
                </a:solidFill>
                <a:latin typeface="微软雅黑" pitchFamily="34" charset="-122"/>
                <a:ea typeface="微软雅黑" pitchFamily="34" charset="-122"/>
              </a:rPr>
              <a:t>规模成型，且消费档次有一定提升后，逐步提升商务消费比例和档次；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8515"/>
                                        </p:tgtEl>
                                        <p:attrNameLst>
                                          <p:attrName>style.visibility</p:attrName>
                                        </p:attrNameLst>
                                      </p:cBhvr>
                                      <p:to>
                                        <p:strVal val="visible"/>
                                      </p:to>
                                    </p:set>
                                    <p:animEffect transition="in" filter="dissolve">
                                      <p:cBhvr>
                                        <p:cTn id="7" dur="500"/>
                                        <p:tgtEl>
                                          <p:spTgt spid="448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8782793" y="2112403"/>
          <a:ext cx="7975670" cy="3888833"/>
        </p:xfrm>
        <a:graphic>
          <a:graphicData uri="http://schemas.openxmlformats.org/drawingml/2006/chart">
            <c:chart xmlns:c="http://schemas.openxmlformats.org/drawingml/2006/chart" xmlns:r="http://schemas.openxmlformats.org/officeDocument/2006/relationships" r:id="rId2"/>
          </a:graphicData>
        </a:graphic>
      </p:graphicFrame>
      <p:pic>
        <p:nvPicPr>
          <p:cNvPr id="322565" name="Picture 5" descr="12345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951788" y="2563813"/>
            <a:ext cx="8891587" cy="549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2566" name="Text Box 6"/>
          <p:cNvSpPr txBox="1">
            <a:spLocks noChangeArrowheads="1"/>
          </p:cNvSpPr>
          <p:nvPr/>
        </p:nvSpPr>
        <p:spPr bwMode="auto">
          <a:xfrm>
            <a:off x="10086975" y="1849438"/>
            <a:ext cx="4333875" cy="43180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spcBef>
                <a:spcPct val="50000"/>
              </a:spcBef>
              <a:defRPr/>
            </a:pPr>
            <a:r>
              <a:rPr lang="zh-CN" altLang="en-US" sz="2300" b="1" dirty="0">
                <a:latin typeface="Times New Roman" pitchFamily="18" charset="0"/>
                <a:ea typeface="宋体" pitchFamily="2" charset="-122"/>
              </a:rPr>
              <a:t>无锡市崇安次分区规划</a:t>
            </a:r>
          </a:p>
        </p:txBody>
      </p:sp>
      <p:grpSp>
        <p:nvGrpSpPr>
          <p:cNvPr id="2" name="组合 7"/>
          <p:cNvGrpSpPr>
            <a:grpSpLocks/>
          </p:cNvGrpSpPr>
          <p:nvPr/>
        </p:nvGrpSpPr>
        <p:grpSpPr bwMode="auto">
          <a:xfrm>
            <a:off x="792163" y="2270125"/>
            <a:ext cx="6534150" cy="5943600"/>
            <a:chOff x="792163" y="2270125"/>
            <a:chExt cx="6534150" cy="5943600"/>
          </a:xfrm>
        </p:grpSpPr>
        <p:sp>
          <p:nvSpPr>
            <p:cNvPr id="322564" name="Text Box 4"/>
            <p:cNvSpPr txBox="1">
              <a:spLocks noChangeArrowheads="1"/>
            </p:cNvSpPr>
            <p:nvPr/>
          </p:nvSpPr>
          <p:spPr bwMode="auto">
            <a:xfrm>
              <a:off x="1290638" y="2360613"/>
              <a:ext cx="5903912" cy="5551487"/>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目前崇安区的第三产业主要是传统的商贸业，而现代服务业比重偏低、规模型服务企业偏少、产出效益偏弱。对此，崇安区委提出“高端化”发展方向，加快从空间、结构和价值三个方面实施推进，即空间向高端拓展、结构向高端攀升、价值向高端延伸。以“</a:t>
              </a:r>
              <a:r>
                <a:rPr lang="en-US" altLang="zh-CN" sz="2300" b="1" dirty="0">
                  <a:solidFill>
                    <a:srgbClr val="0033CC"/>
                  </a:solidFill>
                  <a:latin typeface="微软雅黑" pitchFamily="34" charset="-122"/>
                  <a:ea typeface="微软雅黑" pitchFamily="34" charset="-122"/>
                </a:rPr>
                <a:t>575”</a:t>
              </a:r>
              <a:r>
                <a:rPr lang="zh-CN" altLang="en-US" sz="2300" b="1" dirty="0">
                  <a:solidFill>
                    <a:srgbClr val="0033CC"/>
                  </a:solidFill>
                  <a:latin typeface="微软雅黑" pitchFamily="34" charset="-122"/>
                  <a:ea typeface="微软雅黑" pitchFamily="34" charset="-122"/>
                </a:rPr>
                <a:t>计划为主要抓手，到</a:t>
              </a:r>
              <a:r>
                <a:rPr lang="en-US" altLang="zh-CN" sz="2300" b="1" dirty="0">
                  <a:solidFill>
                    <a:srgbClr val="0033CC"/>
                  </a:solidFill>
                  <a:latin typeface="微软雅黑" pitchFamily="34" charset="-122"/>
                  <a:ea typeface="微软雅黑" pitchFamily="34" charset="-122"/>
                </a:rPr>
                <a:t>2011</a:t>
              </a:r>
              <a:r>
                <a:rPr lang="zh-CN" altLang="en-US" sz="2300" b="1" dirty="0">
                  <a:solidFill>
                    <a:srgbClr val="0033CC"/>
                  </a:solidFill>
                  <a:latin typeface="微软雅黑" pitchFamily="34" charset="-122"/>
                  <a:ea typeface="微软雅黑" pitchFamily="34" charset="-122"/>
                </a:rPr>
                <a:t>年，力争使商贸流通、金融保险、商务服务、信息技术、文化创意五大产业占</a:t>
              </a:r>
              <a:r>
                <a:rPr lang="en-US" altLang="zh-CN" sz="2300" b="1" dirty="0">
                  <a:solidFill>
                    <a:srgbClr val="0033CC"/>
                  </a:solidFill>
                  <a:latin typeface="微软雅黑" pitchFamily="34" charset="-122"/>
                  <a:ea typeface="微软雅黑" pitchFamily="34" charset="-122"/>
                </a:rPr>
                <a:t>GDP</a:t>
              </a:r>
              <a:r>
                <a:rPr lang="zh-CN" altLang="en-US" sz="2300" b="1" dirty="0">
                  <a:solidFill>
                    <a:srgbClr val="0033CC"/>
                  </a:solidFill>
                  <a:latin typeface="微软雅黑" pitchFamily="34" charset="-122"/>
                  <a:ea typeface="微软雅黑" pitchFamily="34" charset="-122"/>
                </a:rPr>
                <a:t>比重达到</a:t>
              </a:r>
              <a:r>
                <a:rPr lang="en-US" altLang="zh-CN" sz="2300" b="1" dirty="0">
                  <a:solidFill>
                    <a:srgbClr val="0033CC"/>
                  </a:solidFill>
                  <a:latin typeface="微软雅黑" pitchFamily="34" charset="-122"/>
                  <a:ea typeface="微软雅黑" pitchFamily="34" charset="-122"/>
                </a:rPr>
                <a:t>75%</a:t>
              </a:r>
              <a:r>
                <a:rPr lang="zh-CN" altLang="en-US" sz="2300" b="1" dirty="0">
                  <a:solidFill>
                    <a:srgbClr val="0033CC"/>
                  </a:solidFill>
                  <a:latin typeface="微软雅黑" pitchFamily="34" charset="-122"/>
                  <a:ea typeface="微软雅黑" pitchFamily="34" charset="-122"/>
                </a:rPr>
                <a:t>。</a:t>
              </a:r>
              <a:r>
                <a:rPr lang="zh-CN" altLang="en-US" sz="2900" dirty="0">
                  <a:solidFill>
                    <a:srgbClr val="0033CC"/>
                  </a:solidFill>
                  <a:latin typeface="Times New Roman" pitchFamily="18" charset="0"/>
                  <a:ea typeface="宋体" pitchFamily="2" charset="-122"/>
                </a:rPr>
                <a:t> </a:t>
              </a:r>
            </a:p>
          </p:txBody>
        </p:sp>
        <p:sp>
          <p:nvSpPr>
            <p:cNvPr id="9" name="AutoShape 5"/>
            <p:cNvSpPr>
              <a:spLocks noChangeArrowheads="1"/>
            </p:cNvSpPr>
            <p:nvPr/>
          </p:nvSpPr>
          <p:spPr bwMode="auto">
            <a:xfrm rot="10800000">
              <a:off x="792163" y="2270125"/>
              <a:ext cx="6534150" cy="5943600"/>
            </a:xfrm>
            <a:prstGeom prst="homePlate">
              <a:avLst>
                <a:gd name="adj" fmla="val 3044"/>
              </a:avLst>
            </a:prstGeom>
            <a:noFill/>
            <a:ln w="12700">
              <a:solidFill>
                <a:srgbClr val="A6A6A6"/>
              </a:solidFill>
              <a:miter lim="800000"/>
              <a:headEnd/>
              <a:tailEnd/>
            </a:ln>
            <a:effectLst>
              <a:outerShdw blurRad="50800" dist="38100" dir="2700000" algn="tl" rotWithShape="0">
                <a:prstClr val="black">
                  <a:alpha val="40000"/>
                </a:prstClr>
              </a:outerShdw>
            </a:effectLst>
          </p:spPr>
          <p:txBody>
            <a:bodyPr rot="10800000" vert="eaVert" wrap="none" lIns="154440" tIns="77220" rIns="154440" bIns="77220" anchor="ctr"/>
            <a:lstStyle/>
            <a:p>
              <a:pPr algn="ctr" defTabSz="1541463" eaLnBrk="0" hangingPunct="0">
                <a:defRPr/>
              </a:pPr>
              <a:endParaRPr lang="zh-CN" altLang="zh-CN" sz="3100">
                <a:solidFill>
                  <a:srgbClr val="000000"/>
                </a:solidFill>
                <a:latin typeface="微软雅黑" pitchFamily="34" charset="-122"/>
                <a:ea typeface="微软雅黑" pitchFamily="34" charset="-122"/>
              </a:endParaRPr>
            </a:p>
          </p:txBody>
        </p:sp>
      </p:grpSp>
      <p:sp>
        <p:nvSpPr>
          <p:cNvPr id="49158" name="Rectangle 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产业属性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322566"/>
                                        </p:tgtEl>
                                        <p:attrNameLst>
                                          <p:attrName>style.visibility</p:attrName>
                                        </p:attrNameLst>
                                      </p:cBhvr>
                                      <p:to>
                                        <p:strVal val="visible"/>
                                      </p:to>
                                    </p:set>
                                    <p:animEffect transition="in" filter="dissolve">
                                      <p:cBhvr>
                                        <p:cTn id="12" dur="500"/>
                                        <p:tgtEl>
                                          <p:spTgt spid="322566"/>
                                        </p:tgtEl>
                                      </p:cBhvr>
                                    </p:animEffect>
                                  </p:childTnLst>
                                </p:cTn>
                              </p:par>
                              <p:par>
                                <p:cTn id="13" presetID="9" presetClass="entr" presetSubtype="0" fill="hold" nodeType="withEffect">
                                  <p:stCondLst>
                                    <p:cond delay="0"/>
                                  </p:stCondLst>
                                  <p:childTnLst>
                                    <p:set>
                                      <p:cBhvr>
                                        <p:cTn id="14" dur="1" fill="hold">
                                          <p:stCondLst>
                                            <p:cond delay="0"/>
                                          </p:stCondLst>
                                        </p:cTn>
                                        <p:tgtEl>
                                          <p:spTgt spid="322565"/>
                                        </p:tgtEl>
                                        <p:attrNameLst>
                                          <p:attrName>style.visibility</p:attrName>
                                        </p:attrNameLst>
                                      </p:cBhvr>
                                      <p:to>
                                        <p:strVal val="visible"/>
                                      </p:to>
                                    </p:set>
                                    <p:animEffect transition="in" filter="dissolve">
                                      <p:cBhvr>
                                        <p:cTn id="15" dur="500"/>
                                        <p:tgtEl>
                                          <p:spTgt spid="32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3" name="Picture 3"/>
          <p:cNvPicPr>
            <a:picLocks noChangeAspect="1" noChangeArrowheads="1"/>
          </p:cNvPicPr>
          <p:nvPr/>
        </p:nvPicPr>
        <p:blipFill>
          <a:blip r:embed="rId2"/>
          <a:srcRect/>
          <a:stretch>
            <a:fillRect/>
          </a:stretch>
        </p:blipFill>
        <p:spPr bwMode="auto">
          <a:xfrm>
            <a:off x="1155700" y="1530350"/>
            <a:ext cx="7253288" cy="4725988"/>
          </a:xfrm>
          <a:prstGeom prst="rect">
            <a:avLst/>
          </a:prstGeom>
          <a:noFill/>
          <a:ln w="9525" algn="ctr">
            <a:noFill/>
            <a:miter lim="800000"/>
            <a:headEnd/>
            <a:tailEnd/>
          </a:ln>
          <a:effectLst>
            <a:outerShdw blurRad="50800" dist="38100" dir="2700000" algn="tl" rotWithShape="0">
              <a:prstClr val="black">
                <a:alpha val="40000"/>
              </a:prstClr>
            </a:outerShdw>
          </a:effectLst>
        </p:spPr>
      </p:pic>
      <p:pic>
        <p:nvPicPr>
          <p:cNvPr id="450564" name="Picture 4"/>
          <p:cNvPicPr>
            <a:picLocks noChangeAspect="1" noChangeArrowheads="1"/>
          </p:cNvPicPr>
          <p:nvPr/>
        </p:nvPicPr>
        <p:blipFill>
          <a:blip r:embed="rId3"/>
          <a:srcRect/>
          <a:stretch>
            <a:fillRect/>
          </a:stretch>
        </p:blipFill>
        <p:spPr bwMode="auto">
          <a:xfrm>
            <a:off x="11361738" y="1939925"/>
            <a:ext cx="5919787" cy="3294063"/>
          </a:xfrm>
          <a:prstGeom prst="rect">
            <a:avLst/>
          </a:prstGeom>
          <a:noFill/>
          <a:ln w="9525" algn="ctr">
            <a:noFill/>
            <a:miter lim="800000"/>
            <a:headEnd/>
            <a:tailEnd/>
          </a:ln>
          <a:effectLst>
            <a:outerShdw blurRad="50800" dist="38100" dir="2700000" algn="tl" rotWithShape="0">
              <a:prstClr val="black">
                <a:alpha val="40000"/>
              </a:prstClr>
            </a:outerShdw>
          </a:effectLst>
        </p:spPr>
      </p:pic>
      <p:pic>
        <p:nvPicPr>
          <p:cNvPr id="450565" name="Picture 5" descr="44164757847"/>
          <p:cNvPicPr>
            <a:picLocks noChangeAspect="1" noChangeArrowheads="1"/>
          </p:cNvPicPr>
          <p:nvPr/>
        </p:nvPicPr>
        <p:blipFill>
          <a:blip r:embed="rId4"/>
          <a:srcRect/>
          <a:stretch>
            <a:fillRect/>
          </a:stretch>
        </p:blipFill>
        <p:spPr bwMode="auto">
          <a:xfrm>
            <a:off x="8505825" y="2144713"/>
            <a:ext cx="4491038" cy="2862262"/>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450566" name="Group 6"/>
          <p:cNvGraphicFramePr>
            <a:graphicFrameLocks noGrp="1"/>
          </p:cNvGraphicFramePr>
          <p:nvPr/>
        </p:nvGraphicFramePr>
        <p:xfrm>
          <a:off x="563563" y="6324600"/>
          <a:ext cx="8458200" cy="2422686"/>
        </p:xfrm>
        <a:graphic>
          <a:graphicData uri="http://schemas.openxmlformats.org/drawingml/2006/table">
            <a:tbl>
              <a:tblPr/>
              <a:tblGrid>
                <a:gridCol w="1692275"/>
                <a:gridCol w="1689100"/>
                <a:gridCol w="1695450"/>
                <a:gridCol w="1689100"/>
                <a:gridCol w="1692275"/>
              </a:tblGrid>
              <a:tr h="1049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43" marB="7714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43" marB="7714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日均客流量（人）</a:t>
                      </a:r>
                    </a:p>
                  </a:txBody>
                  <a:tcPr marL="154305" marR="154305" marT="77143" marB="7714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经营理念</a:t>
                      </a:r>
                    </a:p>
                  </a:txBody>
                  <a:tcPr marL="154305" marR="154305" marT="77143" marB="7714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43" marB="7714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r>
              <a:tr h="1373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H&amp;M</a:t>
                      </a:r>
                    </a:p>
                  </a:txBody>
                  <a:tcPr marL="154305" marR="154305" marT="77143" marB="7714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1500-3000</a:t>
                      </a:r>
                    </a:p>
                  </a:txBody>
                  <a:tcPr marL="154305" marR="154305" marT="77143" marB="7714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500-800</a:t>
                      </a:r>
                    </a:p>
                  </a:txBody>
                  <a:tcPr marL="154305" marR="154305" marT="77143" marB="7714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fashion and quality at the best price </a:t>
                      </a:r>
                    </a:p>
                  </a:txBody>
                  <a:tcPr marL="154305" marR="154305" marT="77143" marB="7714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追求时尚的年轻消费群体</a:t>
                      </a:r>
                    </a:p>
                  </a:txBody>
                  <a:tcPr marL="154305" marR="154305" marT="77143" marB="7714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0586" name="Group 26"/>
          <p:cNvGraphicFramePr>
            <a:graphicFrameLocks noGrp="1"/>
          </p:cNvGraphicFramePr>
          <p:nvPr/>
        </p:nvGraphicFramePr>
        <p:xfrm>
          <a:off x="9326563" y="5541963"/>
          <a:ext cx="7485062" cy="3206751"/>
        </p:xfrm>
        <a:graphic>
          <a:graphicData uri="http://schemas.openxmlformats.org/drawingml/2006/table">
            <a:tbl>
              <a:tblPr/>
              <a:tblGrid>
                <a:gridCol w="3671887"/>
                <a:gridCol w="3813175"/>
              </a:tblGrid>
              <a:tr h="7640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服装、内衣、饰品、化妆品、护肤品</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591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人均消费</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人均消费约人民币</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300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元</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9834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1947</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年诞生在瑞典的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H&amp;M</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以其时尚的设计风格和平民的消费价格在欧洲广受欢迎。</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H&amp;M</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将流行、品质及价格三合一，并采取积极扩张政策成为了欧洲最大的服饰零售商之一。</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4899" name="Rectangle 2"/>
          <p:cNvSpPr>
            <a:spLocks noChangeArrowheads="1"/>
          </p:cNvSpPr>
          <p:nvPr/>
        </p:nvSpPr>
        <p:spPr bwMode="auto">
          <a:xfrm>
            <a:off x="0" y="0"/>
            <a:ext cx="6430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-C</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0564"/>
                                        </p:tgtEl>
                                        <p:attrNameLst>
                                          <p:attrName>style.visibility</p:attrName>
                                        </p:attrNameLst>
                                      </p:cBhvr>
                                      <p:to>
                                        <p:strVal val="visible"/>
                                      </p:to>
                                    </p:set>
                                    <p:animEffect transition="in" filter="dissolve">
                                      <p:cBhvr>
                                        <p:cTn id="7" dur="500"/>
                                        <p:tgtEl>
                                          <p:spTgt spid="450564"/>
                                        </p:tgtEl>
                                      </p:cBhvr>
                                    </p:animEffect>
                                  </p:childTnLst>
                                </p:cTn>
                              </p:par>
                              <p:par>
                                <p:cTn id="8" presetID="9" presetClass="entr" presetSubtype="0" fill="hold" nodeType="withEffect">
                                  <p:stCondLst>
                                    <p:cond delay="0"/>
                                  </p:stCondLst>
                                  <p:childTnLst>
                                    <p:set>
                                      <p:cBhvr>
                                        <p:cTn id="9" dur="1" fill="hold">
                                          <p:stCondLst>
                                            <p:cond delay="0"/>
                                          </p:stCondLst>
                                        </p:cTn>
                                        <p:tgtEl>
                                          <p:spTgt spid="450565"/>
                                        </p:tgtEl>
                                        <p:attrNameLst>
                                          <p:attrName>style.visibility</p:attrName>
                                        </p:attrNameLst>
                                      </p:cBhvr>
                                      <p:to>
                                        <p:strVal val="visible"/>
                                      </p:to>
                                    </p:set>
                                    <p:animEffect transition="in" filter="dissolve">
                                      <p:cBhvr>
                                        <p:cTn id="10" dur="500"/>
                                        <p:tgtEl>
                                          <p:spTgt spid="450565"/>
                                        </p:tgtEl>
                                      </p:cBhvr>
                                    </p:animEffect>
                                  </p:childTnLst>
                                </p:cTn>
                              </p:par>
                              <p:par>
                                <p:cTn id="11" presetID="9" presetClass="entr" presetSubtype="0" fill="hold" nodeType="withEffect">
                                  <p:stCondLst>
                                    <p:cond delay="0"/>
                                  </p:stCondLst>
                                  <p:childTnLst>
                                    <p:set>
                                      <p:cBhvr>
                                        <p:cTn id="12" dur="1" fill="hold">
                                          <p:stCondLst>
                                            <p:cond delay="0"/>
                                          </p:stCondLst>
                                        </p:cTn>
                                        <p:tgtEl>
                                          <p:spTgt spid="450566"/>
                                        </p:tgtEl>
                                        <p:attrNameLst>
                                          <p:attrName>style.visibility</p:attrName>
                                        </p:attrNameLst>
                                      </p:cBhvr>
                                      <p:to>
                                        <p:strVal val="visible"/>
                                      </p:to>
                                    </p:set>
                                    <p:animEffect transition="in" filter="dissolve">
                                      <p:cBhvr>
                                        <p:cTn id="13" dur="500"/>
                                        <p:tgtEl>
                                          <p:spTgt spid="450566"/>
                                        </p:tgtEl>
                                      </p:cBhvr>
                                    </p:animEffect>
                                  </p:childTnLst>
                                </p:cTn>
                              </p:par>
                            </p:childTnLst>
                          </p:cTn>
                        </p:par>
                        <p:par>
                          <p:cTn id="14" fill="hold" nodeType="afterGroup">
                            <p:stCondLst>
                              <p:cond delay="500"/>
                            </p:stCondLst>
                            <p:childTnLst>
                              <p:par>
                                <p:cTn id="15" presetID="9" presetClass="entr" presetSubtype="0" fill="hold" nodeType="afterEffect">
                                  <p:stCondLst>
                                    <p:cond delay="0"/>
                                  </p:stCondLst>
                                  <p:childTnLst>
                                    <p:set>
                                      <p:cBhvr>
                                        <p:cTn id="16" dur="1" fill="hold">
                                          <p:stCondLst>
                                            <p:cond delay="0"/>
                                          </p:stCondLst>
                                        </p:cTn>
                                        <p:tgtEl>
                                          <p:spTgt spid="450563"/>
                                        </p:tgtEl>
                                        <p:attrNameLst>
                                          <p:attrName>style.visibility</p:attrName>
                                        </p:attrNameLst>
                                      </p:cBhvr>
                                      <p:to>
                                        <p:strVal val="visible"/>
                                      </p:to>
                                    </p:set>
                                    <p:animEffect transition="in" filter="dissolve">
                                      <p:cBhvr>
                                        <p:cTn id="17" dur="500"/>
                                        <p:tgtEl>
                                          <p:spTgt spid="450563"/>
                                        </p:tgtEl>
                                      </p:cBhvr>
                                    </p:animEffect>
                                  </p:childTnLst>
                                </p:cTn>
                              </p:par>
                              <p:par>
                                <p:cTn id="18" presetID="9" presetClass="entr" presetSubtype="0" fill="hold" nodeType="withEffect">
                                  <p:stCondLst>
                                    <p:cond delay="0"/>
                                  </p:stCondLst>
                                  <p:childTnLst>
                                    <p:set>
                                      <p:cBhvr>
                                        <p:cTn id="19" dur="1" fill="hold">
                                          <p:stCondLst>
                                            <p:cond delay="0"/>
                                          </p:stCondLst>
                                        </p:cTn>
                                        <p:tgtEl>
                                          <p:spTgt spid="450586"/>
                                        </p:tgtEl>
                                        <p:attrNameLst>
                                          <p:attrName>style.visibility</p:attrName>
                                        </p:attrNameLst>
                                      </p:cBhvr>
                                      <p:to>
                                        <p:strVal val="visible"/>
                                      </p:to>
                                    </p:set>
                                    <p:animEffect transition="in" filter="dissolve">
                                      <p:cBhvr>
                                        <p:cTn id="20" dur="500"/>
                                        <p:tgtEl>
                                          <p:spTgt spid="450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587" name="Picture 3" descr="200791291048356"/>
          <p:cNvPicPr>
            <a:picLocks noChangeAspect="1" noChangeArrowheads="1"/>
          </p:cNvPicPr>
          <p:nvPr/>
        </p:nvPicPr>
        <p:blipFill>
          <a:blip r:embed="rId2">
            <a:extLst>
              <a:ext uri="{28A0092B-C50C-407E-A947-70E740481C1C}">
                <a14:useLocalDpi xmlns:a14="http://schemas.microsoft.com/office/drawing/2010/main" xmlns="" val="0"/>
              </a:ext>
            </a:extLst>
          </a:blip>
          <a:srcRect t="8099"/>
          <a:stretch>
            <a:fillRect/>
          </a:stretch>
        </p:blipFill>
        <p:spPr bwMode="auto">
          <a:xfrm>
            <a:off x="9863138" y="3014663"/>
            <a:ext cx="7199312" cy="3471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588" name="Picture 4" descr="星巴克"/>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338300" y="1484313"/>
            <a:ext cx="2790825" cy="191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589" name="Picture 5" descr="星巴克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706350" y="6964363"/>
            <a:ext cx="4422775" cy="2176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590" name="Picture 6" descr="星巴克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215313" y="6656388"/>
            <a:ext cx="5373687" cy="2484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51591" name="Group 7"/>
          <p:cNvGraphicFramePr>
            <a:graphicFrameLocks noGrp="1"/>
          </p:cNvGraphicFramePr>
          <p:nvPr>
            <p:ph sz="half" idx="1"/>
          </p:nvPr>
        </p:nvGraphicFramePr>
        <p:xfrm>
          <a:off x="563563" y="1879600"/>
          <a:ext cx="7632700" cy="1527684"/>
        </p:xfrm>
        <a:graphic>
          <a:graphicData uri="http://schemas.openxmlformats.org/drawingml/2006/table">
            <a:tbl>
              <a:tblPr/>
              <a:tblGrid>
                <a:gridCol w="1895475"/>
                <a:gridCol w="1779587"/>
                <a:gridCol w="2049463"/>
                <a:gridCol w="1908175"/>
              </a:tblGrid>
              <a:tr h="763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21" marB="77121"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21" marB="77121"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763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星巴克（</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Starbucks)</a:t>
                      </a:r>
                    </a:p>
                  </a:txBody>
                  <a:tcPr marL="154305" marR="154305" marT="77121" marB="77121"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100-500</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2500</a:t>
                      </a:r>
                    </a:p>
                  </a:txBody>
                  <a:tcPr marL="154305" marR="154305" marT="77121" marB="77121"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时尚白领</a:t>
                      </a:r>
                    </a:p>
                  </a:txBody>
                  <a:tcPr marL="154305" marR="154305" marT="77121" marB="77121"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1608" name="Group 24"/>
          <p:cNvGraphicFramePr>
            <a:graphicFrameLocks noGrp="1"/>
          </p:cNvGraphicFramePr>
          <p:nvPr>
            <p:ph sz="half" idx="2"/>
          </p:nvPr>
        </p:nvGraphicFramePr>
        <p:xfrm>
          <a:off x="487363" y="3844925"/>
          <a:ext cx="7632700" cy="4819873"/>
        </p:xfrm>
        <a:graphic>
          <a:graphicData uri="http://schemas.openxmlformats.org/drawingml/2006/table">
            <a:tbl>
              <a:tblPr/>
              <a:tblGrid>
                <a:gridCol w="3816350"/>
                <a:gridCol w="3816350"/>
              </a:tblGrid>
              <a:tr h="6555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48" marB="7714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星巴克（</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Starbucks)</a:t>
                      </a:r>
                    </a:p>
                  </a:txBody>
                  <a:tcPr marL="154305" marR="154305" marT="77148" marB="7714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571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dirty="0" smtClean="0">
                          <a:ln>
                            <a:noFill/>
                          </a:ln>
                          <a:solidFill>
                            <a:schemeClr val="bg1"/>
                          </a:solidFill>
                          <a:effectLst/>
                          <a:latin typeface="微软雅黑" pitchFamily="34" charset="-122"/>
                          <a:ea typeface="微软雅黑" pitchFamily="34" charset="-122"/>
                        </a:rPr>
                        <a:t>RMB)</a:t>
                      </a:r>
                    </a:p>
                  </a:txBody>
                  <a:tcPr marL="154305" marR="154305" marT="77148" marB="7714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50-300</a:t>
                      </a:r>
                    </a:p>
                  </a:txBody>
                  <a:tcPr marL="154305" marR="154305" marT="77148" marB="7714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50687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48" marB="7714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星巴克（</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Starbucks</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）是美国一家连锁咖啡公司的名称，</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1971</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年成立，为全球最大的咖啡连锁店，其总部坐落美国华盛顿州西雅图市。除咖啡外，星巴克亦有茶、馅皮饼及蛋糕等商品。星巴克在全球范围内已经有近</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12,000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间分店遍布北美、南美洲、欧洲、中东及太平洋区。</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2007</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年美国拍摄了与星巴克同名的电影。</a:t>
                      </a:r>
                    </a:p>
                  </a:txBody>
                  <a:tcPr marL="154305" marR="154305" marT="77148" marB="7714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622" name="Picture 38" descr="edb605a3d4315e97caefd067"/>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488363" y="1279525"/>
            <a:ext cx="3195637" cy="255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5922" name="Rectangle 2"/>
          <p:cNvSpPr>
            <a:spLocks noChangeArrowheads="1"/>
          </p:cNvSpPr>
          <p:nvPr/>
        </p:nvSpPr>
        <p:spPr bwMode="auto">
          <a:xfrm>
            <a:off x="0" y="0"/>
            <a:ext cx="6430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-C</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1587"/>
                                        </p:tgtEl>
                                        <p:attrNameLst>
                                          <p:attrName>style.visibility</p:attrName>
                                        </p:attrNameLst>
                                      </p:cBhvr>
                                      <p:to>
                                        <p:strVal val="visible"/>
                                      </p:to>
                                    </p:set>
                                    <p:animEffect transition="in" filter="dissolve">
                                      <p:cBhvr>
                                        <p:cTn id="7" dur="500"/>
                                        <p:tgtEl>
                                          <p:spTgt spid="451587"/>
                                        </p:tgtEl>
                                      </p:cBhvr>
                                    </p:animEffect>
                                  </p:childTnLst>
                                </p:cTn>
                              </p:par>
                              <p:par>
                                <p:cTn id="8" presetID="9" presetClass="entr" presetSubtype="0" fill="hold" nodeType="withEffect">
                                  <p:stCondLst>
                                    <p:cond delay="0"/>
                                  </p:stCondLst>
                                  <p:childTnLst>
                                    <p:set>
                                      <p:cBhvr>
                                        <p:cTn id="9" dur="1" fill="hold">
                                          <p:stCondLst>
                                            <p:cond delay="0"/>
                                          </p:stCondLst>
                                        </p:cTn>
                                        <p:tgtEl>
                                          <p:spTgt spid="451591"/>
                                        </p:tgtEl>
                                        <p:attrNameLst>
                                          <p:attrName>style.visibility</p:attrName>
                                        </p:attrNameLst>
                                      </p:cBhvr>
                                      <p:to>
                                        <p:strVal val="visible"/>
                                      </p:to>
                                    </p:set>
                                    <p:animEffect transition="in" filter="dissolve">
                                      <p:cBhvr>
                                        <p:cTn id="10" dur="500"/>
                                        <p:tgtEl>
                                          <p:spTgt spid="451591"/>
                                        </p:tgtEl>
                                      </p:cBhvr>
                                    </p:animEffec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451608"/>
                                        </p:tgtEl>
                                        <p:attrNameLst>
                                          <p:attrName>style.visibility</p:attrName>
                                        </p:attrNameLst>
                                      </p:cBhvr>
                                      <p:to>
                                        <p:strVal val="visible"/>
                                      </p:to>
                                    </p:set>
                                    <p:animEffect transition="in" filter="dissolve">
                                      <p:cBhvr>
                                        <p:cTn id="14" dur="500"/>
                                        <p:tgtEl>
                                          <p:spTgt spid="451608"/>
                                        </p:tgtEl>
                                      </p:cBhvr>
                                    </p:animEffect>
                                  </p:childTnLst>
                                </p:cTn>
                              </p:par>
                              <p:par>
                                <p:cTn id="15" presetID="9" presetClass="entr" presetSubtype="0" fill="hold" nodeType="withEffect">
                                  <p:stCondLst>
                                    <p:cond delay="0"/>
                                  </p:stCondLst>
                                  <p:childTnLst>
                                    <p:set>
                                      <p:cBhvr>
                                        <p:cTn id="16" dur="1" fill="hold">
                                          <p:stCondLst>
                                            <p:cond delay="0"/>
                                          </p:stCondLst>
                                        </p:cTn>
                                        <p:tgtEl>
                                          <p:spTgt spid="451622"/>
                                        </p:tgtEl>
                                        <p:attrNameLst>
                                          <p:attrName>style.visibility</p:attrName>
                                        </p:attrNameLst>
                                      </p:cBhvr>
                                      <p:to>
                                        <p:strVal val="visible"/>
                                      </p:to>
                                    </p:set>
                                    <p:animEffect transition="in" filter="dissolve">
                                      <p:cBhvr>
                                        <p:cTn id="17" dur="500"/>
                                        <p:tgtEl>
                                          <p:spTgt spid="451622"/>
                                        </p:tgtEl>
                                      </p:cBhvr>
                                    </p:animEffect>
                                  </p:childTnLst>
                                </p:cTn>
                              </p:par>
                              <p:par>
                                <p:cTn id="18" presetID="9" presetClass="entr" presetSubtype="0" fill="hold" nodeType="withEffect">
                                  <p:stCondLst>
                                    <p:cond delay="0"/>
                                  </p:stCondLst>
                                  <p:childTnLst>
                                    <p:set>
                                      <p:cBhvr>
                                        <p:cTn id="19" dur="1" fill="hold">
                                          <p:stCondLst>
                                            <p:cond delay="0"/>
                                          </p:stCondLst>
                                        </p:cTn>
                                        <p:tgtEl>
                                          <p:spTgt spid="451588"/>
                                        </p:tgtEl>
                                        <p:attrNameLst>
                                          <p:attrName>style.visibility</p:attrName>
                                        </p:attrNameLst>
                                      </p:cBhvr>
                                      <p:to>
                                        <p:strVal val="visible"/>
                                      </p:to>
                                    </p:set>
                                    <p:animEffect transition="in" filter="dissolve">
                                      <p:cBhvr>
                                        <p:cTn id="20" dur="500"/>
                                        <p:tgtEl>
                                          <p:spTgt spid="451588"/>
                                        </p:tgtEl>
                                      </p:cBhvr>
                                    </p:animEffect>
                                  </p:childTnLst>
                                </p:cTn>
                              </p:par>
                              <p:par>
                                <p:cTn id="21" presetID="9" presetClass="entr" presetSubtype="0" fill="hold" nodeType="withEffect">
                                  <p:stCondLst>
                                    <p:cond delay="0"/>
                                  </p:stCondLst>
                                  <p:childTnLst>
                                    <p:set>
                                      <p:cBhvr>
                                        <p:cTn id="22" dur="1" fill="hold">
                                          <p:stCondLst>
                                            <p:cond delay="0"/>
                                          </p:stCondLst>
                                        </p:cTn>
                                        <p:tgtEl>
                                          <p:spTgt spid="451590"/>
                                        </p:tgtEl>
                                        <p:attrNameLst>
                                          <p:attrName>style.visibility</p:attrName>
                                        </p:attrNameLst>
                                      </p:cBhvr>
                                      <p:to>
                                        <p:strVal val="visible"/>
                                      </p:to>
                                    </p:set>
                                    <p:animEffect transition="in" filter="dissolve">
                                      <p:cBhvr>
                                        <p:cTn id="23" dur="500"/>
                                        <p:tgtEl>
                                          <p:spTgt spid="451590"/>
                                        </p:tgtEl>
                                      </p:cBhvr>
                                    </p:animEffect>
                                  </p:childTnLst>
                                </p:cTn>
                              </p:par>
                              <p:par>
                                <p:cTn id="24" presetID="9" presetClass="entr" presetSubtype="0" fill="hold" nodeType="withEffect">
                                  <p:stCondLst>
                                    <p:cond delay="0"/>
                                  </p:stCondLst>
                                  <p:childTnLst>
                                    <p:set>
                                      <p:cBhvr>
                                        <p:cTn id="25" dur="1" fill="hold">
                                          <p:stCondLst>
                                            <p:cond delay="0"/>
                                          </p:stCondLst>
                                        </p:cTn>
                                        <p:tgtEl>
                                          <p:spTgt spid="451589"/>
                                        </p:tgtEl>
                                        <p:attrNameLst>
                                          <p:attrName>style.visibility</p:attrName>
                                        </p:attrNameLst>
                                      </p:cBhvr>
                                      <p:to>
                                        <p:strVal val="visible"/>
                                      </p:to>
                                    </p:set>
                                    <p:animEffect transition="in" filter="dissolve">
                                      <p:cBhvr>
                                        <p:cTn id="26" dur="500"/>
                                        <p:tgtEl>
                                          <p:spTgt spid="451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611" name="Picture 3" descr="4648d2ae-cb76-4c94-847b-6dca634a3b8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042775" y="6523038"/>
            <a:ext cx="5238750" cy="2290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2612" name="Picture 4" descr="8714acef573ddf6763d09f5a"/>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867150"/>
            <a:ext cx="3273425" cy="255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2613" name="Picture 5" descr="95d6e0cc685b563393457e6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625388" y="1520825"/>
            <a:ext cx="4656137" cy="463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2614" name="Picture 6" descr="0130000023730012489634865961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1512888"/>
            <a:ext cx="3230563"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2615" name="Picture 7" descr="6a211233454c98b91a4cffef"/>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7135813"/>
            <a:ext cx="2994025" cy="1687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52616" name="Group 8"/>
          <p:cNvGraphicFramePr>
            <a:graphicFrameLocks noGrp="1"/>
          </p:cNvGraphicFramePr>
          <p:nvPr>
            <p:ph sz="half" idx="1"/>
          </p:nvPr>
        </p:nvGraphicFramePr>
        <p:xfrm>
          <a:off x="3611563" y="2579688"/>
          <a:ext cx="9026525" cy="1316184"/>
        </p:xfrm>
        <a:graphic>
          <a:graphicData uri="http://schemas.openxmlformats.org/drawingml/2006/table">
            <a:tbl>
              <a:tblPr/>
              <a:tblGrid>
                <a:gridCol w="3173412"/>
                <a:gridCol w="1895475"/>
                <a:gridCol w="2049463"/>
                <a:gridCol w="1908175"/>
              </a:tblGrid>
              <a:tr h="7637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34" marB="77134"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34" marB="7713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34" marB="7713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34" marB="77134"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552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哈根达斯（</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Haagen-dazs</a:t>
                      </a:r>
                    </a:p>
                  </a:txBody>
                  <a:tcPr marL="154305" marR="154305" marT="77134" marB="77134"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100-150</a:t>
                      </a:r>
                    </a:p>
                  </a:txBody>
                  <a:tcPr marL="154305" marR="154305" marT="77134" marB="7713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1000</a:t>
                      </a:r>
                    </a:p>
                  </a:txBody>
                  <a:tcPr marL="154305" marR="154305" marT="77134" marB="7713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时尚白领</a:t>
                      </a:r>
                    </a:p>
                  </a:txBody>
                  <a:tcPr marL="154305" marR="154305" marT="77134" marB="77134"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2633" name="Group 25"/>
          <p:cNvGraphicFramePr>
            <a:graphicFrameLocks noGrp="1"/>
          </p:cNvGraphicFramePr>
          <p:nvPr>
            <p:ph sz="half" idx="2"/>
          </p:nvPr>
        </p:nvGraphicFramePr>
        <p:xfrm>
          <a:off x="3611563" y="4332288"/>
          <a:ext cx="8153400" cy="4121149"/>
        </p:xfrm>
        <a:graphic>
          <a:graphicData uri="http://schemas.openxmlformats.org/drawingml/2006/table">
            <a:tbl>
              <a:tblPr/>
              <a:tblGrid>
                <a:gridCol w="2984500"/>
                <a:gridCol w="5168900"/>
              </a:tblGrid>
              <a:tr h="4591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65" marB="7716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哈根达斯（</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Haagen-dazs</a:t>
                      </a:r>
                    </a:p>
                  </a:txBody>
                  <a:tcPr marL="154305" marR="154305" marT="77165" marB="7716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591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smtClean="0">
                          <a:ln>
                            <a:noFill/>
                          </a:ln>
                          <a:solidFill>
                            <a:schemeClr val="bg1"/>
                          </a:solidFill>
                          <a:effectLst/>
                          <a:latin typeface="微软雅黑" pitchFamily="34" charset="-122"/>
                          <a:ea typeface="微软雅黑" pitchFamily="34" charset="-122"/>
                        </a:rPr>
                        <a:t>RMB)</a:t>
                      </a:r>
                    </a:p>
                  </a:txBody>
                  <a:tcPr marL="154305" marR="154305" marT="77165" marB="7716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50-300</a:t>
                      </a:r>
                    </a:p>
                  </a:txBody>
                  <a:tcPr marL="154305" marR="154305" marT="77165" marB="7716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2027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65" marB="7716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哈根达斯（</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Haagen-Dazs</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）作为美国冰激凌品牌，</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1921</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年由鲁本</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马特斯</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(Reuben </a:t>
                      </a:r>
                      <a:r>
                        <a:rPr kumimoji="0" lang="en-US" altLang="zh-CN" sz="2000" b="0" i="0" u="none" strike="noStrike" cap="none" normalizeH="0" baseline="0" dirty="0" err="1" smtClean="0">
                          <a:ln>
                            <a:noFill/>
                          </a:ln>
                          <a:solidFill>
                            <a:schemeClr val="tx1"/>
                          </a:solidFill>
                          <a:effectLst/>
                          <a:latin typeface="微软雅黑" pitchFamily="34" charset="-122"/>
                          <a:ea typeface="微软雅黑" pitchFamily="34" charset="-122"/>
                        </a:rPr>
                        <a:t>Mattus</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研制成功，并于</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1961</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在美国纽约布朗克斯命名并上市。它亦成立了连锁雪糕专门店，在世界各国销售其品牌雪糕，在</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54</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个国家或地区共开设超过</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700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间分店。另外</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在市场占有率上：美国</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6.1%</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，英国</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3.5%</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，法国</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，日本</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4.6%</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，新加坡</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4%</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，中国香港</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5%</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。哈根达斯生产的产品包括雪糕、雪糕条、雪葩及冰冻奶酪等 </a:t>
                      </a:r>
                    </a:p>
                  </a:txBody>
                  <a:tcPr marL="154305" marR="154305" marT="77165" marB="7716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6946" name="Rectangle 2"/>
          <p:cNvSpPr>
            <a:spLocks noChangeArrowheads="1"/>
          </p:cNvSpPr>
          <p:nvPr/>
        </p:nvSpPr>
        <p:spPr bwMode="auto">
          <a:xfrm>
            <a:off x="0" y="0"/>
            <a:ext cx="6430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-C</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2614"/>
                                        </p:tgtEl>
                                        <p:attrNameLst>
                                          <p:attrName>style.visibility</p:attrName>
                                        </p:attrNameLst>
                                      </p:cBhvr>
                                      <p:to>
                                        <p:strVal val="visible"/>
                                      </p:to>
                                    </p:set>
                                    <p:animEffect transition="in" filter="dissolve">
                                      <p:cBhvr>
                                        <p:cTn id="7" dur="500"/>
                                        <p:tgtEl>
                                          <p:spTgt spid="452614"/>
                                        </p:tgtEl>
                                      </p:cBhvr>
                                    </p:animEffect>
                                  </p:childTnLst>
                                </p:cTn>
                              </p:par>
                              <p:par>
                                <p:cTn id="8" presetID="9" presetClass="entr" presetSubtype="0" fill="hold" nodeType="withEffect">
                                  <p:stCondLst>
                                    <p:cond delay="0"/>
                                  </p:stCondLst>
                                  <p:childTnLst>
                                    <p:set>
                                      <p:cBhvr>
                                        <p:cTn id="9" dur="1" fill="hold">
                                          <p:stCondLst>
                                            <p:cond delay="0"/>
                                          </p:stCondLst>
                                        </p:cTn>
                                        <p:tgtEl>
                                          <p:spTgt spid="452616"/>
                                        </p:tgtEl>
                                        <p:attrNameLst>
                                          <p:attrName>style.visibility</p:attrName>
                                        </p:attrNameLst>
                                      </p:cBhvr>
                                      <p:to>
                                        <p:strVal val="visible"/>
                                      </p:to>
                                    </p:set>
                                    <p:animEffect transition="in" filter="dissolve">
                                      <p:cBhvr>
                                        <p:cTn id="10" dur="500"/>
                                        <p:tgtEl>
                                          <p:spTgt spid="452616"/>
                                        </p:tgtEl>
                                      </p:cBhvr>
                                    </p:animEffect>
                                  </p:childTnLst>
                                </p:cTn>
                              </p:par>
                              <p:par>
                                <p:cTn id="11" presetID="9" presetClass="entr" presetSubtype="0" fill="hold" nodeType="withEffect">
                                  <p:stCondLst>
                                    <p:cond delay="0"/>
                                  </p:stCondLst>
                                  <p:childTnLst>
                                    <p:set>
                                      <p:cBhvr>
                                        <p:cTn id="12" dur="1" fill="hold">
                                          <p:stCondLst>
                                            <p:cond delay="0"/>
                                          </p:stCondLst>
                                        </p:cTn>
                                        <p:tgtEl>
                                          <p:spTgt spid="452611"/>
                                        </p:tgtEl>
                                        <p:attrNameLst>
                                          <p:attrName>style.visibility</p:attrName>
                                        </p:attrNameLst>
                                      </p:cBhvr>
                                      <p:to>
                                        <p:strVal val="visible"/>
                                      </p:to>
                                    </p:set>
                                    <p:animEffect transition="in" filter="dissolve">
                                      <p:cBhvr>
                                        <p:cTn id="13" dur="500"/>
                                        <p:tgtEl>
                                          <p:spTgt spid="452611"/>
                                        </p:tgtEl>
                                      </p:cBhvr>
                                    </p:animEffect>
                                  </p:childTnLst>
                                </p:cTn>
                              </p:par>
                            </p:childTnLst>
                          </p:cTn>
                        </p:par>
                        <p:par>
                          <p:cTn id="14" fill="hold" nodeType="afterGroup">
                            <p:stCondLst>
                              <p:cond delay="500"/>
                            </p:stCondLst>
                            <p:childTnLst>
                              <p:par>
                                <p:cTn id="15" presetID="9" presetClass="entr" presetSubtype="0" fill="hold" nodeType="afterEffect">
                                  <p:stCondLst>
                                    <p:cond delay="0"/>
                                  </p:stCondLst>
                                  <p:childTnLst>
                                    <p:set>
                                      <p:cBhvr>
                                        <p:cTn id="16" dur="1" fill="hold">
                                          <p:stCondLst>
                                            <p:cond delay="0"/>
                                          </p:stCondLst>
                                        </p:cTn>
                                        <p:tgtEl>
                                          <p:spTgt spid="452612"/>
                                        </p:tgtEl>
                                        <p:attrNameLst>
                                          <p:attrName>style.visibility</p:attrName>
                                        </p:attrNameLst>
                                      </p:cBhvr>
                                      <p:to>
                                        <p:strVal val="visible"/>
                                      </p:to>
                                    </p:set>
                                    <p:animEffect transition="in" filter="dissolve">
                                      <p:cBhvr>
                                        <p:cTn id="17" dur="500"/>
                                        <p:tgtEl>
                                          <p:spTgt spid="452612"/>
                                        </p:tgtEl>
                                      </p:cBhvr>
                                    </p:animEffect>
                                  </p:childTnLst>
                                </p:cTn>
                              </p:par>
                              <p:par>
                                <p:cTn id="18" presetID="9" presetClass="entr" presetSubtype="0" fill="hold" nodeType="withEffect">
                                  <p:stCondLst>
                                    <p:cond delay="0"/>
                                  </p:stCondLst>
                                  <p:childTnLst>
                                    <p:set>
                                      <p:cBhvr>
                                        <p:cTn id="19" dur="1" fill="hold">
                                          <p:stCondLst>
                                            <p:cond delay="0"/>
                                          </p:stCondLst>
                                        </p:cTn>
                                        <p:tgtEl>
                                          <p:spTgt spid="452615"/>
                                        </p:tgtEl>
                                        <p:attrNameLst>
                                          <p:attrName>style.visibility</p:attrName>
                                        </p:attrNameLst>
                                      </p:cBhvr>
                                      <p:to>
                                        <p:strVal val="visible"/>
                                      </p:to>
                                    </p:set>
                                    <p:animEffect transition="in" filter="dissolve">
                                      <p:cBhvr>
                                        <p:cTn id="20" dur="500"/>
                                        <p:tgtEl>
                                          <p:spTgt spid="452615"/>
                                        </p:tgtEl>
                                      </p:cBhvr>
                                    </p:animEffect>
                                  </p:childTnLst>
                                </p:cTn>
                              </p:par>
                              <p:par>
                                <p:cTn id="21" presetID="9" presetClass="entr" presetSubtype="0" fill="hold" nodeType="withEffect">
                                  <p:stCondLst>
                                    <p:cond delay="0"/>
                                  </p:stCondLst>
                                  <p:childTnLst>
                                    <p:set>
                                      <p:cBhvr>
                                        <p:cTn id="22" dur="1" fill="hold">
                                          <p:stCondLst>
                                            <p:cond delay="0"/>
                                          </p:stCondLst>
                                        </p:cTn>
                                        <p:tgtEl>
                                          <p:spTgt spid="452633"/>
                                        </p:tgtEl>
                                        <p:attrNameLst>
                                          <p:attrName>style.visibility</p:attrName>
                                        </p:attrNameLst>
                                      </p:cBhvr>
                                      <p:to>
                                        <p:strVal val="visible"/>
                                      </p:to>
                                    </p:set>
                                    <p:animEffect transition="in" filter="dissolve">
                                      <p:cBhvr>
                                        <p:cTn id="23" dur="500"/>
                                        <p:tgtEl>
                                          <p:spTgt spid="452633"/>
                                        </p:tgtEl>
                                      </p:cBhvr>
                                    </p:animEffect>
                                  </p:childTnLst>
                                </p:cTn>
                              </p:par>
                              <p:par>
                                <p:cTn id="24" presetID="9" presetClass="entr" presetSubtype="0" fill="hold" nodeType="withEffect">
                                  <p:stCondLst>
                                    <p:cond delay="0"/>
                                  </p:stCondLst>
                                  <p:childTnLst>
                                    <p:set>
                                      <p:cBhvr>
                                        <p:cTn id="25" dur="1" fill="hold">
                                          <p:stCondLst>
                                            <p:cond delay="0"/>
                                          </p:stCondLst>
                                        </p:cTn>
                                        <p:tgtEl>
                                          <p:spTgt spid="452613"/>
                                        </p:tgtEl>
                                        <p:attrNameLst>
                                          <p:attrName>style.visibility</p:attrName>
                                        </p:attrNameLst>
                                      </p:cBhvr>
                                      <p:to>
                                        <p:strVal val="visible"/>
                                      </p:to>
                                    </p:set>
                                    <p:animEffect transition="in" filter="dissolve">
                                      <p:cBhvr>
                                        <p:cTn id="26" dur="500"/>
                                        <p:tgtEl>
                                          <p:spTgt spid="452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635" name="Picture 3" descr="宜芝多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042775" y="5473700"/>
            <a:ext cx="5238750" cy="332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3636" name="Picture 4" descr="宜芝多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974513" y="1492250"/>
            <a:ext cx="5307012" cy="345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53637" name="Group 5"/>
          <p:cNvGraphicFramePr>
            <a:graphicFrameLocks noGrp="1"/>
          </p:cNvGraphicFramePr>
          <p:nvPr>
            <p:ph sz="half" idx="1"/>
          </p:nvPr>
        </p:nvGraphicFramePr>
        <p:xfrm>
          <a:off x="639763" y="2422525"/>
          <a:ext cx="7632700" cy="2552700"/>
        </p:xfrm>
        <a:graphic>
          <a:graphicData uri="http://schemas.openxmlformats.org/drawingml/2006/table">
            <a:tbl>
              <a:tblPr/>
              <a:tblGrid>
                <a:gridCol w="1893887"/>
                <a:gridCol w="1800225"/>
                <a:gridCol w="2033588"/>
                <a:gridCol w="1905000"/>
              </a:tblGrid>
              <a:tr h="12763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（平方米）</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12763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宜芝多</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50-100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800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  </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3654" name="Group 22"/>
          <p:cNvGraphicFramePr>
            <a:graphicFrameLocks noGrp="1"/>
          </p:cNvGraphicFramePr>
          <p:nvPr>
            <p:ph sz="half" idx="2"/>
          </p:nvPr>
        </p:nvGraphicFramePr>
        <p:xfrm>
          <a:off x="715963" y="5470525"/>
          <a:ext cx="7632700" cy="2657478"/>
        </p:xfrm>
        <a:graphic>
          <a:graphicData uri="http://schemas.openxmlformats.org/drawingml/2006/table">
            <a:tbl>
              <a:tblPr/>
              <a:tblGrid>
                <a:gridCol w="3802062"/>
                <a:gridCol w="3830638"/>
              </a:tblGrid>
              <a:tr h="4591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宜芝多</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591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dirty="0" smtClean="0">
                          <a:ln>
                            <a:noFill/>
                          </a:ln>
                          <a:solidFill>
                            <a:schemeClr val="bg1"/>
                          </a:solidFill>
                          <a:effectLst/>
                          <a:latin typeface="微软雅黑" pitchFamily="34" charset="-122"/>
                          <a:ea typeface="微软雅黑" pitchFamily="34" charset="-122"/>
                        </a:rPr>
                        <a:t>RMB)</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50-300</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73926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宜芝多是一家来自上海的面包蛋糕店，</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1999</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年由蔡明融创建。无论是西方松饼或是日式蛋糕以及台湾传统的肉松</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3668" name="Picture 36" descr="1915-10092Q035570-L"/>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301163" y="3746500"/>
            <a:ext cx="3014662" cy="172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3669" name="Picture 37" descr="宜芝多"/>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321800" y="5473700"/>
            <a:ext cx="2990850" cy="193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7969" name="Rectangle 2"/>
          <p:cNvSpPr>
            <a:spLocks noChangeArrowheads="1"/>
          </p:cNvSpPr>
          <p:nvPr/>
        </p:nvSpPr>
        <p:spPr bwMode="auto">
          <a:xfrm>
            <a:off x="0" y="0"/>
            <a:ext cx="6430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-C</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3637"/>
                                        </p:tgtEl>
                                        <p:attrNameLst>
                                          <p:attrName>style.visibility</p:attrName>
                                        </p:attrNameLst>
                                      </p:cBhvr>
                                      <p:to>
                                        <p:strVal val="visible"/>
                                      </p:to>
                                    </p:set>
                                    <p:animEffect transition="in" filter="dissolve">
                                      <p:cBhvr>
                                        <p:cTn id="7" dur="500"/>
                                        <p:tgtEl>
                                          <p:spTgt spid="453637"/>
                                        </p:tgtEl>
                                      </p:cBhvr>
                                    </p:animEffect>
                                  </p:childTnLst>
                                </p:cTn>
                              </p:par>
                              <p:par>
                                <p:cTn id="8" presetID="9" presetClass="entr" presetSubtype="0" fill="hold" nodeType="withEffect">
                                  <p:stCondLst>
                                    <p:cond delay="0"/>
                                  </p:stCondLst>
                                  <p:childTnLst>
                                    <p:set>
                                      <p:cBhvr>
                                        <p:cTn id="9" dur="1" fill="hold">
                                          <p:stCondLst>
                                            <p:cond delay="0"/>
                                          </p:stCondLst>
                                        </p:cTn>
                                        <p:tgtEl>
                                          <p:spTgt spid="453668"/>
                                        </p:tgtEl>
                                        <p:attrNameLst>
                                          <p:attrName>style.visibility</p:attrName>
                                        </p:attrNameLst>
                                      </p:cBhvr>
                                      <p:to>
                                        <p:strVal val="visible"/>
                                      </p:to>
                                    </p:set>
                                    <p:animEffect transition="in" filter="dissolve">
                                      <p:cBhvr>
                                        <p:cTn id="10" dur="500"/>
                                        <p:tgtEl>
                                          <p:spTgt spid="453668"/>
                                        </p:tgtEl>
                                      </p:cBhvr>
                                    </p:animEffect>
                                  </p:childTnLst>
                                </p:cTn>
                              </p:par>
                              <p:par>
                                <p:cTn id="11" presetID="9" presetClass="entr" presetSubtype="0" fill="hold" nodeType="withEffect">
                                  <p:stCondLst>
                                    <p:cond delay="0"/>
                                  </p:stCondLst>
                                  <p:childTnLst>
                                    <p:set>
                                      <p:cBhvr>
                                        <p:cTn id="12" dur="1" fill="hold">
                                          <p:stCondLst>
                                            <p:cond delay="0"/>
                                          </p:stCondLst>
                                        </p:cTn>
                                        <p:tgtEl>
                                          <p:spTgt spid="453635"/>
                                        </p:tgtEl>
                                        <p:attrNameLst>
                                          <p:attrName>style.visibility</p:attrName>
                                        </p:attrNameLst>
                                      </p:cBhvr>
                                      <p:to>
                                        <p:strVal val="visible"/>
                                      </p:to>
                                    </p:set>
                                    <p:animEffect transition="in" filter="dissolve">
                                      <p:cBhvr>
                                        <p:cTn id="13" dur="500"/>
                                        <p:tgtEl>
                                          <p:spTgt spid="453635"/>
                                        </p:tgtEl>
                                      </p:cBhvr>
                                    </p:animEffect>
                                  </p:childTnLst>
                                </p:cTn>
                              </p:par>
                            </p:childTnLst>
                          </p:cTn>
                        </p:par>
                        <p:par>
                          <p:cTn id="14" fill="hold" nodeType="afterGroup">
                            <p:stCondLst>
                              <p:cond delay="500"/>
                            </p:stCondLst>
                            <p:childTnLst>
                              <p:par>
                                <p:cTn id="15" presetID="9" presetClass="entr" presetSubtype="0" fill="hold" nodeType="afterEffect">
                                  <p:stCondLst>
                                    <p:cond delay="0"/>
                                  </p:stCondLst>
                                  <p:childTnLst>
                                    <p:set>
                                      <p:cBhvr>
                                        <p:cTn id="16" dur="1" fill="hold">
                                          <p:stCondLst>
                                            <p:cond delay="0"/>
                                          </p:stCondLst>
                                        </p:cTn>
                                        <p:tgtEl>
                                          <p:spTgt spid="453654"/>
                                        </p:tgtEl>
                                        <p:attrNameLst>
                                          <p:attrName>style.visibility</p:attrName>
                                        </p:attrNameLst>
                                      </p:cBhvr>
                                      <p:to>
                                        <p:strVal val="visible"/>
                                      </p:to>
                                    </p:set>
                                    <p:animEffect transition="in" filter="dissolve">
                                      <p:cBhvr>
                                        <p:cTn id="17" dur="500"/>
                                        <p:tgtEl>
                                          <p:spTgt spid="453654"/>
                                        </p:tgtEl>
                                      </p:cBhvr>
                                    </p:animEffect>
                                  </p:childTnLst>
                                </p:cTn>
                              </p:par>
                              <p:par>
                                <p:cTn id="18" presetID="9" presetClass="entr" presetSubtype="0" fill="hold" nodeType="withEffect">
                                  <p:stCondLst>
                                    <p:cond delay="0"/>
                                  </p:stCondLst>
                                  <p:childTnLst>
                                    <p:set>
                                      <p:cBhvr>
                                        <p:cTn id="19" dur="1" fill="hold">
                                          <p:stCondLst>
                                            <p:cond delay="0"/>
                                          </p:stCondLst>
                                        </p:cTn>
                                        <p:tgtEl>
                                          <p:spTgt spid="453669"/>
                                        </p:tgtEl>
                                        <p:attrNameLst>
                                          <p:attrName>style.visibility</p:attrName>
                                        </p:attrNameLst>
                                      </p:cBhvr>
                                      <p:to>
                                        <p:strVal val="visible"/>
                                      </p:to>
                                    </p:set>
                                    <p:animEffect transition="in" filter="dissolve">
                                      <p:cBhvr>
                                        <p:cTn id="20" dur="500"/>
                                        <p:tgtEl>
                                          <p:spTgt spid="453669"/>
                                        </p:tgtEl>
                                      </p:cBhvr>
                                    </p:animEffect>
                                  </p:childTnLst>
                                </p:cTn>
                              </p:par>
                              <p:par>
                                <p:cTn id="21" presetID="9" presetClass="entr" presetSubtype="0" fill="hold" nodeType="withEffect">
                                  <p:stCondLst>
                                    <p:cond delay="0"/>
                                  </p:stCondLst>
                                  <p:childTnLst>
                                    <p:set>
                                      <p:cBhvr>
                                        <p:cTn id="22" dur="1" fill="hold">
                                          <p:stCondLst>
                                            <p:cond delay="0"/>
                                          </p:stCondLst>
                                        </p:cTn>
                                        <p:tgtEl>
                                          <p:spTgt spid="453636"/>
                                        </p:tgtEl>
                                        <p:attrNameLst>
                                          <p:attrName>style.visibility</p:attrName>
                                        </p:attrNameLst>
                                      </p:cBhvr>
                                      <p:to>
                                        <p:strVal val="visible"/>
                                      </p:to>
                                    </p:set>
                                    <p:animEffect transition="in" filter="dissolve">
                                      <p:cBhvr>
                                        <p:cTn id="23" dur="500"/>
                                        <p:tgtEl>
                                          <p:spTgt spid="453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9" name="Picture 3" descr="61183b2dcf550a04349bf79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44963"/>
            <a:ext cx="8818563" cy="408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54660" name="Group 4"/>
          <p:cNvGraphicFramePr>
            <a:graphicFrameLocks noGrp="1"/>
          </p:cNvGraphicFramePr>
          <p:nvPr>
            <p:ph sz="half" idx="1"/>
          </p:nvPr>
        </p:nvGraphicFramePr>
        <p:xfrm>
          <a:off x="334963" y="1584325"/>
          <a:ext cx="7632700" cy="2176463"/>
        </p:xfrm>
        <a:graphic>
          <a:graphicData uri="http://schemas.openxmlformats.org/drawingml/2006/table">
            <a:tbl>
              <a:tblPr/>
              <a:tblGrid>
                <a:gridCol w="1893887"/>
                <a:gridCol w="1800225"/>
                <a:gridCol w="2033588"/>
                <a:gridCol w="1905000"/>
              </a:tblGrid>
              <a:tr h="10890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黑体" pitchFamily="49" charset="-122"/>
                          <a:ea typeface="黑体" pitchFamily="49" charset="-122"/>
                        </a:rPr>
                        <a:t>业态经营品牌</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黑体" pitchFamily="49" charset="-122"/>
                          <a:ea typeface="黑体" pitchFamily="49" charset="-122"/>
                        </a:rPr>
                        <a:t>面积</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黑体" pitchFamily="49" charset="-122"/>
                          <a:ea typeface="黑体" pitchFamily="49" charset="-122"/>
                        </a:rPr>
                        <a:t>（平方米）</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黑体" pitchFamily="49" charset="-122"/>
                          <a:ea typeface="黑体" pitchFamily="49" charset="-122"/>
                        </a:rPr>
                        <a:t>日均客流量（人）</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黑体" pitchFamily="49" charset="-122"/>
                          <a:ea typeface="黑体" pitchFamily="49" charset="-122"/>
                        </a:rPr>
                        <a:t>主力消费群体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1087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黑体" pitchFamily="49" charset="-122"/>
                          <a:ea typeface="黑体" pitchFamily="49" charset="-122"/>
                        </a:rPr>
                        <a:t>满记甜品</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黑体" pitchFamily="49" charset="-122"/>
                          <a:ea typeface="黑体" pitchFamily="49" charset="-122"/>
                        </a:rPr>
                        <a:t>50-150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黑体" pitchFamily="49" charset="-122"/>
                          <a:ea typeface="黑体" pitchFamily="49" charset="-122"/>
                        </a:rPr>
                        <a:t>800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黑体" pitchFamily="49" charset="-122"/>
                          <a:ea typeface="黑体" pitchFamily="49" charset="-122"/>
                        </a:rPr>
                        <a:t>  </a:t>
                      </a:r>
                      <a:r>
                        <a:rPr kumimoji="0" lang="zh-CN" altLang="en-US" sz="2000" b="0" i="0" u="none" strike="noStrike" cap="none" normalizeH="0" baseline="0" dirty="0" smtClean="0">
                          <a:ln>
                            <a:noFill/>
                          </a:ln>
                          <a:solidFill>
                            <a:schemeClr val="tx1"/>
                          </a:solidFill>
                          <a:effectLst/>
                          <a:latin typeface="黑体" pitchFamily="49" charset="-122"/>
                          <a:ea typeface="黑体" pitchFamily="49" charset="-122"/>
                        </a:rPr>
                        <a:t>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4677" name="Group 21"/>
          <p:cNvGraphicFramePr>
            <a:graphicFrameLocks noGrp="1"/>
          </p:cNvGraphicFramePr>
          <p:nvPr>
            <p:ph sz="half" idx="2"/>
          </p:nvPr>
        </p:nvGraphicFramePr>
        <p:xfrm>
          <a:off x="9309100" y="5205413"/>
          <a:ext cx="7632700" cy="2855945"/>
        </p:xfrm>
        <a:graphic>
          <a:graphicData uri="http://schemas.openxmlformats.org/drawingml/2006/table">
            <a:tbl>
              <a:tblPr/>
              <a:tblGrid>
                <a:gridCol w="3802063"/>
                <a:gridCol w="3830637"/>
              </a:tblGrid>
              <a:tr h="45905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44" marB="77144"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满记甜品</a:t>
                      </a:r>
                    </a:p>
                  </a:txBody>
                  <a:tcPr marL="154305" marR="154305" marT="77144" marB="77144"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4445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dirty="0" smtClean="0">
                          <a:ln>
                            <a:noFill/>
                          </a:ln>
                          <a:solidFill>
                            <a:schemeClr val="bg1"/>
                          </a:solidFill>
                          <a:effectLst/>
                          <a:latin typeface="微软雅黑" pitchFamily="34" charset="-122"/>
                          <a:ea typeface="微软雅黑" pitchFamily="34" charset="-122"/>
                        </a:rPr>
                        <a:t>RMB)</a:t>
                      </a:r>
                    </a:p>
                  </a:txBody>
                  <a:tcPr marL="154305" marR="154305" marT="77144" marB="77144"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50-300</a:t>
                      </a:r>
                    </a:p>
                  </a:txBody>
                  <a:tcPr marL="154305" marR="154305" marT="77144" marB="77144"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8524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44" marB="77144"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满记甜品是香港地区知名连锁品牌。专业生产，经营各类正统港式甜品，糖水及休闲类甜品 </a:t>
                      </a:r>
                    </a:p>
                  </a:txBody>
                  <a:tcPr marL="154305" marR="154305" marT="77144" marB="77144"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4691" name="Picture 35" descr="418192-2009121103354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321800" y="1498600"/>
            <a:ext cx="4217988" cy="275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4692" name="Picture 36" descr="满记甜品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3020675" y="1493838"/>
            <a:ext cx="3786188" cy="275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4693" name="Picture 37" descr="满记甜品"/>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416800" y="3432175"/>
            <a:ext cx="2333625" cy="176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8993" name="Rectangle 2"/>
          <p:cNvSpPr>
            <a:spLocks noChangeArrowheads="1"/>
          </p:cNvSpPr>
          <p:nvPr/>
        </p:nvSpPr>
        <p:spPr bwMode="auto">
          <a:xfrm>
            <a:off x="0" y="0"/>
            <a:ext cx="6430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-C</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4660"/>
                                        </p:tgtEl>
                                        <p:attrNameLst>
                                          <p:attrName>style.visibility</p:attrName>
                                        </p:attrNameLst>
                                      </p:cBhvr>
                                      <p:to>
                                        <p:strVal val="visible"/>
                                      </p:to>
                                    </p:set>
                                    <p:animEffect transition="in" filter="dissolve">
                                      <p:cBhvr>
                                        <p:cTn id="7" dur="500"/>
                                        <p:tgtEl>
                                          <p:spTgt spid="454660"/>
                                        </p:tgtEl>
                                      </p:cBhvr>
                                    </p:animEffect>
                                  </p:childTnLst>
                                </p:cTn>
                              </p:par>
                              <p:par>
                                <p:cTn id="8" presetID="9" presetClass="entr" presetSubtype="0" fill="hold" nodeType="withEffect">
                                  <p:stCondLst>
                                    <p:cond delay="0"/>
                                  </p:stCondLst>
                                  <p:childTnLst>
                                    <p:set>
                                      <p:cBhvr>
                                        <p:cTn id="9" dur="1" fill="hold">
                                          <p:stCondLst>
                                            <p:cond delay="0"/>
                                          </p:stCondLst>
                                        </p:cTn>
                                        <p:tgtEl>
                                          <p:spTgt spid="454659"/>
                                        </p:tgtEl>
                                        <p:attrNameLst>
                                          <p:attrName>style.visibility</p:attrName>
                                        </p:attrNameLst>
                                      </p:cBhvr>
                                      <p:to>
                                        <p:strVal val="visible"/>
                                      </p:to>
                                    </p:set>
                                    <p:animEffect transition="in" filter="dissolve">
                                      <p:cBhvr>
                                        <p:cTn id="10" dur="500"/>
                                        <p:tgtEl>
                                          <p:spTgt spid="454659"/>
                                        </p:tgtEl>
                                      </p:cBhvr>
                                    </p:animEffect>
                                  </p:childTnLst>
                                </p:cTn>
                              </p:par>
                              <p:par>
                                <p:cTn id="11" presetID="9" presetClass="entr" presetSubtype="0" fill="hold" nodeType="withEffect">
                                  <p:stCondLst>
                                    <p:cond delay="0"/>
                                  </p:stCondLst>
                                  <p:childTnLst>
                                    <p:set>
                                      <p:cBhvr>
                                        <p:cTn id="12" dur="1" fill="hold">
                                          <p:stCondLst>
                                            <p:cond delay="0"/>
                                          </p:stCondLst>
                                        </p:cTn>
                                        <p:tgtEl>
                                          <p:spTgt spid="454692"/>
                                        </p:tgtEl>
                                        <p:attrNameLst>
                                          <p:attrName>style.visibility</p:attrName>
                                        </p:attrNameLst>
                                      </p:cBhvr>
                                      <p:to>
                                        <p:strVal val="visible"/>
                                      </p:to>
                                    </p:set>
                                    <p:animEffect transition="in" filter="dissolve">
                                      <p:cBhvr>
                                        <p:cTn id="13" dur="500"/>
                                        <p:tgtEl>
                                          <p:spTgt spid="454692"/>
                                        </p:tgtEl>
                                      </p:cBhvr>
                                    </p:animEffect>
                                  </p:childTnLst>
                                </p:cTn>
                              </p:par>
                              <p:par>
                                <p:cTn id="14" presetID="9" presetClass="entr" presetSubtype="0" fill="hold" nodeType="withEffect">
                                  <p:stCondLst>
                                    <p:cond delay="0"/>
                                  </p:stCondLst>
                                  <p:childTnLst>
                                    <p:set>
                                      <p:cBhvr>
                                        <p:cTn id="15" dur="1" fill="hold">
                                          <p:stCondLst>
                                            <p:cond delay="0"/>
                                          </p:stCondLst>
                                        </p:cTn>
                                        <p:tgtEl>
                                          <p:spTgt spid="454691"/>
                                        </p:tgtEl>
                                        <p:attrNameLst>
                                          <p:attrName>style.visibility</p:attrName>
                                        </p:attrNameLst>
                                      </p:cBhvr>
                                      <p:to>
                                        <p:strVal val="visible"/>
                                      </p:to>
                                    </p:set>
                                    <p:animEffect transition="in" filter="dissolve">
                                      <p:cBhvr>
                                        <p:cTn id="16" dur="500"/>
                                        <p:tgtEl>
                                          <p:spTgt spid="454691"/>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454693"/>
                                        </p:tgtEl>
                                        <p:attrNameLst>
                                          <p:attrName>style.visibility</p:attrName>
                                        </p:attrNameLst>
                                      </p:cBhvr>
                                      <p:to>
                                        <p:strVal val="visible"/>
                                      </p:to>
                                    </p:set>
                                    <p:animEffect transition="in" filter="dissolve">
                                      <p:cBhvr>
                                        <p:cTn id="20" dur="500"/>
                                        <p:tgtEl>
                                          <p:spTgt spid="454693"/>
                                        </p:tgtEl>
                                      </p:cBhvr>
                                    </p:animEffect>
                                  </p:childTnLst>
                                </p:cTn>
                              </p:par>
                              <p:par>
                                <p:cTn id="21" presetID="9" presetClass="entr" presetSubtype="0" fill="hold" nodeType="withEffect">
                                  <p:stCondLst>
                                    <p:cond delay="0"/>
                                  </p:stCondLst>
                                  <p:childTnLst>
                                    <p:set>
                                      <p:cBhvr>
                                        <p:cTn id="22" dur="1" fill="hold">
                                          <p:stCondLst>
                                            <p:cond delay="0"/>
                                          </p:stCondLst>
                                        </p:cTn>
                                        <p:tgtEl>
                                          <p:spTgt spid="454677"/>
                                        </p:tgtEl>
                                        <p:attrNameLst>
                                          <p:attrName>style.visibility</p:attrName>
                                        </p:attrNameLst>
                                      </p:cBhvr>
                                      <p:to>
                                        <p:strVal val="visible"/>
                                      </p:to>
                                    </p:set>
                                    <p:animEffect transition="in" filter="dissolve">
                                      <p:cBhvr>
                                        <p:cTn id="23" dur="500"/>
                                        <p:tgtEl>
                                          <p:spTgt spid="454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683" name="Picture 3" descr="1798186_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5975" y="1616075"/>
            <a:ext cx="7551738" cy="322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5684" name="Picture 4" descr="20087299431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255125" y="5127625"/>
            <a:ext cx="6870700" cy="387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55685" name="Group 5"/>
          <p:cNvGraphicFramePr>
            <a:graphicFrameLocks noGrp="1"/>
          </p:cNvGraphicFramePr>
          <p:nvPr>
            <p:ph sz="half" idx="1"/>
          </p:nvPr>
        </p:nvGraphicFramePr>
        <p:xfrm>
          <a:off x="873125" y="5453063"/>
          <a:ext cx="7632700" cy="2333625"/>
        </p:xfrm>
        <a:graphic>
          <a:graphicData uri="http://schemas.openxmlformats.org/drawingml/2006/table">
            <a:tbl>
              <a:tblPr/>
              <a:tblGrid>
                <a:gridCol w="1779588"/>
                <a:gridCol w="1895475"/>
                <a:gridCol w="2052637"/>
                <a:gridCol w="1905000"/>
              </a:tblGrid>
              <a:tr h="966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r>
              <a:tr h="1366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禾绿回转寿司</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100-500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100-500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时尚白领</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5702" name="Group 22"/>
          <p:cNvGraphicFramePr>
            <a:graphicFrameLocks noGrp="1"/>
          </p:cNvGraphicFramePr>
          <p:nvPr>
            <p:ph sz="half" idx="2"/>
          </p:nvPr>
        </p:nvGraphicFramePr>
        <p:xfrm>
          <a:off x="9174163" y="1660525"/>
          <a:ext cx="7632700" cy="2708419"/>
        </p:xfrm>
        <a:graphic>
          <a:graphicData uri="http://schemas.openxmlformats.org/drawingml/2006/table">
            <a:tbl>
              <a:tblPr/>
              <a:tblGrid>
                <a:gridCol w="3030537"/>
                <a:gridCol w="4602163"/>
              </a:tblGrid>
              <a:tr h="458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35" marB="7713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禾绿回转寿司</a:t>
                      </a:r>
                    </a:p>
                  </a:txBody>
                  <a:tcPr marL="154305" marR="154305" marT="77135" marB="7713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58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dirty="0" smtClean="0">
                          <a:ln>
                            <a:noFill/>
                          </a:ln>
                          <a:solidFill>
                            <a:schemeClr val="bg1"/>
                          </a:solidFill>
                          <a:effectLst/>
                          <a:latin typeface="微软雅黑" pitchFamily="34" charset="-122"/>
                          <a:ea typeface="微软雅黑" pitchFamily="34" charset="-122"/>
                        </a:rPr>
                        <a:t>RMB)</a:t>
                      </a:r>
                    </a:p>
                  </a:txBody>
                  <a:tcPr marL="154305" marR="154305" marT="77135" marB="7713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500</a:t>
                      </a:r>
                    </a:p>
                  </a:txBody>
                  <a:tcPr marL="154305" marR="154305" marT="77135" marB="7713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79027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35" marB="77135"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寿司是日本人最喜爱的传统食物之一，主要材料是用醋调味过的冷饭（简称醋饭），再加上鱼肉，海鲜，蔬菜或鸡蛋等作配料，其味道鲜美，很受日本民众的喜爱。</a:t>
                      </a:r>
                    </a:p>
                  </a:txBody>
                  <a:tcPr marL="154305" marR="154305" marT="77135" marB="77135"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015" name="Rectangle 2"/>
          <p:cNvSpPr>
            <a:spLocks noChangeArrowheads="1"/>
          </p:cNvSpPr>
          <p:nvPr/>
        </p:nvSpPr>
        <p:spPr bwMode="auto">
          <a:xfrm>
            <a:off x="0" y="0"/>
            <a:ext cx="6430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-C</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5683"/>
                                        </p:tgtEl>
                                        <p:attrNameLst>
                                          <p:attrName>style.visibility</p:attrName>
                                        </p:attrNameLst>
                                      </p:cBhvr>
                                      <p:to>
                                        <p:strVal val="visible"/>
                                      </p:to>
                                    </p:set>
                                    <p:animEffect transition="in" filter="dissolve">
                                      <p:cBhvr>
                                        <p:cTn id="7" dur="500"/>
                                        <p:tgtEl>
                                          <p:spTgt spid="455683"/>
                                        </p:tgtEl>
                                      </p:cBhvr>
                                    </p:animEffect>
                                  </p:childTnLst>
                                </p:cTn>
                              </p:par>
                              <p:par>
                                <p:cTn id="8" presetID="9" presetClass="entr" presetSubtype="0" fill="hold" nodeType="withEffect">
                                  <p:stCondLst>
                                    <p:cond delay="0"/>
                                  </p:stCondLst>
                                  <p:childTnLst>
                                    <p:set>
                                      <p:cBhvr>
                                        <p:cTn id="9" dur="1" fill="hold">
                                          <p:stCondLst>
                                            <p:cond delay="0"/>
                                          </p:stCondLst>
                                        </p:cTn>
                                        <p:tgtEl>
                                          <p:spTgt spid="455702"/>
                                        </p:tgtEl>
                                        <p:attrNameLst>
                                          <p:attrName>style.visibility</p:attrName>
                                        </p:attrNameLst>
                                      </p:cBhvr>
                                      <p:to>
                                        <p:strVal val="visible"/>
                                      </p:to>
                                    </p:set>
                                    <p:animEffect transition="in" filter="dissolve">
                                      <p:cBhvr>
                                        <p:cTn id="10" dur="500"/>
                                        <p:tgtEl>
                                          <p:spTgt spid="455702"/>
                                        </p:tgtEl>
                                      </p:cBhvr>
                                    </p:animEffec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455685"/>
                                        </p:tgtEl>
                                        <p:attrNameLst>
                                          <p:attrName>style.visibility</p:attrName>
                                        </p:attrNameLst>
                                      </p:cBhvr>
                                      <p:to>
                                        <p:strVal val="visible"/>
                                      </p:to>
                                    </p:set>
                                    <p:animEffect transition="in" filter="dissolve">
                                      <p:cBhvr>
                                        <p:cTn id="14" dur="500"/>
                                        <p:tgtEl>
                                          <p:spTgt spid="455685"/>
                                        </p:tgtEl>
                                      </p:cBhvr>
                                    </p:animEffect>
                                  </p:childTnLst>
                                </p:cTn>
                              </p:par>
                              <p:par>
                                <p:cTn id="15" presetID="9" presetClass="entr" presetSubtype="0" fill="hold" nodeType="withEffect">
                                  <p:stCondLst>
                                    <p:cond delay="0"/>
                                  </p:stCondLst>
                                  <p:childTnLst>
                                    <p:set>
                                      <p:cBhvr>
                                        <p:cTn id="16" dur="1" fill="hold">
                                          <p:stCondLst>
                                            <p:cond delay="0"/>
                                          </p:stCondLst>
                                        </p:cTn>
                                        <p:tgtEl>
                                          <p:spTgt spid="455684"/>
                                        </p:tgtEl>
                                        <p:attrNameLst>
                                          <p:attrName>style.visibility</p:attrName>
                                        </p:attrNameLst>
                                      </p:cBhvr>
                                      <p:to>
                                        <p:strVal val="visible"/>
                                      </p:to>
                                    </p:set>
                                    <p:animEffect transition="in" filter="dissolve">
                                      <p:cBhvr>
                                        <p:cTn id="17" dur="500"/>
                                        <p:tgtEl>
                                          <p:spTgt spid="455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707" name="Picture 3" descr="自然美"/>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20763" y="1508125"/>
            <a:ext cx="4764087" cy="176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6708" name="Picture 4" descr="自然美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30363" y="6156325"/>
            <a:ext cx="6430962" cy="2773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6709" name="Picture 5" descr="自然美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326563" y="1355725"/>
            <a:ext cx="5529262" cy="406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56710" name="Group 6"/>
          <p:cNvGraphicFramePr>
            <a:graphicFrameLocks noGrp="1"/>
          </p:cNvGraphicFramePr>
          <p:nvPr>
            <p:ph sz="half" idx="1"/>
          </p:nvPr>
        </p:nvGraphicFramePr>
        <p:xfrm>
          <a:off x="1020763" y="3781425"/>
          <a:ext cx="7632700" cy="1612900"/>
        </p:xfrm>
        <a:graphic>
          <a:graphicData uri="http://schemas.openxmlformats.org/drawingml/2006/table">
            <a:tbl>
              <a:tblPr/>
              <a:tblGrid>
                <a:gridCol w="1893887"/>
                <a:gridCol w="1800225"/>
                <a:gridCol w="2033588"/>
                <a:gridCol w="1905000"/>
              </a:tblGrid>
              <a:tr h="800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面积（平方米）</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自然美</a:t>
                      </a:r>
                    </a:p>
                  </a:txBody>
                  <a:tcPr marL="154305" marR="154305" marT="77153" marB="77153"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rPr>
                        <a:t>150-300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rPr>
                        <a:t>800</a:t>
                      </a:r>
                    </a:p>
                  </a:txBody>
                  <a:tcPr marL="154305" marR="154305" marT="77153" marB="7715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年轻时尚白领</a:t>
                      </a:r>
                    </a:p>
                  </a:txBody>
                  <a:tcPr marL="154305" marR="154305" marT="77153" marB="77153"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6727" name="Group 23"/>
          <p:cNvGraphicFramePr>
            <a:graphicFrameLocks noGrp="1"/>
          </p:cNvGraphicFramePr>
          <p:nvPr>
            <p:ph sz="half" idx="2"/>
          </p:nvPr>
        </p:nvGraphicFramePr>
        <p:xfrm>
          <a:off x="8716963" y="5699125"/>
          <a:ext cx="6253162" cy="3206751"/>
        </p:xfrm>
        <a:graphic>
          <a:graphicData uri="http://schemas.openxmlformats.org/drawingml/2006/table">
            <a:tbl>
              <a:tblPr/>
              <a:tblGrid>
                <a:gridCol w="3114675"/>
                <a:gridCol w="3138487"/>
              </a:tblGrid>
              <a:tr h="4591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自然美</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591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人均消费（</a:t>
                      </a:r>
                      <a:r>
                        <a:rPr kumimoji="0" lang="en-US" altLang="zh-CN" sz="2000" b="1" i="0" u="none" strike="noStrike" cap="none" normalizeH="0" baseline="0" dirty="0" smtClean="0">
                          <a:ln>
                            <a:noFill/>
                          </a:ln>
                          <a:solidFill>
                            <a:schemeClr val="bg1"/>
                          </a:solidFill>
                          <a:effectLst/>
                          <a:latin typeface="微软雅黑" pitchFamily="34" charset="-122"/>
                          <a:ea typeface="微软雅黑" pitchFamily="34" charset="-122"/>
                        </a:rPr>
                        <a:t>RMB)</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500</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2883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68" marB="77168"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自然美集团是目前技术连锁店最多、最专业的跨国美容事业集团之一，也是唯一由中国人自创开发、自制产品、自创品牌、行销国际的天然植物生化护肤美容产品。</a:t>
                      </a:r>
                    </a:p>
                  </a:txBody>
                  <a:tcPr marL="154305" marR="154305" marT="77168" marB="77168"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1040" name="Rectangle 2"/>
          <p:cNvSpPr>
            <a:spLocks noChangeArrowheads="1"/>
          </p:cNvSpPr>
          <p:nvPr/>
        </p:nvSpPr>
        <p:spPr bwMode="auto">
          <a:xfrm>
            <a:off x="0" y="0"/>
            <a:ext cx="6430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-C</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6708"/>
                                        </p:tgtEl>
                                        <p:attrNameLst>
                                          <p:attrName>style.visibility</p:attrName>
                                        </p:attrNameLst>
                                      </p:cBhvr>
                                      <p:to>
                                        <p:strVal val="visible"/>
                                      </p:to>
                                    </p:set>
                                    <p:animEffect transition="in" filter="dissolve">
                                      <p:cBhvr>
                                        <p:cTn id="7" dur="500"/>
                                        <p:tgtEl>
                                          <p:spTgt spid="456708"/>
                                        </p:tgtEl>
                                      </p:cBhvr>
                                    </p:animEffect>
                                  </p:childTnLst>
                                </p:cTn>
                              </p:par>
                              <p:par>
                                <p:cTn id="8" presetID="9" presetClass="entr" presetSubtype="0" fill="hold" nodeType="withEffect">
                                  <p:stCondLst>
                                    <p:cond delay="0"/>
                                  </p:stCondLst>
                                  <p:childTnLst>
                                    <p:set>
                                      <p:cBhvr>
                                        <p:cTn id="9" dur="1" fill="hold">
                                          <p:stCondLst>
                                            <p:cond delay="0"/>
                                          </p:stCondLst>
                                        </p:cTn>
                                        <p:tgtEl>
                                          <p:spTgt spid="456710"/>
                                        </p:tgtEl>
                                        <p:attrNameLst>
                                          <p:attrName>style.visibility</p:attrName>
                                        </p:attrNameLst>
                                      </p:cBhvr>
                                      <p:to>
                                        <p:strVal val="visible"/>
                                      </p:to>
                                    </p:set>
                                    <p:animEffect transition="in" filter="dissolve">
                                      <p:cBhvr>
                                        <p:cTn id="10" dur="500"/>
                                        <p:tgtEl>
                                          <p:spTgt spid="456710"/>
                                        </p:tgtEl>
                                      </p:cBhvr>
                                    </p:animEffect>
                                  </p:childTnLst>
                                </p:cTn>
                              </p:par>
                              <p:par>
                                <p:cTn id="11" presetID="9" presetClass="entr" presetSubtype="0" fill="hold" nodeType="withEffect">
                                  <p:stCondLst>
                                    <p:cond delay="0"/>
                                  </p:stCondLst>
                                  <p:childTnLst>
                                    <p:set>
                                      <p:cBhvr>
                                        <p:cTn id="12" dur="1" fill="hold">
                                          <p:stCondLst>
                                            <p:cond delay="0"/>
                                          </p:stCondLst>
                                        </p:cTn>
                                        <p:tgtEl>
                                          <p:spTgt spid="456707"/>
                                        </p:tgtEl>
                                        <p:attrNameLst>
                                          <p:attrName>style.visibility</p:attrName>
                                        </p:attrNameLst>
                                      </p:cBhvr>
                                      <p:to>
                                        <p:strVal val="visible"/>
                                      </p:to>
                                    </p:set>
                                    <p:animEffect transition="in" filter="dissolve">
                                      <p:cBhvr>
                                        <p:cTn id="13" dur="500"/>
                                        <p:tgtEl>
                                          <p:spTgt spid="456707"/>
                                        </p:tgtEl>
                                      </p:cBhvr>
                                    </p:animEffect>
                                  </p:childTnLst>
                                </p:cTn>
                              </p:par>
                            </p:childTnLst>
                          </p:cTn>
                        </p:par>
                        <p:par>
                          <p:cTn id="14" fill="hold" nodeType="afterGroup">
                            <p:stCondLst>
                              <p:cond delay="500"/>
                            </p:stCondLst>
                            <p:childTnLst>
                              <p:par>
                                <p:cTn id="15" presetID="9" presetClass="entr" presetSubtype="0" fill="hold" nodeType="afterEffect">
                                  <p:stCondLst>
                                    <p:cond delay="0"/>
                                  </p:stCondLst>
                                  <p:childTnLst>
                                    <p:set>
                                      <p:cBhvr>
                                        <p:cTn id="16" dur="1" fill="hold">
                                          <p:stCondLst>
                                            <p:cond delay="0"/>
                                          </p:stCondLst>
                                        </p:cTn>
                                        <p:tgtEl>
                                          <p:spTgt spid="456709"/>
                                        </p:tgtEl>
                                        <p:attrNameLst>
                                          <p:attrName>style.visibility</p:attrName>
                                        </p:attrNameLst>
                                      </p:cBhvr>
                                      <p:to>
                                        <p:strVal val="visible"/>
                                      </p:to>
                                    </p:set>
                                    <p:animEffect transition="in" filter="dissolve">
                                      <p:cBhvr>
                                        <p:cTn id="17" dur="500"/>
                                        <p:tgtEl>
                                          <p:spTgt spid="456709"/>
                                        </p:tgtEl>
                                      </p:cBhvr>
                                    </p:animEffect>
                                  </p:childTnLst>
                                </p:cTn>
                              </p:par>
                              <p:par>
                                <p:cTn id="18" presetID="9" presetClass="entr" presetSubtype="0" fill="hold" nodeType="withEffect">
                                  <p:stCondLst>
                                    <p:cond delay="0"/>
                                  </p:stCondLst>
                                  <p:childTnLst>
                                    <p:set>
                                      <p:cBhvr>
                                        <p:cTn id="19" dur="1" fill="hold">
                                          <p:stCondLst>
                                            <p:cond delay="0"/>
                                          </p:stCondLst>
                                        </p:cTn>
                                        <p:tgtEl>
                                          <p:spTgt spid="456727"/>
                                        </p:tgtEl>
                                        <p:attrNameLst>
                                          <p:attrName>style.visibility</p:attrName>
                                        </p:attrNameLst>
                                      </p:cBhvr>
                                      <p:to>
                                        <p:strVal val="visible"/>
                                      </p:to>
                                    </p:set>
                                    <p:animEffect transition="in" filter="dissolve">
                                      <p:cBhvr>
                                        <p:cTn id="20" dur="500"/>
                                        <p:tgtEl>
                                          <p:spTgt spid="456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31" name="Picture 3" descr="45826940958268781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44563" y="1279525"/>
            <a:ext cx="1905000" cy="172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7732" name="Picture 4" descr="pudong_photo1"/>
          <p:cNvPicPr>
            <a:picLocks noChangeAspect="1" noChangeArrowheads="1"/>
          </p:cNvPicPr>
          <p:nvPr/>
        </p:nvPicPr>
        <p:blipFill>
          <a:blip r:embed="rId3"/>
          <a:srcRect/>
          <a:stretch>
            <a:fillRect/>
          </a:stretch>
        </p:blipFill>
        <p:spPr bwMode="auto">
          <a:xfrm>
            <a:off x="9328150" y="1355725"/>
            <a:ext cx="7953375" cy="37290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457733" name="Picture 5" descr="pudong_photo5"/>
          <p:cNvPicPr>
            <a:picLocks noChangeAspect="1" noChangeArrowheads="1"/>
          </p:cNvPicPr>
          <p:nvPr/>
        </p:nvPicPr>
        <p:blipFill>
          <a:blip r:embed="rId4"/>
          <a:srcRect/>
          <a:stretch>
            <a:fillRect/>
          </a:stretch>
        </p:blipFill>
        <p:spPr bwMode="auto">
          <a:xfrm>
            <a:off x="9321800" y="5241925"/>
            <a:ext cx="7959725" cy="3733800"/>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457734" name="Group 6"/>
          <p:cNvGraphicFramePr>
            <a:graphicFrameLocks noGrp="1"/>
          </p:cNvGraphicFramePr>
          <p:nvPr>
            <p:ph sz="half" idx="1"/>
          </p:nvPr>
        </p:nvGraphicFramePr>
        <p:xfrm>
          <a:off x="868363" y="5546725"/>
          <a:ext cx="8162925" cy="3431042"/>
        </p:xfrm>
        <a:graphic>
          <a:graphicData uri="http://schemas.openxmlformats.org/drawingml/2006/table">
            <a:tbl>
              <a:tblPr/>
              <a:tblGrid>
                <a:gridCol w="4073525"/>
                <a:gridCol w="4089400"/>
              </a:tblGrid>
              <a:tr h="6840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产品种类</a:t>
                      </a:r>
                    </a:p>
                  </a:txBody>
                  <a:tcPr marL="154305" marR="154305" marT="77139" marB="77139"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IT</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产品</a:t>
                      </a:r>
                    </a:p>
                  </a:txBody>
                  <a:tcPr marL="154305" marR="154305" marT="77139" marB="77139"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6376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价格定位</a:t>
                      </a:r>
                    </a:p>
                  </a:txBody>
                  <a:tcPr marL="154305" marR="154305" marT="77139" marB="77139"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人民币</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500-15000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（由不同产品而定）</a:t>
                      </a:r>
                    </a:p>
                  </a:txBody>
                  <a:tcPr marL="154305" marR="154305" marT="77139" marB="77139"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9827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品牌介绍</a:t>
                      </a:r>
                    </a:p>
                  </a:txBody>
                  <a:tcPr marL="154305" marR="154305" marT="77139" marB="77139"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苹果电脑公司在二十世纪七十年代通过苹果电脑公司引发了个人电脑革命。因其创新并屡获大奖的高科技产品被用户广为认知，并通过</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iPod</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等系列产品引发了数字音乐的革命。</a:t>
                      </a:r>
                    </a:p>
                  </a:txBody>
                  <a:tcPr marL="154305" marR="154305" marT="77139" marB="77139"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7748" name="Picture 20" descr="pudong_photo9"/>
          <p:cNvPicPr>
            <a:picLocks noChangeAspect="1" noChangeArrowheads="1"/>
          </p:cNvPicPr>
          <p:nvPr/>
        </p:nvPicPr>
        <p:blipFill>
          <a:blip r:embed="rId5"/>
          <a:srcRect/>
          <a:stretch>
            <a:fillRect/>
          </a:stretch>
        </p:blipFill>
        <p:spPr bwMode="auto">
          <a:xfrm>
            <a:off x="3916363" y="1355725"/>
            <a:ext cx="4760912" cy="2081213"/>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457749" name="Group 21"/>
          <p:cNvGraphicFramePr>
            <a:graphicFrameLocks noGrp="1"/>
          </p:cNvGraphicFramePr>
          <p:nvPr>
            <p:ph sz="half" idx="2"/>
          </p:nvPr>
        </p:nvGraphicFramePr>
        <p:xfrm>
          <a:off x="890588" y="3533775"/>
          <a:ext cx="7750175" cy="1601788"/>
        </p:xfrm>
        <a:graphic>
          <a:graphicData uri="http://schemas.openxmlformats.org/drawingml/2006/table">
            <a:tbl>
              <a:tblPr/>
              <a:tblGrid>
                <a:gridCol w="1922462"/>
                <a:gridCol w="1827213"/>
                <a:gridCol w="2044700"/>
                <a:gridCol w="1955800"/>
              </a:tblGrid>
              <a:tr h="82519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业态经营品牌</a:t>
                      </a:r>
                    </a:p>
                  </a:txBody>
                  <a:tcPr marL="154305" marR="154305" marT="77184" marB="77184" anchor="ctr" horzOverflow="overflow">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面积</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（平方米）</a:t>
                      </a:r>
                    </a:p>
                  </a:txBody>
                  <a:tcPr marL="154305" marR="154305" marT="77184" marB="7718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日均客流量（人）</a:t>
                      </a:r>
                    </a:p>
                  </a:txBody>
                  <a:tcPr marL="154305" marR="154305" marT="77184" marB="7718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主力消费群体</a:t>
                      </a:r>
                    </a:p>
                  </a:txBody>
                  <a:tcPr marL="154305" marR="154305" marT="77184" marB="77184" anchor="ctr" horzOverflow="overflow">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FF"/>
                    </a:solidFill>
                  </a:tcPr>
                </a:tc>
              </a:tr>
              <a:tr h="7765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苹果</a:t>
                      </a:r>
                    </a:p>
                  </a:txBody>
                  <a:tcPr marL="154305" marR="154305" marT="77184" marB="77184" anchor="ctr" horzOverflow="overflow">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60</a:t>
                      </a:r>
                    </a:p>
                  </a:txBody>
                  <a:tcPr marL="154305" marR="154305" marT="77184" marB="7718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1000</a:t>
                      </a:r>
                    </a:p>
                  </a:txBody>
                  <a:tcPr marL="154305" marR="154305" marT="77184" marB="7718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年轻时尚白领</a:t>
                      </a:r>
                    </a:p>
                  </a:txBody>
                  <a:tcPr marL="154305" marR="154305" marT="77184" marB="77184" anchor="ctr" horzOverflow="overflow">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2065" name="Rectangle 2"/>
          <p:cNvSpPr>
            <a:spLocks noChangeArrowheads="1"/>
          </p:cNvSpPr>
          <p:nvPr/>
        </p:nvSpPr>
        <p:spPr bwMode="auto">
          <a:xfrm>
            <a:off x="0" y="0"/>
            <a:ext cx="6430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可执行目标商家及分析</a:t>
            </a:r>
            <a:r>
              <a:rPr lang="en-US" altLang="zh-CN" sz="3600" b="1"/>
              <a:t>-C</a:t>
            </a:r>
            <a:r>
              <a:rPr lang="zh-CN" altLang="en-US" sz="3600" b="1"/>
              <a:t>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7749"/>
                                        </p:tgtEl>
                                        <p:attrNameLst>
                                          <p:attrName>style.visibility</p:attrName>
                                        </p:attrNameLst>
                                      </p:cBhvr>
                                      <p:to>
                                        <p:strVal val="visible"/>
                                      </p:to>
                                    </p:set>
                                    <p:animEffect transition="in" filter="dissolve">
                                      <p:cBhvr>
                                        <p:cTn id="7" dur="500"/>
                                        <p:tgtEl>
                                          <p:spTgt spid="457749"/>
                                        </p:tgtEl>
                                      </p:cBhvr>
                                    </p:animEffect>
                                  </p:childTnLst>
                                </p:cTn>
                              </p:par>
                              <p:par>
                                <p:cTn id="8" presetID="9" presetClass="entr" presetSubtype="0" fill="hold" nodeType="withEffect">
                                  <p:stCondLst>
                                    <p:cond delay="0"/>
                                  </p:stCondLst>
                                  <p:childTnLst>
                                    <p:set>
                                      <p:cBhvr>
                                        <p:cTn id="9" dur="1" fill="hold">
                                          <p:stCondLst>
                                            <p:cond delay="0"/>
                                          </p:stCondLst>
                                        </p:cTn>
                                        <p:tgtEl>
                                          <p:spTgt spid="457733"/>
                                        </p:tgtEl>
                                        <p:attrNameLst>
                                          <p:attrName>style.visibility</p:attrName>
                                        </p:attrNameLst>
                                      </p:cBhvr>
                                      <p:to>
                                        <p:strVal val="visible"/>
                                      </p:to>
                                    </p:set>
                                    <p:animEffect transition="in" filter="dissolve">
                                      <p:cBhvr>
                                        <p:cTn id="10" dur="500"/>
                                        <p:tgtEl>
                                          <p:spTgt spid="457733"/>
                                        </p:tgtEl>
                                      </p:cBhvr>
                                    </p:animEffect>
                                  </p:childTnLst>
                                </p:cTn>
                              </p:par>
                              <p:par>
                                <p:cTn id="11" presetID="9" presetClass="entr" presetSubtype="0" fill="hold" nodeType="withEffect">
                                  <p:stCondLst>
                                    <p:cond delay="0"/>
                                  </p:stCondLst>
                                  <p:childTnLst>
                                    <p:set>
                                      <p:cBhvr>
                                        <p:cTn id="12" dur="1" fill="hold">
                                          <p:stCondLst>
                                            <p:cond delay="0"/>
                                          </p:stCondLst>
                                        </p:cTn>
                                        <p:tgtEl>
                                          <p:spTgt spid="457731"/>
                                        </p:tgtEl>
                                        <p:attrNameLst>
                                          <p:attrName>style.visibility</p:attrName>
                                        </p:attrNameLst>
                                      </p:cBhvr>
                                      <p:to>
                                        <p:strVal val="visible"/>
                                      </p:to>
                                    </p:set>
                                    <p:animEffect transition="in" filter="dissolve">
                                      <p:cBhvr>
                                        <p:cTn id="13" dur="500"/>
                                        <p:tgtEl>
                                          <p:spTgt spid="457731"/>
                                        </p:tgtEl>
                                      </p:cBhvr>
                                    </p:animEffect>
                                  </p:childTnLst>
                                </p:cTn>
                              </p:par>
                            </p:childTnLst>
                          </p:cTn>
                        </p:par>
                        <p:par>
                          <p:cTn id="14" fill="hold" nodeType="afterGroup">
                            <p:stCondLst>
                              <p:cond delay="500"/>
                            </p:stCondLst>
                            <p:childTnLst>
                              <p:par>
                                <p:cTn id="15" presetID="9" presetClass="entr" presetSubtype="0" fill="hold" nodeType="afterEffect">
                                  <p:stCondLst>
                                    <p:cond delay="0"/>
                                  </p:stCondLst>
                                  <p:childTnLst>
                                    <p:set>
                                      <p:cBhvr>
                                        <p:cTn id="16" dur="1" fill="hold">
                                          <p:stCondLst>
                                            <p:cond delay="0"/>
                                          </p:stCondLst>
                                        </p:cTn>
                                        <p:tgtEl>
                                          <p:spTgt spid="457734"/>
                                        </p:tgtEl>
                                        <p:attrNameLst>
                                          <p:attrName>style.visibility</p:attrName>
                                        </p:attrNameLst>
                                      </p:cBhvr>
                                      <p:to>
                                        <p:strVal val="visible"/>
                                      </p:to>
                                    </p:set>
                                    <p:animEffect transition="in" filter="dissolve">
                                      <p:cBhvr>
                                        <p:cTn id="17" dur="500"/>
                                        <p:tgtEl>
                                          <p:spTgt spid="457734"/>
                                        </p:tgtEl>
                                      </p:cBhvr>
                                    </p:animEffect>
                                  </p:childTnLst>
                                </p:cTn>
                              </p:par>
                              <p:par>
                                <p:cTn id="18" presetID="9" presetClass="entr" presetSubtype="0" fill="hold" nodeType="withEffect">
                                  <p:stCondLst>
                                    <p:cond delay="0"/>
                                  </p:stCondLst>
                                  <p:childTnLst>
                                    <p:set>
                                      <p:cBhvr>
                                        <p:cTn id="19" dur="1" fill="hold">
                                          <p:stCondLst>
                                            <p:cond delay="0"/>
                                          </p:stCondLst>
                                        </p:cTn>
                                        <p:tgtEl>
                                          <p:spTgt spid="457748"/>
                                        </p:tgtEl>
                                        <p:attrNameLst>
                                          <p:attrName>style.visibility</p:attrName>
                                        </p:attrNameLst>
                                      </p:cBhvr>
                                      <p:to>
                                        <p:strVal val="visible"/>
                                      </p:to>
                                    </p:set>
                                    <p:animEffect transition="in" filter="dissolve">
                                      <p:cBhvr>
                                        <p:cTn id="20" dur="500"/>
                                        <p:tgtEl>
                                          <p:spTgt spid="457748"/>
                                        </p:tgtEl>
                                      </p:cBhvr>
                                    </p:animEffect>
                                  </p:childTnLst>
                                </p:cTn>
                              </p:par>
                              <p:par>
                                <p:cTn id="21" presetID="9" presetClass="entr" presetSubtype="0" fill="hold" nodeType="withEffect">
                                  <p:stCondLst>
                                    <p:cond delay="0"/>
                                  </p:stCondLst>
                                  <p:childTnLst>
                                    <p:set>
                                      <p:cBhvr>
                                        <p:cTn id="22" dur="1" fill="hold">
                                          <p:stCondLst>
                                            <p:cond delay="0"/>
                                          </p:stCondLst>
                                        </p:cTn>
                                        <p:tgtEl>
                                          <p:spTgt spid="457732"/>
                                        </p:tgtEl>
                                        <p:attrNameLst>
                                          <p:attrName>style.visibility</p:attrName>
                                        </p:attrNameLst>
                                      </p:cBhvr>
                                      <p:to>
                                        <p:strVal val="visible"/>
                                      </p:to>
                                    </p:set>
                                    <p:animEffect transition="in" filter="dissolve">
                                      <p:cBhvr>
                                        <p:cTn id="23" dur="500"/>
                                        <p:tgtEl>
                                          <p:spTgt spid="457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Line 2"/>
          <p:cNvSpPr>
            <a:spLocks noChangeShapeType="1"/>
          </p:cNvSpPr>
          <p:nvPr/>
        </p:nvSpPr>
        <p:spPr bwMode="auto">
          <a:xfrm>
            <a:off x="3411538" y="3852863"/>
            <a:ext cx="11887200" cy="0"/>
          </a:xfrm>
          <a:prstGeom prst="line">
            <a:avLst/>
          </a:prstGeom>
          <a:noFill/>
          <a:ln w="57150">
            <a:solidFill>
              <a:srgbClr val="8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66947" name="Oval 3"/>
          <p:cNvSpPr>
            <a:spLocks noChangeAspect="1" noChangeArrowheads="1"/>
          </p:cNvSpPr>
          <p:nvPr/>
        </p:nvSpPr>
        <p:spPr bwMode="auto">
          <a:xfrm>
            <a:off x="1477963" y="2862263"/>
            <a:ext cx="1905000" cy="1905000"/>
          </a:xfrm>
          <a:prstGeom prst="ellipse">
            <a:avLst/>
          </a:prstGeom>
          <a:noFill/>
          <a:ln w="76200">
            <a:solidFill>
              <a:srgbClr val="8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zh-CN" altLang="en-US" sz="7200">
                <a:solidFill>
                  <a:schemeClr val="bg1"/>
                </a:solidFill>
                <a:latin typeface="黑体" pitchFamily="49" charset="-122"/>
                <a:ea typeface="黑体" pitchFamily="49" charset="-122"/>
              </a:rPr>
              <a:t>谋</a:t>
            </a:r>
          </a:p>
        </p:txBody>
      </p:sp>
      <p:sp>
        <p:nvSpPr>
          <p:cNvPr id="466948" name="Oval 4"/>
          <p:cNvSpPr>
            <a:spLocks noChangeArrowheads="1"/>
          </p:cNvSpPr>
          <p:nvPr/>
        </p:nvSpPr>
        <p:spPr bwMode="auto">
          <a:xfrm>
            <a:off x="15270163" y="3395663"/>
            <a:ext cx="914400" cy="914400"/>
          </a:xfrm>
          <a:prstGeom prst="ellipse">
            <a:avLst/>
          </a:prstGeom>
          <a:noFill/>
          <a:ln w="57150">
            <a:solidFill>
              <a:srgbClr val="8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en-US" altLang="zh-CN" sz="4400">
                <a:solidFill>
                  <a:schemeClr val="bg1"/>
                </a:solidFill>
              </a:rPr>
              <a:t>7</a:t>
            </a:r>
          </a:p>
        </p:txBody>
      </p:sp>
      <p:sp>
        <p:nvSpPr>
          <p:cNvPr id="466949" name="Rectangle 5"/>
          <p:cNvSpPr>
            <a:spLocks noChangeArrowheads="1"/>
          </p:cNvSpPr>
          <p:nvPr/>
        </p:nvSpPr>
        <p:spPr bwMode="auto">
          <a:xfrm>
            <a:off x="7192963" y="3032125"/>
            <a:ext cx="79311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algn="r" defTabSz="1543050"/>
            <a:r>
              <a:rPr lang="zh-CN" altLang="en-US" sz="4400">
                <a:solidFill>
                  <a:schemeClr val="bg1"/>
                </a:solidFill>
                <a:latin typeface="黑体" pitchFamily="49" charset="-122"/>
                <a:ea typeface="黑体" pitchFamily="49" charset="-122"/>
              </a:rPr>
              <a:t>本案产品建议</a:t>
            </a:r>
          </a:p>
        </p:txBody>
      </p:sp>
      <p:pic>
        <p:nvPicPr>
          <p:cNvPr id="466950" name="Picture 6" descr="2781873_134331055_2"/>
          <p:cNvPicPr>
            <a:picLocks noChangeAspect="1" noChangeArrowheads="1"/>
          </p:cNvPicPr>
          <p:nvPr/>
        </p:nvPicPr>
        <p:blipFill>
          <a:blip r:embed="rId2"/>
          <a:srcRect/>
          <a:stretch>
            <a:fillRect/>
          </a:stretch>
        </p:blipFill>
        <p:spPr bwMode="auto">
          <a:xfrm>
            <a:off x="3459163" y="3929063"/>
            <a:ext cx="2505075" cy="3217862"/>
          </a:xfrm>
          <a:prstGeom prst="rect">
            <a:avLst/>
          </a:prstGeom>
          <a:noFill/>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6948"/>
                                        </p:tgtEl>
                                        <p:attrNameLst>
                                          <p:attrName>style.visibility</p:attrName>
                                        </p:attrNameLst>
                                      </p:cBhvr>
                                      <p:to>
                                        <p:strVal val="visible"/>
                                      </p:to>
                                    </p:set>
                                    <p:animEffect transition="in" filter="fade">
                                      <p:cBhvr>
                                        <p:cTn id="7" dur="500"/>
                                        <p:tgtEl>
                                          <p:spTgt spid="466948"/>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6946"/>
                                        </p:tgtEl>
                                        <p:attrNameLst>
                                          <p:attrName>style.visibility</p:attrName>
                                        </p:attrNameLst>
                                      </p:cBhvr>
                                      <p:to>
                                        <p:strVal val="visible"/>
                                      </p:to>
                                    </p:set>
                                    <p:animEffect transition="in" filter="fade">
                                      <p:cBhvr>
                                        <p:cTn id="11" dur="500"/>
                                        <p:tgtEl>
                                          <p:spTgt spid="466946"/>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6947"/>
                                        </p:tgtEl>
                                        <p:attrNameLst>
                                          <p:attrName>style.visibility</p:attrName>
                                        </p:attrNameLst>
                                      </p:cBhvr>
                                      <p:to>
                                        <p:strVal val="visible"/>
                                      </p:to>
                                    </p:set>
                                    <p:animEffect transition="in" filter="fade">
                                      <p:cBhvr>
                                        <p:cTn id="15" dur="500"/>
                                        <p:tgtEl>
                                          <p:spTgt spid="466947"/>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6950"/>
                                        </p:tgtEl>
                                        <p:attrNameLst>
                                          <p:attrName>style.visibility</p:attrName>
                                        </p:attrNameLst>
                                      </p:cBhvr>
                                      <p:to>
                                        <p:strVal val="visible"/>
                                      </p:to>
                                    </p:set>
                                    <p:animEffect transition="in" filter="fade">
                                      <p:cBhvr>
                                        <p:cTn id="19" dur="500"/>
                                        <p:tgtEl>
                                          <p:spTgt spid="466950"/>
                                        </p:tgtEl>
                                      </p:cBhvr>
                                    </p:animEffect>
                                  </p:childTnLst>
                                </p:cTn>
                              </p:par>
                            </p:childTnLst>
                          </p:cTn>
                        </p:par>
                        <p:par>
                          <p:cTn id="20" fill="hold" nodeType="afterGroup">
                            <p:stCondLst>
                              <p:cond delay="2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466949"/>
                                        </p:tgtEl>
                                        <p:attrNameLst>
                                          <p:attrName>style.visibility</p:attrName>
                                        </p:attrNameLst>
                                      </p:cBhvr>
                                      <p:to>
                                        <p:strVal val="visible"/>
                                      </p:to>
                                    </p:set>
                                    <p:anim calcmode="discrete" valueType="clr">
                                      <p:cBhvr override="childStyle">
                                        <p:cTn id="23" dur="300"/>
                                        <p:tgtEl>
                                          <p:spTgt spid="466949"/>
                                        </p:tgtEl>
                                        <p:attrNameLst>
                                          <p:attrName>style.color</p:attrName>
                                        </p:attrNameLst>
                                      </p:cBhvr>
                                      <p:tavLst>
                                        <p:tav tm="0">
                                          <p:val>
                                            <p:clrVal>
                                              <a:schemeClr val="accent2"/>
                                            </p:clrVal>
                                          </p:val>
                                        </p:tav>
                                        <p:tav tm="50000">
                                          <p:val>
                                            <p:clrVal>
                                              <a:schemeClr val="hlink"/>
                                            </p:clrVal>
                                          </p:val>
                                        </p:tav>
                                      </p:tavLst>
                                    </p:anim>
                                    <p:anim calcmode="discrete" valueType="clr">
                                      <p:cBhvr>
                                        <p:cTn id="24" dur="300"/>
                                        <p:tgtEl>
                                          <p:spTgt spid="466949"/>
                                        </p:tgtEl>
                                        <p:attrNameLst>
                                          <p:attrName>fillcolor</p:attrName>
                                        </p:attrNameLst>
                                      </p:cBhvr>
                                      <p:tavLst>
                                        <p:tav tm="0">
                                          <p:val>
                                            <p:clrVal>
                                              <a:schemeClr val="accent2"/>
                                            </p:clrVal>
                                          </p:val>
                                        </p:tav>
                                        <p:tav tm="50000">
                                          <p:val>
                                            <p:clrVal>
                                              <a:schemeClr val="hlink"/>
                                            </p:clrVal>
                                          </p:val>
                                        </p:tav>
                                      </p:tavLst>
                                    </p:anim>
                                    <p:set>
                                      <p:cBhvr>
                                        <p:cTn id="25" dur="300"/>
                                        <p:tgtEl>
                                          <p:spTgt spid="4669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466947" grpId="0" animBg="1"/>
      <p:bldP spid="466948" grpId="0" animBg="1"/>
      <p:bldP spid="46694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6"/>
          <p:cNvSpPr>
            <a:spLocks noChangeArrowheads="1"/>
          </p:cNvSpPr>
          <p:nvPr/>
        </p:nvSpPr>
        <p:spPr bwMode="auto">
          <a:xfrm>
            <a:off x="5440363" y="2060575"/>
            <a:ext cx="8945562" cy="1425575"/>
          </a:xfrm>
          <a:prstGeom prst="rect">
            <a:avLst/>
          </a:prstGeom>
          <a:solidFill>
            <a:srgbClr val="256885"/>
          </a:solidFill>
          <a:ln w="3175">
            <a:solidFill>
              <a:srgbClr val="B2D2DE"/>
            </a:solidFill>
            <a:miter lim="800000"/>
            <a:headEnd/>
            <a:tailEnd/>
          </a:ln>
          <a:effectLst>
            <a:outerShdw blurRad="50800" dist="38100" dir="2700000" algn="tl" rotWithShape="0">
              <a:prstClr val="black">
                <a:alpha val="40000"/>
              </a:prstClr>
            </a:outerShdw>
          </a:effectLst>
        </p:spPr>
        <p:txBody>
          <a:bodyPr lIns="73641" tIns="73641" rIns="73641" bIns="73641" anchor="ctr"/>
          <a:lstStyle/>
          <a:p>
            <a:pPr indent="284163" defTabSz="1473200" eaLnBrk="0" hangingPunct="0">
              <a:spcBef>
                <a:spcPct val="30000"/>
              </a:spcBef>
              <a:defRPr/>
            </a:pPr>
            <a:r>
              <a:rPr lang="zh-CN" altLang="en-US" sz="2300" b="1" dirty="0">
                <a:solidFill>
                  <a:srgbClr val="FFFFFF"/>
                </a:solidFill>
                <a:latin typeface="微软雅黑" pitchFamily="34" charset="-122"/>
                <a:ea typeface="微软雅黑" pitchFamily="34" charset="-122"/>
              </a:rPr>
              <a:t>重点营造项目下沉式广场并且强调出另外一个主要入口，聚集人气并引导客流，最大限度导入本案客流</a:t>
            </a:r>
            <a:endParaRPr lang="en-GB" altLang="zh-CN" sz="2300" b="1" dirty="0">
              <a:solidFill>
                <a:srgbClr val="FFFFFF"/>
              </a:solidFill>
              <a:latin typeface="微软雅黑" pitchFamily="34" charset="-122"/>
              <a:ea typeface="微软雅黑" pitchFamily="34" charset="-122"/>
            </a:endParaRPr>
          </a:p>
        </p:txBody>
      </p:sp>
      <p:sp>
        <p:nvSpPr>
          <p:cNvPr id="306180" name="Rectangle 7"/>
          <p:cNvSpPr>
            <a:spLocks noChangeArrowheads="1"/>
          </p:cNvSpPr>
          <p:nvPr/>
        </p:nvSpPr>
        <p:spPr bwMode="auto">
          <a:xfrm>
            <a:off x="5440363" y="3486150"/>
            <a:ext cx="8945562" cy="1430338"/>
          </a:xfrm>
          <a:prstGeom prst="rect">
            <a:avLst/>
          </a:prstGeom>
          <a:noFill/>
          <a:ln w="3175">
            <a:solidFill>
              <a:srgbClr val="B2D2DE"/>
            </a:solidFill>
            <a:miter lim="800000"/>
            <a:headEnd/>
            <a:tailEnd/>
          </a:ln>
          <a:effectLst>
            <a:outerShdw blurRad="50800" dist="38100" dir="2700000" algn="tl" rotWithShape="0">
              <a:prstClr val="black">
                <a:alpha val="40000"/>
              </a:prstClr>
            </a:outerShdw>
          </a:effectLst>
        </p:spPr>
        <p:txBody>
          <a:bodyPr lIns="73641" tIns="73641" rIns="73641" bIns="73641" anchor="ctr"/>
          <a:lstStyle/>
          <a:p>
            <a:pPr indent="284163" defTabSz="1473200" eaLnBrk="0" hangingPunct="0">
              <a:spcBef>
                <a:spcPct val="30000"/>
              </a:spcBef>
              <a:buClr>
                <a:srgbClr val="ACD2DE"/>
              </a:buClr>
              <a:defRPr/>
            </a:pPr>
            <a:r>
              <a:rPr lang="zh-CN" altLang="en-US" sz="2300" b="1" dirty="0">
                <a:latin typeface="微软雅黑" pitchFamily="34" charset="-122"/>
                <a:ea typeface="微软雅黑" pitchFamily="34" charset="-122"/>
              </a:rPr>
              <a:t>通过中心广场及通道的营造，创造人流汇集热点，增强各商业组团空间互动，使人气能够最大限度共享，提升区域的商业价值</a:t>
            </a:r>
            <a:endParaRPr lang="en-GB" altLang="zh-CN" sz="2300" b="1" dirty="0">
              <a:latin typeface="微软雅黑" pitchFamily="34" charset="-122"/>
              <a:ea typeface="微软雅黑" pitchFamily="34" charset="-122"/>
            </a:endParaRPr>
          </a:p>
        </p:txBody>
      </p:sp>
      <p:sp>
        <p:nvSpPr>
          <p:cNvPr id="306181" name="Rectangle 8"/>
          <p:cNvSpPr>
            <a:spLocks noChangeArrowheads="1"/>
          </p:cNvSpPr>
          <p:nvPr/>
        </p:nvSpPr>
        <p:spPr bwMode="auto">
          <a:xfrm>
            <a:off x="5462588" y="4884738"/>
            <a:ext cx="8940800" cy="1428750"/>
          </a:xfrm>
          <a:prstGeom prst="rect">
            <a:avLst/>
          </a:prstGeom>
          <a:solidFill>
            <a:srgbClr val="6CAAC0"/>
          </a:solidFill>
          <a:ln w="3175">
            <a:solidFill>
              <a:srgbClr val="B2D2DE"/>
            </a:solidFill>
            <a:miter lim="800000"/>
            <a:headEnd/>
            <a:tailEnd/>
          </a:ln>
          <a:effectLst>
            <a:outerShdw blurRad="50800" dist="38100" dir="2700000" algn="tl" rotWithShape="0">
              <a:prstClr val="black">
                <a:alpha val="40000"/>
              </a:prstClr>
            </a:outerShdw>
          </a:effectLst>
        </p:spPr>
        <p:txBody>
          <a:bodyPr lIns="73641" tIns="73641" rIns="73641" bIns="73641" anchor="ctr"/>
          <a:lstStyle/>
          <a:p>
            <a:pPr marL="184150" indent="284163" defTabSz="1473200" eaLnBrk="0" hangingPunct="0">
              <a:spcBef>
                <a:spcPct val="30000"/>
              </a:spcBef>
              <a:buClr>
                <a:srgbClr val="ACD2DE"/>
              </a:buClr>
              <a:defRPr/>
            </a:pPr>
            <a:r>
              <a:rPr lang="zh-CN" altLang="en-US" sz="2300" b="1" dirty="0">
                <a:solidFill>
                  <a:srgbClr val="FFFFFF"/>
                </a:solidFill>
                <a:latin typeface="微软雅黑" pitchFamily="34" charset="-122"/>
                <a:ea typeface="微软雅黑" pitchFamily="34" charset="-122"/>
              </a:rPr>
              <a:t>采用封闭式商业内街及立体交通系统，人流动线成鱼骨状分布，连同周边商业地下通道</a:t>
            </a:r>
            <a:endParaRPr lang="en-GB" altLang="zh-CN" sz="2300" b="1" dirty="0">
              <a:solidFill>
                <a:srgbClr val="FFFFFF"/>
              </a:solidFill>
              <a:latin typeface="微软雅黑" pitchFamily="34" charset="-122"/>
              <a:ea typeface="微软雅黑" pitchFamily="34" charset="-122"/>
            </a:endParaRPr>
          </a:p>
        </p:txBody>
      </p:sp>
      <p:sp>
        <p:nvSpPr>
          <p:cNvPr id="306182" name="Rectangle 7"/>
          <p:cNvSpPr>
            <a:spLocks noChangeArrowheads="1"/>
          </p:cNvSpPr>
          <p:nvPr/>
        </p:nvSpPr>
        <p:spPr bwMode="auto">
          <a:xfrm>
            <a:off x="5462588" y="6302375"/>
            <a:ext cx="8940800" cy="1428750"/>
          </a:xfrm>
          <a:prstGeom prst="rect">
            <a:avLst/>
          </a:prstGeom>
          <a:noFill/>
          <a:ln w="3175">
            <a:solidFill>
              <a:srgbClr val="B2D2DE"/>
            </a:solidFill>
            <a:miter lim="800000"/>
            <a:headEnd/>
            <a:tailEnd/>
          </a:ln>
          <a:effectLst>
            <a:outerShdw blurRad="50800" dist="38100" dir="2700000" algn="tl" rotWithShape="0">
              <a:prstClr val="black">
                <a:alpha val="40000"/>
              </a:prstClr>
            </a:outerShdw>
          </a:effectLst>
        </p:spPr>
        <p:txBody>
          <a:bodyPr lIns="73641" tIns="73641" rIns="73641" bIns="73641" anchor="ctr"/>
          <a:lstStyle/>
          <a:p>
            <a:pPr marL="184150" indent="284163" defTabSz="1473200" eaLnBrk="0" hangingPunct="0">
              <a:spcBef>
                <a:spcPct val="30000"/>
              </a:spcBef>
              <a:buClr>
                <a:srgbClr val="ACD2DE"/>
              </a:buClr>
              <a:defRPr/>
            </a:pPr>
            <a:r>
              <a:rPr lang="zh-CN" altLang="en-US" sz="2300" b="1" dirty="0">
                <a:latin typeface="微软雅黑" pitchFamily="34" charset="-122"/>
                <a:ea typeface="微软雅黑" pitchFamily="34" charset="-122"/>
              </a:rPr>
              <a:t>各节点作为主题景观轴之一重点营造，增强购物过程中的趣味性与体验性，最大限度的聚拢并引导人气，提升内部商业空间的整体价值</a:t>
            </a:r>
            <a:endParaRPr lang="en-GB" altLang="zh-CN" sz="2300" b="1" dirty="0">
              <a:latin typeface="微软雅黑" pitchFamily="34" charset="-122"/>
              <a:ea typeface="微软雅黑" pitchFamily="34" charset="-122"/>
            </a:endParaRPr>
          </a:p>
        </p:txBody>
      </p:sp>
      <p:pic>
        <p:nvPicPr>
          <p:cNvPr id="306183" name="Picture 17" descr="图片2"/>
          <p:cNvPicPr>
            <a:picLocks noChangeAspect="1" noChangeArrowheads="1"/>
          </p:cNvPicPr>
          <p:nvPr/>
        </p:nvPicPr>
        <p:blipFill>
          <a:blip r:embed="rId2"/>
          <a:srcRect/>
          <a:stretch>
            <a:fillRect/>
          </a:stretch>
        </p:blipFill>
        <p:spPr bwMode="auto">
          <a:xfrm>
            <a:off x="1935163" y="2041525"/>
            <a:ext cx="3430587" cy="6429375"/>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39700" h="139700" prst="divot"/>
          </a:sp3d>
        </p:spPr>
      </p:pic>
      <p:sp>
        <p:nvSpPr>
          <p:cNvPr id="174087" name="Rectangle 9"/>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p>
        </p:txBody>
      </p:sp>
      <p:sp>
        <p:nvSpPr>
          <p:cNvPr id="306186" name="Text Box 10"/>
          <p:cNvSpPr txBox="1">
            <a:spLocks noChangeArrowheads="1"/>
          </p:cNvSpPr>
          <p:nvPr/>
        </p:nvSpPr>
        <p:spPr bwMode="auto">
          <a:xfrm>
            <a:off x="411163" y="1279525"/>
            <a:ext cx="3886200" cy="527050"/>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nchor="ctr"/>
          <a:lstStyle/>
          <a:p>
            <a:pPr algn="ctr" defTabSz="1609725">
              <a:defRPr/>
            </a:pPr>
            <a:r>
              <a:rPr lang="zh-CN" altLang="en-US" sz="2800" b="1" dirty="0"/>
              <a:t>布局要点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06186"/>
                                        </p:tgtEl>
                                        <p:attrNameLst>
                                          <p:attrName>style.visibility</p:attrName>
                                        </p:attrNameLst>
                                      </p:cBhvr>
                                      <p:to>
                                        <p:strVal val="visible"/>
                                      </p:to>
                                    </p:set>
                                    <p:animEffect transition="in" filter="slide(fromLeft)">
                                      <p:cBhvr>
                                        <p:cTn id="7" dur="500"/>
                                        <p:tgtEl>
                                          <p:spTgt spid="306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306183"/>
                                        </p:tgtEl>
                                        <p:attrNameLst>
                                          <p:attrName>style.visibility</p:attrName>
                                        </p:attrNameLst>
                                      </p:cBhvr>
                                      <p:to>
                                        <p:strVal val="visible"/>
                                      </p:to>
                                    </p:set>
                                    <p:animEffect transition="in" filter="slide(fromTop)">
                                      <p:cBhvr>
                                        <p:cTn id="12" dur="500"/>
                                        <p:tgtEl>
                                          <p:spTgt spid="3061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306179"/>
                                        </p:tgtEl>
                                        <p:attrNameLst>
                                          <p:attrName>style.visibility</p:attrName>
                                        </p:attrNameLst>
                                      </p:cBhvr>
                                      <p:to>
                                        <p:strVal val="visible"/>
                                      </p:to>
                                    </p:set>
                                    <p:anim calcmode="lin" valueType="num">
                                      <p:cBhvr>
                                        <p:cTn id="17" dur="500" fill="hold"/>
                                        <p:tgtEl>
                                          <p:spTgt spid="306179"/>
                                        </p:tgtEl>
                                        <p:attrNameLst>
                                          <p:attrName>ppt_w</p:attrName>
                                        </p:attrNameLst>
                                      </p:cBhvr>
                                      <p:tavLst>
                                        <p:tav tm="0">
                                          <p:val>
                                            <p:strVal val="#ppt_w*0.70"/>
                                          </p:val>
                                        </p:tav>
                                        <p:tav tm="100000">
                                          <p:val>
                                            <p:strVal val="#ppt_w"/>
                                          </p:val>
                                        </p:tav>
                                      </p:tavLst>
                                    </p:anim>
                                    <p:anim calcmode="lin" valueType="num">
                                      <p:cBhvr>
                                        <p:cTn id="18" dur="500" fill="hold"/>
                                        <p:tgtEl>
                                          <p:spTgt spid="306179"/>
                                        </p:tgtEl>
                                        <p:attrNameLst>
                                          <p:attrName>ppt_h</p:attrName>
                                        </p:attrNameLst>
                                      </p:cBhvr>
                                      <p:tavLst>
                                        <p:tav tm="0">
                                          <p:val>
                                            <p:strVal val="#ppt_h"/>
                                          </p:val>
                                        </p:tav>
                                        <p:tav tm="100000">
                                          <p:val>
                                            <p:strVal val="#ppt_h"/>
                                          </p:val>
                                        </p:tav>
                                      </p:tavLst>
                                    </p:anim>
                                    <p:animEffect transition="in" filter="fade">
                                      <p:cBhvr>
                                        <p:cTn id="19" dur="500"/>
                                        <p:tgtEl>
                                          <p:spTgt spid="30617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306180"/>
                                        </p:tgtEl>
                                        <p:attrNameLst>
                                          <p:attrName>style.visibility</p:attrName>
                                        </p:attrNameLst>
                                      </p:cBhvr>
                                      <p:to>
                                        <p:strVal val="visible"/>
                                      </p:to>
                                    </p:set>
                                    <p:anim calcmode="lin" valueType="num">
                                      <p:cBhvr>
                                        <p:cTn id="24" dur="500" fill="hold"/>
                                        <p:tgtEl>
                                          <p:spTgt spid="306180"/>
                                        </p:tgtEl>
                                        <p:attrNameLst>
                                          <p:attrName>ppt_w</p:attrName>
                                        </p:attrNameLst>
                                      </p:cBhvr>
                                      <p:tavLst>
                                        <p:tav tm="0">
                                          <p:val>
                                            <p:strVal val="#ppt_w*0.70"/>
                                          </p:val>
                                        </p:tav>
                                        <p:tav tm="100000">
                                          <p:val>
                                            <p:strVal val="#ppt_w"/>
                                          </p:val>
                                        </p:tav>
                                      </p:tavLst>
                                    </p:anim>
                                    <p:anim calcmode="lin" valueType="num">
                                      <p:cBhvr>
                                        <p:cTn id="25" dur="500" fill="hold"/>
                                        <p:tgtEl>
                                          <p:spTgt spid="306180"/>
                                        </p:tgtEl>
                                        <p:attrNameLst>
                                          <p:attrName>ppt_h</p:attrName>
                                        </p:attrNameLst>
                                      </p:cBhvr>
                                      <p:tavLst>
                                        <p:tav tm="0">
                                          <p:val>
                                            <p:strVal val="#ppt_h"/>
                                          </p:val>
                                        </p:tav>
                                        <p:tav tm="100000">
                                          <p:val>
                                            <p:strVal val="#ppt_h"/>
                                          </p:val>
                                        </p:tav>
                                      </p:tavLst>
                                    </p:anim>
                                    <p:animEffect transition="in" filter="fade">
                                      <p:cBhvr>
                                        <p:cTn id="26" dur="500"/>
                                        <p:tgtEl>
                                          <p:spTgt spid="30618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306181"/>
                                        </p:tgtEl>
                                        <p:attrNameLst>
                                          <p:attrName>style.visibility</p:attrName>
                                        </p:attrNameLst>
                                      </p:cBhvr>
                                      <p:to>
                                        <p:strVal val="visible"/>
                                      </p:to>
                                    </p:set>
                                    <p:anim calcmode="lin" valueType="num">
                                      <p:cBhvr>
                                        <p:cTn id="31" dur="500" fill="hold"/>
                                        <p:tgtEl>
                                          <p:spTgt spid="306181"/>
                                        </p:tgtEl>
                                        <p:attrNameLst>
                                          <p:attrName>ppt_w</p:attrName>
                                        </p:attrNameLst>
                                      </p:cBhvr>
                                      <p:tavLst>
                                        <p:tav tm="0">
                                          <p:val>
                                            <p:strVal val="#ppt_w*0.70"/>
                                          </p:val>
                                        </p:tav>
                                        <p:tav tm="100000">
                                          <p:val>
                                            <p:strVal val="#ppt_w"/>
                                          </p:val>
                                        </p:tav>
                                      </p:tavLst>
                                    </p:anim>
                                    <p:anim calcmode="lin" valueType="num">
                                      <p:cBhvr>
                                        <p:cTn id="32" dur="500" fill="hold"/>
                                        <p:tgtEl>
                                          <p:spTgt spid="306181"/>
                                        </p:tgtEl>
                                        <p:attrNameLst>
                                          <p:attrName>ppt_h</p:attrName>
                                        </p:attrNameLst>
                                      </p:cBhvr>
                                      <p:tavLst>
                                        <p:tav tm="0">
                                          <p:val>
                                            <p:strVal val="#ppt_h"/>
                                          </p:val>
                                        </p:tav>
                                        <p:tav tm="100000">
                                          <p:val>
                                            <p:strVal val="#ppt_h"/>
                                          </p:val>
                                        </p:tav>
                                      </p:tavLst>
                                    </p:anim>
                                    <p:animEffect transition="in" filter="fade">
                                      <p:cBhvr>
                                        <p:cTn id="33" dur="500"/>
                                        <p:tgtEl>
                                          <p:spTgt spid="306181"/>
                                        </p:tgtEl>
                                      </p:cBhvr>
                                    </p:animEffect>
                                  </p:childTnLst>
                                </p:cTn>
                              </p:par>
                            </p:childTnLst>
                          </p:cTn>
                        </p:par>
                        <p:par>
                          <p:cTn id="34" fill="hold" nodeType="afterGroup">
                            <p:stCondLst>
                              <p:cond delay="500"/>
                            </p:stCondLst>
                            <p:childTnLst>
                              <p:par>
                                <p:cTn id="35" presetID="55" presetClass="entr" presetSubtype="0" fill="hold" grpId="0" nodeType="afterEffect">
                                  <p:stCondLst>
                                    <p:cond delay="0"/>
                                  </p:stCondLst>
                                  <p:childTnLst>
                                    <p:set>
                                      <p:cBhvr>
                                        <p:cTn id="36" dur="1" fill="hold">
                                          <p:stCondLst>
                                            <p:cond delay="0"/>
                                          </p:stCondLst>
                                        </p:cTn>
                                        <p:tgtEl>
                                          <p:spTgt spid="306182"/>
                                        </p:tgtEl>
                                        <p:attrNameLst>
                                          <p:attrName>style.visibility</p:attrName>
                                        </p:attrNameLst>
                                      </p:cBhvr>
                                      <p:to>
                                        <p:strVal val="visible"/>
                                      </p:to>
                                    </p:set>
                                    <p:anim calcmode="lin" valueType="num">
                                      <p:cBhvr>
                                        <p:cTn id="37" dur="500" fill="hold"/>
                                        <p:tgtEl>
                                          <p:spTgt spid="306182"/>
                                        </p:tgtEl>
                                        <p:attrNameLst>
                                          <p:attrName>ppt_w</p:attrName>
                                        </p:attrNameLst>
                                      </p:cBhvr>
                                      <p:tavLst>
                                        <p:tav tm="0">
                                          <p:val>
                                            <p:strVal val="#ppt_w*0.70"/>
                                          </p:val>
                                        </p:tav>
                                        <p:tav tm="100000">
                                          <p:val>
                                            <p:strVal val="#ppt_w"/>
                                          </p:val>
                                        </p:tav>
                                      </p:tavLst>
                                    </p:anim>
                                    <p:anim calcmode="lin" valueType="num">
                                      <p:cBhvr>
                                        <p:cTn id="38" dur="500" fill="hold"/>
                                        <p:tgtEl>
                                          <p:spTgt spid="306182"/>
                                        </p:tgtEl>
                                        <p:attrNameLst>
                                          <p:attrName>ppt_h</p:attrName>
                                        </p:attrNameLst>
                                      </p:cBhvr>
                                      <p:tavLst>
                                        <p:tav tm="0">
                                          <p:val>
                                            <p:strVal val="#ppt_h"/>
                                          </p:val>
                                        </p:tav>
                                        <p:tav tm="100000">
                                          <p:val>
                                            <p:strVal val="#ppt_h"/>
                                          </p:val>
                                        </p:tav>
                                      </p:tavLst>
                                    </p:anim>
                                    <p:animEffect transition="in" filter="fade">
                                      <p:cBhvr>
                                        <p:cTn id="39" dur="500"/>
                                        <p:tgtEl>
                                          <p:spTgt spid="306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animBg="1"/>
      <p:bldP spid="306180" grpId="0" animBg="1"/>
      <p:bldP spid="306181" grpId="0" animBg="1"/>
      <p:bldP spid="306182" grpId="0" animBg="1"/>
      <p:bldP spid="30618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165225" y="1697038"/>
            <a:ext cx="14803438"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58" tIns="73630" rIns="147258" bIns="73630">
            <a:spAutoFit/>
          </a:bodyPr>
          <a:lstStyle/>
          <a:p>
            <a:pPr defTabSz="1473200"/>
            <a:r>
              <a:rPr lang="zh-CN" altLang="en-US" sz="2900" b="1">
                <a:solidFill>
                  <a:srgbClr val="0033CC"/>
                </a:solidFill>
                <a:latin typeface="微软雅黑" pitchFamily="34" charset="-122"/>
                <a:ea typeface="微软雅黑" pitchFamily="34" charset="-122"/>
              </a:rPr>
              <a:t>项目位于城市主干道人民中路上，该道路横跨整个崇安区，串连无锡市东西两侧，直通高速公路。承载着城市交通运输的重要职责；项目西近中山路，东至解放东路，是城市最繁华的标志性道路。</a:t>
            </a:r>
          </a:p>
        </p:txBody>
      </p:sp>
      <p:grpSp>
        <p:nvGrpSpPr>
          <p:cNvPr id="2" name="组合 16"/>
          <p:cNvGrpSpPr>
            <a:grpSpLocks/>
          </p:cNvGrpSpPr>
          <p:nvPr/>
        </p:nvGrpSpPr>
        <p:grpSpPr bwMode="auto">
          <a:xfrm>
            <a:off x="1325563" y="3609975"/>
            <a:ext cx="5795962" cy="4222750"/>
            <a:chOff x="1325563" y="3609975"/>
            <a:chExt cx="5795962" cy="4222750"/>
          </a:xfrm>
        </p:grpSpPr>
        <p:sp>
          <p:nvSpPr>
            <p:cNvPr id="38" name="AutoShape 5"/>
            <p:cNvSpPr>
              <a:spLocks noChangeArrowheads="1"/>
            </p:cNvSpPr>
            <p:nvPr/>
          </p:nvSpPr>
          <p:spPr bwMode="auto">
            <a:xfrm>
              <a:off x="1325563" y="3641725"/>
              <a:ext cx="5795962" cy="4191000"/>
            </a:xfrm>
            <a:prstGeom prst="homePlate">
              <a:avLst>
                <a:gd name="adj" fmla="val 7094"/>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sp>
          <p:nvSpPr>
            <p:cNvPr id="50194" name="矩形 38"/>
            <p:cNvSpPr>
              <a:spLocks noChangeArrowheads="1"/>
            </p:cNvSpPr>
            <p:nvPr/>
          </p:nvSpPr>
          <p:spPr bwMode="auto">
            <a:xfrm>
              <a:off x="1462088" y="3609975"/>
              <a:ext cx="5340350" cy="370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prstDash val="dash"/>
                  <a:miter lim="800000"/>
                  <a:headEnd/>
                  <a:tailEnd/>
                </a14:hiddenLine>
              </a:ext>
            </a:extLst>
          </p:spPr>
          <p:txBody>
            <a:bodyPr lIns="147258" tIns="73630" rIns="147258" bIns="73630">
              <a:spAutoFit/>
            </a:bodyPr>
            <a:lstStyle/>
            <a:p>
              <a:pPr defTabSz="1473200">
                <a:lnSpc>
                  <a:spcPct val="150000"/>
                </a:lnSpc>
                <a:buFont typeface="Wingdings" pitchFamily="2" charset="2"/>
                <a:buChar char="p"/>
              </a:pPr>
              <a:r>
                <a:rPr lang="zh-CN" altLang="en-US" sz="2600">
                  <a:latin typeface="微软雅黑" pitchFamily="34" charset="-122"/>
                  <a:ea typeface="微软雅黑" pitchFamily="34" charset="-122"/>
                </a:rPr>
                <a:t>人民中路道路宽阔畅通，位于城市中心地带，具有较好的人流聚集效应。</a:t>
              </a:r>
            </a:p>
            <a:p>
              <a:pPr defTabSz="1473200">
                <a:lnSpc>
                  <a:spcPct val="150000"/>
                </a:lnSpc>
                <a:buFont typeface="Wingdings" pitchFamily="2" charset="2"/>
                <a:buChar char="p"/>
              </a:pPr>
              <a:r>
                <a:rPr lang="zh-CN" altLang="en-US" sz="2600">
                  <a:latin typeface="微软雅黑" pitchFamily="34" charset="-122"/>
                  <a:ea typeface="微软雅黑" pitchFamily="34" charset="-122"/>
                </a:rPr>
                <a:t>解放路与中山路勾画出城市心脏，在城市综合交通体系中起到至关重要作用。</a:t>
              </a:r>
            </a:p>
            <a:p>
              <a:pPr defTabSz="1473200">
                <a:lnSpc>
                  <a:spcPct val="150000"/>
                </a:lnSpc>
              </a:pPr>
              <a:endParaRPr lang="en-US" altLang="zh-CN" sz="2300">
                <a:latin typeface="微软雅黑" pitchFamily="34" charset="-122"/>
                <a:ea typeface="微软雅黑" pitchFamily="34" charset="-122"/>
              </a:endParaRPr>
            </a:p>
          </p:txBody>
        </p:sp>
      </p:grpSp>
      <p:sp>
        <p:nvSpPr>
          <p:cNvPr id="50180" name="矩形标注 113"/>
          <p:cNvSpPr>
            <a:spLocks noChangeArrowheads="1"/>
          </p:cNvSpPr>
          <p:nvPr/>
        </p:nvSpPr>
        <p:spPr bwMode="auto">
          <a:xfrm>
            <a:off x="11053763" y="4279900"/>
            <a:ext cx="1017587" cy="398463"/>
          </a:xfrm>
          <a:prstGeom prst="wedgeRectCallout">
            <a:avLst>
              <a:gd name="adj1" fmla="val 58977"/>
              <a:gd name="adj2" fmla="val 74657"/>
            </a:avLst>
          </a:prstGeom>
          <a:solidFill>
            <a:srgbClr val="C00000"/>
          </a:solidFill>
          <a:ln w="9525" algn="ctr">
            <a:solidFill>
              <a:srgbClr val="AF2938"/>
            </a:solidFill>
            <a:round/>
            <a:headEnd/>
            <a:tailEnd/>
          </a:ln>
        </p:spPr>
        <p:txBody>
          <a:bodyPr lIns="147258" tIns="73630" rIns="147258" bIns="73630"/>
          <a:lstStyle/>
          <a:p>
            <a:pPr algn="ctr" defTabSz="1473200" eaLnBrk="0" hangingPunct="0"/>
            <a:r>
              <a:rPr lang="zh-CN" altLang="en-US" sz="1900" b="1">
                <a:solidFill>
                  <a:schemeClr val="bg1"/>
                </a:solidFill>
                <a:latin typeface="微软雅黑" pitchFamily="34" charset="-122"/>
                <a:ea typeface="微软雅黑" pitchFamily="34" charset="-122"/>
              </a:rPr>
              <a:t>本案</a:t>
            </a:r>
          </a:p>
        </p:txBody>
      </p:sp>
      <p:sp>
        <p:nvSpPr>
          <p:cNvPr id="50181" name="五角星 38"/>
          <p:cNvSpPr>
            <a:spLocks noChangeAspect="1"/>
          </p:cNvSpPr>
          <p:nvPr/>
        </p:nvSpPr>
        <p:spPr bwMode="auto">
          <a:xfrm>
            <a:off x="12007850" y="4591050"/>
            <a:ext cx="263525" cy="314325"/>
          </a:xfrm>
          <a:custGeom>
            <a:avLst/>
            <a:gdLst>
              <a:gd name="T0" fmla="*/ 0 w 150812"/>
              <a:gd name="T1" fmla="*/ 2717946 h 222250"/>
              <a:gd name="T2" fmla="*/ 15286785 w 150812"/>
              <a:gd name="T3" fmla="*/ 2717946 h 222250"/>
              <a:gd name="T4" fmla="*/ 20010872 w 150812"/>
              <a:gd name="T5" fmla="*/ 0 h 222250"/>
              <a:gd name="T6" fmla="*/ 24734666 w 150812"/>
              <a:gd name="T7" fmla="*/ 2717946 h 222250"/>
              <a:gd name="T8" fmla="*/ 40021633 w 150812"/>
              <a:gd name="T9" fmla="*/ 2717946 h 222250"/>
              <a:gd name="T10" fmla="*/ 27654024 w 150812"/>
              <a:gd name="T11" fmla="*/ 4397674 h 222250"/>
              <a:gd name="T12" fmla="*/ 32377922 w 150812"/>
              <a:gd name="T13" fmla="*/ 7115606 h 222250"/>
              <a:gd name="T14" fmla="*/ 20010872 w 150812"/>
              <a:gd name="T15" fmla="*/ 5435838 h 222250"/>
              <a:gd name="T16" fmla="*/ 7643609 w 150812"/>
              <a:gd name="T17" fmla="*/ 7115606 h 222250"/>
              <a:gd name="T18" fmla="*/ 12367529 w 150812"/>
              <a:gd name="T19" fmla="*/ 4397674 h 222250"/>
              <a:gd name="T20" fmla="*/ 0 w 150812"/>
              <a:gd name="T21" fmla="*/ 2717946 h 2222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812"/>
              <a:gd name="T34" fmla="*/ 0 h 222250"/>
              <a:gd name="T35" fmla="*/ 150812 w 150812"/>
              <a:gd name="T36" fmla="*/ 222250 h 2222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812" h="222250">
                <a:moveTo>
                  <a:pt x="0" y="84892"/>
                </a:moveTo>
                <a:lnTo>
                  <a:pt x="57605" y="84892"/>
                </a:lnTo>
                <a:lnTo>
                  <a:pt x="75406" y="0"/>
                </a:lnTo>
                <a:lnTo>
                  <a:pt x="93207" y="84892"/>
                </a:lnTo>
                <a:lnTo>
                  <a:pt x="150812" y="84892"/>
                </a:lnTo>
                <a:lnTo>
                  <a:pt x="104208" y="137357"/>
                </a:lnTo>
                <a:lnTo>
                  <a:pt x="122009" y="222249"/>
                </a:lnTo>
                <a:lnTo>
                  <a:pt x="75406" y="169783"/>
                </a:lnTo>
                <a:lnTo>
                  <a:pt x="28803" y="222249"/>
                </a:lnTo>
                <a:lnTo>
                  <a:pt x="46604" y="137357"/>
                </a:lnTo>
                <a:lnTo>
                  <a:pt x="0" y="84892"/>
                </a:lnTo>
                <a:close/>
              </a:path>
            </a:pathLst>
          </a:custGeom>
          <a:solidFill>
            <a:srgbClr val="FF0000"/>
          </a:solidFill>
          <a:ln w="9525" algn="ctr">
            <a:solidFill>
              <a:srgbClr val="FF0000"/>
            </a:solidFill>
            <a:round/>
            <a:headEnd/>
            <a:tailEnd/>
          </a:ln>
        </p:spPr>
        <p:txBody>
          <a:bodyPr lIns="91425" tIns="45713" rIns="91425" bIns="45713"/>
          <a:lstStyle/>
          <a:p>
            <a:endParaRPr lang="zh-CN" altLang="en-US"/>
          </a:p>
        </p:txBody>
      </p:sp>
      <p:pic>
        <p:nvPicPr>
          <p:cNvPr id="27654" name="Picture 8" descr="999999"/>
          <p:cNvPicPr>
            <a:picLocks noChangeAspect="1" noChangeArrowheads="1"/>
          </p:cNvPicPr>
          <p:nvPr/>
        </p:nvPicPr>
        <p:blipFill>
          <a:blip r:embed="rId2"/>
          <a:srcRect/>
          <a:stretch>
            <a:fillRect/>
          </a:stretch>
        </p:blipFill>
        <p:spPr bwMode="auto">
          <a:xfrm>
            <a:off x="7759700" y="3227388"/>
            <a:ext cx="7602538" cy="54864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50183" name="组合 50"/>
          <p:cNvGrpSpPr>
            <a:grpSpLocks/>
          </p:cNvGrpSpPr>
          <p:nvPr/>
        </p:nvGrpSpPr>
        <p:grpSpPr bwMode="auto">
          <a:xfrm>
            <a:off x="13163550" y="4248150"/>
            <a:ext cx="1190625" cy="1893888"/>
            <a:chOff x="1370927" y="2771766"/>
            <a:chExt cx="616006" cy="1022777"/>
          </a:xfrm>
        </p:grpSpPr>
        <p:sp>
          <p:nvSpPr>
            <p:cNvPr id="50190" name="五角星 47"/>
            <p:cNvSpPr>
              <a:spLocks noChangeAspect="1"/>
            </p:cNvSpPr>
            <p:nvPr/>
          </p:nvSpPr>
          <p:spPr bwMode="auto">
            <a:xfrm>
              <a:off x="1703284" y="3648606"/>
              <a:ext cx="104577" cy="145937"/>
            </a:xfrm>
            <a:custGeom>
              <a:avLst/>
              <a:gdLst>
                <a:gd name="T0" fmla="*/ 0 w 104577"/>
                <a:gd name="T1" fmla="*/ 55743 h 145937"/>
                <a:gd name="T2" fmla="*/ 39945 w 104577"/>
                <a:gd name="T3" fmla="*/ 55743 h 145937"/>
                <a:gd name="T4" fmla="*/ 52289 w 104577"/>
                <a:gd name="T5" fmla="*/ 0 h 145937"/>
                <a:gd name="T6" fmla="*/ 64632 w 104577"/>
                <a:gd name="T7" fmla="*/ 55743 h 145937"/>
                <a:gd name="T8" fmla="*/ 104577 w 104577"/>
                <a:gd name="T9" fmla="*/ 55743 h 145937"/>
                <a:gd name="T10" fmla="*/ 72261 w 104577"/>
                <a:gd name="T11" fmla="*/ 90194 h 145937"/>
                <a:gd name="T12" fmla="*/ 84605 w 104577"/>
                <a:gd name="T13" fmla="*/ 145937 h 145937"/>
                <a:gd name="T14" fmla="*/ 52289 w 104577"/>
                <a:gd name="T15" fmla="*/ 111485 h 145937"/>
                <a:gd name="T16" fmla="*/ 19972 w 104577"/>
                <a:gd name="T17" fmla="*/ 145937 h 145937"/>
                <a:gd name="T18" fmla="*/ 32316 w 104577"/>
                <a:gd name="T19" fmla="*/ 90194 h 145937"/>
                <a:gd name="T20" fmla="*/ 0 w 104577"/>
                <a:gd name="T21" fmla="*/ 55743 h 1459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577"/>
                <a:gd name="T34" fmla="*/ 0 h 145937"/>
                <a:gd name="T35" fmla="*/ 104577 w 104577"/>
                <a:gd name="T36" fmla="*/ 145937 h 1459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577" h="145937">
                  <a:moveTo>
                    <a:pt x="0" y="55743"/>
                  </a:moveTo>
                  <a:lnTo>
                    <a:pt x="39945" y="55743"/>
                  </a:lnTo>
                  <a:lnTo>
                    <a:pt x="52289" y="0"/>
                  </a:lnTo>
                  <a:lnTo>
                    <a:pt x="64632" y="55743"/>
                  </a:lnTo>
                  <a:lnTo>
                    <a:pt x="104577" y="55743"/>
                  </a:lnTo>
                  <a:lnTo>
                    <a:pt x="72261" y="90194"/>
                  </a:lnTo>
                  <a:lnTo>
                    <a:pt x="84605" y="145937"/>
                  </a:lnTo>
                  <a:lnTo>
                    <a:pt x="52289" y="111485"/>
                  </a:lnTo>
                  <a:lnTo>
                    <a:pt x="19972" y="145937"/>
                  </a:lnTo>
                  <a:lnTo>
                    <a:pt x="32316" y="90194"/>
                  </a:lnTo>
                  <a:lnTo>
                    <a:pt x="0" y="55743"/>
                  </a:lnTo>
                  <a:close/>
                </a:path>
              </a:pathLst>
            </a:custGeom>
            <a:solidFill>
              <a:srgbClr val="FFC000"/>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endParaRPr lang="zh-CN" altLang="en-US"/>
            </a:p>
          </p:txBody>
        </p:sp>
        <p:sp>
          <p:nvSpPr>
            <p:cNvPr id="50191" name="矩形标注 105"/>
            <p:cNvSpPr>
              <a:spLocks noChangeArrowheads="1"/>
            </p:cNvSpPr>
            <p:nvPr/>
          </p:nvSpPr>
          <p:spPr bwMode="auto">
            <a:xfrm>
              <a:off x="1411239" y="2771766"/>
              <a:ext cx="575694" cy="196765"/>
            </a:xfrm>
            <a:prstGeom prst="wedgeRectCallout">
              <a:avLst>
                <a:gd name="adj1" fmla="val -40481"/>
                <a:gd name="adj2" fmla="val 253148"/>
              </a:avLst>
            </a:prstGeom>
            <a:solidFill>
              <a:srgbClr val="FF0000"/>
            </a:solidFill>
            <a:ln w="9525" algn="ctr">
              <a:solidFill>
                <a:schemeClr val="tx1"/>
              </a:solidFill>
              <a:round/>
              <a:headEnd/>
              <a:tailEnd/>
            </a:ln>
          </p:spPr>
          <p:txBody>
            <a:bodyPr lIns="147282" tIns="73641" rIns="147282" bIns="73641"/>
            <a:lstStyle/>
            <a:p>
              <a:pPr algn="ctr" defTabSz="1473200" eaLnBrk="0" hangingPunct="0"/>
              <a:r>
                <a:rPr lang="zh-CN" altLang="en-US" sz="2300" b="1">
                  <a:solidFill>
                    <a:schemeClr val="bg1"/>
                  </a:solidFill>
                  <a:latin typeface="微软雅黑" pitchFamily="34" charset="-122"/>
                  <a:ea typeface="微软雅黑" pitchFamily="34" charset="-122"/>
                </a:rPr>
                <a:t>本案</a:t>
              </a:r>
            </a:p>
          </p:txBody>
        </p:sp>
        <p:sp>
          <p:nvSpPr>
            <p:cNvPr id="50192" name="五角星 106"/>
            <p:cNvSpPr>
              <a:spLocks noChangeAspect="1"/>
            </p:cNvSpPr>
            <p:nvPr/>
          </p:nvSpPr>
          <p:spPr bwMode="auto">
            <a:xfrm>
              <a:off x="1370927" y="3319031"/>
              <a:ext cx="150420" cy="216474"/>
            </a:xfrm>
            <a:custGeom>
              <a:avLst/>
              <a:gdLst>
                <a:gd name="T0" fmla="*/ 0 w 150420"/>
                <a:gd name="T1" fmla="*/ 82686 h 216474"/>
                <a:gd name="T2" fmla="*/ 57456 w 150420"/>
                <a:gd name="T3" fmla="*/ 82686 h 216474"/>
                <a:gd name="T4" fmla="*/ 75210 w 150420"/>
                <a:gd name="T5" fmla="*/ 0 h 216474"/>
                <a:gd name="T6" fmla="*/ 92964 w 150420"/>
                <a:gd name="T7" fmla="*/ 82686 h 216474"/>
                <a:gd name="T8" fmla="*/ 150420 w 150420"/>
                <a:gd name="T9" fmla="*/ 82686 h 216474"/>
                <a:gd name="T10" fmla="*/ 103937 w 150420"/>
                <a:gd name="T11" fmla="*/ 133788 h 216474"/>
                <a:gd name="T12" fmla="*/ 121692 w 150420"/>
                <a:gd name="T13" fmla="*/ 216473 h 216474"/>
                <a:gd name="T14" fmla="*/ 75210 w 150420"/>
                <a:gd name="T15" fmla="*/ 165370 h 216474"/>
                <a:gd name="T16" fmla="*/ 28728 w 150420"/>
                <a:gd name="T17" fmla="*/ 216473 h 216474"/>
                <a:gd name="T18" fmla="*/ 46483 w 150420"/>
                <a:gd name="T19" fmla="*/ 133788 h 216474"/>
                <a:gd name="T20" fmla="*/ 0 w 150420"/>
                <a:gd name="T21" fmla="*/ 82686 h 2164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420"/>
                <a:gd name="T34" fmla="*/ 0 h 216474"/>
                <a:gd name="T35" fmla="*/ 150420 w 150420"/>
                <a:gd name="T36" fmla="*/ 216474 h 2164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420" h="216474">
                  <a:moveTo>
                    <a:pt x="0" y="82686"/>
                  </a:moveTo>
                  <a:lnTo>
                    <a:pt x="57456" y="82686"/>
                  </a:lnTo>
                  <a:lnTo>
                    <a:pt x="75210" y="0"/>
                  </a:lnTo>
                  <a:lnTo>
                    <a:pt x="92964" y="82686"/>
                  </a:lnTo>
                  <a:lnTo>
                    <a:pt x="150420" y="82686"/>
                  </a:lnTo>
                  <a:lnTo>
                    <a:pt x="103937" y="133788"/>
                  </a:lnTo>
                  <a:lnTo>
                    <a:pt x="121692" y="216473"/>
                  </a:lnTo>
                  <a:lnTo>
                    <a:pt x="75210" y="165370"/>
                  </a:lnTo>
                  <a:lnTo>
                    <a:pt x="28728" y="216473"/>
                  </a:lnTo>
                  <a:lnTo>
                    <a:pt x="46483" y="133788"/>
                  </a:lnTo>
                  <a:lnTo>
                    <a:pt x="0" y="82686"/>
                  </a:lnTo>
                  <a:close/>
                </a:path>
              </a:pathLst>
            </a:custGeom>
            <a:solidFill>
              <a:srgbClr val="FF0000"/>
            </a:solidFill>
            <a:ln w="9525" algn="ctr">
              <a:solidFill>
                <a:srgbClr val="FF0000"/>
              </a:solidFill>
              <a:round/>
              <a:headEnd/>
              <a:tailEnd/>
            </a:ln>
          </p:spPr>
          <p:txBody>
            <a:bodyPr/>
            <a:lstStyle/>
            <a:p>
              <a:endParaRPr lang="zh-CN" altLang="en-US"/>
            </a:p>
          </p:txBody>
        </p:sp>
      </p:grpSp>
      <p:sp>
        <p:nvSpPr>
          <p:cNvPr id="50184" name="Line 13"/>
          <p:cNvSpPr>
            <a:spLocks noChangeShapeType="1"/>
          </p:cNvSpPr>
          <p:nvPr/>
        </p:nvSpPr>
        <p:spPr bwMode="auto">
          <a:xfrm>
            <a:off x="7759700" y="6648450"/>
            <a:ext cx="2514600" cy="406400"/>
          </a:xfrm>
          <a:prstGeom prst="lin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xmlns="">
                <a:noFill/>
              </a14:hiddenFill>
            </a:ext>
          </a:extLst>
        </p:spPr>
        <p:txBody>
          <a:bodyPr/>
          <a:lstStyle/>
          <a:p>
            <a:endParaRPr lang="zh-CN" altLang="en-US"/>
          </a:p>
        </p:txBody>
      </p:sp>
      <p:grpSp>
        <p:nvGrpSpPr>
          <p:cNvPr id="50185" name="组合 17"/>
          <p:cNvGrpSpPr>
            <a:grpSpLocks/>
          </p:cNvGrpSpPr>
          <p:nvPr/>
        </p:nvGrpSpPr>
        <p:grpSpPr bwMode="auto">
          <a:xfrm>
            <a:off x="11028363" y="3330575"/>
            <a:ext cx="4333875" cy="4441825"/>
            <a:chOff x="11028363" y="3330575"/>
            <a:chExt cx="4333875" cy="4441825"/>
          </a:xfrm>
        </p:grpSpPr>
        <p:sp>
          <p:nvSpPr>
            <p:cNvPr id="50188" name="Line 14"/>
            <p:cNvSpPr>
              <a:spLocks noChangeShapeType="1"/>
            </p:cNvSpPr>
            <p:nvPr/>
          </p:nvSpPr>
          <p:spPr bwMode="auto">
            <a:xfrm flipV="1">
              <a:off x="11468100" y="4656138"/>
              <a:ext cx="3894138" cy="2041525"/>
            </a:xfrm>
            <a:prstGeom prst="line">
              <a:avLst/>
            </a:prstGeom>
            <a:noFill/>
            <a:ln w="19050">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xmlns="">
                  <a:noFill/>
                </a14:hiddenFill>
              </a:ext>
            </a:extLst>
          </p:spPr>
          <p:txBody>
            <a:bodyPr/>
            <a:lstStyle/>
            <a:p>
              <a:endParaRPr lang="zh-CN" altLang="en-US"/>
            </a:p>
          </p:txBody>
        </p:sp>
        <p:sp>
          <p:nvSpPr>
            <p:cNvPr id="50189" name="Line 15"/>
            <p:cNvSpPr>
              <a:spLocks noChangeShapeType="1"/>
            </p:cNvSpPr>
            <p:nvPr/>
          </p:nvSpPr>
          <p:spPr bwMode="auto">
            <a:xfrm flipH="1" flipV="1">
              <a:off x="11028363" y="3330575"/>
              <a:ext cx="565150" cy="4441825"/>
            </a:xfrm>
            <a:prstGeom prst="line">
              <a:avLst/>
            </a:prstGeom>
            <a:noFill/>
            <a:ln w="19050">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xmlns="">
                  <a:noFill/>
                </a14:hiddenFill>
              </a:ext>
            </a:extLst>
          </p:spPr>
          <p:txBody>
            <a:bodyPr/>
            <a:lstStyle/>
            <a:p>
              <a:endParaRPr lang="zh-CN" altLang="en-US"/>
            </a:p>
          </p:txBody>
        </p:sp>
      </p:grpSp>
      <p:sp>
        <p:nvSpPr>
          <p:cNvPr id="50186" name="Line 16"/>
          <p:cNvSpPr>
            <a:spLocks noChangeShapeType="1"/>
          </p:cNvSpPr>
          <p:nvPr/>
        </p:nvSpPr>
        <p:spPr bwMode="auto">
          <a:xfrm flipV="1">
            <a:off x="10274300" y="6697663"/>
            <a:ext cx="1193800" cy="357187"/>
          </a:xfrm>
          <a:prstGeom prst="lin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xmlns="">
                <a:noFill/>
              </a14:hiddenFill>
            </a:ext>
          </a:extLst>
        </p:spPr>
        <p:txBody>
          <a:bodyPr/>
          <a:lstStyle/>
          <a:p>
            <a:endParaRPr lang="zh-CN" altLang="en-US"/>
          </a:p>
        </p:txBody>
      </p:sp>
      <p:sp>
        <p:nvSpPr>
          <p:cNvPr id="50187" name="Rectangle 17"/>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交通属性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7" dur="3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9" dur="30"/>
                                        <p:tgtEl>
                                          <p:spTgt spid="5">
                                            <p:txEl>
                                              <p:pRg st="0" end="0"/>
                                            </p:txEl>
                                          </p:spTgt>
                                        </p:tgtEl>
                                        <p:attrNameLst>
                                          <p:attrName>fill.type</p:attrName>
                                        </p:attrNameLst>
                                      </p:cBhvr>
                                      <p:to>
                                        <p:strVal val="solid"/>
                                      </p:to>
                                    </p:set>
                                  </p:childTnLst>
                                </p:cTn>
                              </p:par>
                            </p:childTnLst>
                          </p:cTn>
                        </p:par>
                        <p:par>
                          <p:cTn id="10" fill="hold" nodeType="afterGroup">
                            <p:stCondLst>
                              <p:cond delay="1305"/>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矩形 7"/>
          <p:cNvSpPr>
            <a:spLocks noChangeArrowheads="1"/>
          </p:cNvSpPr>
          <p:nvPr/>
        </p:nvSpPr>
        <p:spPr bwMode="auto">
          <a:xfrm>
            <a:off x="1971675" y="6962775"/>
            <a:ext cx="9024938" cy="915988"/>
          </a:xfrm>
          <a:prstGeom prst="rect">
            <a:avLst/>
          </a:prstGeom>
          <a:noFill/>
          <a:ln w="31750">
            <a:solidFill>
              <a:srgbClr val="92D05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spAutoFit/>
          </a:bodyPr>
          <a:lstStyle/>
          <a:p>
            <a:pPr defTabSz="1543050"/>
            <a:r>
              <a:rPr lang="zh-CN" altLang="en-US" sz="2000">
                <a:latin typeface="微软雅黑" pitchFamily="34" charset="-122"/>
                <a:ea typeface="微软雅黑" pitchFamily="34" charset="-122"/>
              </a:rPr>
              <a:t>于两侧地块的链接</a:t>
            </a:r>
            <a:endParaRPr lang="en-US" altLang="zh-CN" sz="2000">
              <a:latin typeface="微软雅黑" pitchFamily="34" charset="-122"/>
              <a:ea typeface="微软雅黑" pitchFamily="34" charset="-122"/>
            </a:endParaRPr>
          </a:p>
          <a:p>
            <a:pPr defTabSz="1543050"/>
            <a:r>
              <a:rPr lang="zh-CN" altLang="en-US" sz="2000">
                <a:latin typeface="微软雅黑" pitchFamily="34" charset="-122"/>
                <a:ea typeface="微软雅黑" pitchFamily="34" charset="-122"/>
              </a:rPr>
              <a:t>北侧（崇安三期北）由东侧出入口算起约</a:t>
            </a:r>
            <a:r>
              <a:rPr lang="en-US" altLang="zh-CN" sz="2000">
                <a:latin typeface="微软雅黑" pitchFamily="34" charset="-122"/>
                <a:ea typeface="微软雅黑" pitchFamily="34" charset="-122"/>
              </a:rPr>
              <a:t>80</a:t>
            </a:r>
            <a:r>
              <a:rPr lang="zh-CN" altLang="en-US" sz="2000">
                <a:latin typeface="微软雅黑" pitchFamily="34" charset="-122"/>
                <a:ea typeface="微软雅黑" pitchFamily="34" charset="-122"/>
              </a:rPr>
              <a:t>米左右柱（</a:t>
            </a:r>
            <a:r>
              <a:rPr lang="en-US" altLang="zh-CN" sz="2000">
                <a:latin typeface="微软雅黑" pitchFamily="34" charset="-122"/>
                <a:ea typeface="微软雅黑" pitchFamily="34" charset="-122"/>
              </a:rPr>
              <a:t>35-41</a:t>
            </a:r>
            <a:r>
              <a:rPr lang="zh-CN" altLang="en-US" sz="2000">
                <a:latin typeface="微软雅黑" pitchFamily="34" charset="-122"/>
                <a:ea typeface="微软雅黑" pitchFamily="34" charset="-122"/>
              </a:rPr>
              <a:t>）处开设通道、通道宽度按</a:t>
            </a:r>
            <a:r>
              <a:rPr lang="en-US" altLang="zh-CN" sz="2000">
                <a:latin typeface="微软雅黑" pitchFamily="34" charset="-122"/>
                <a:ea typeface="微软雅黑" pitchFamily="34" charset="-122"/>
              </a:rPr>
              <a:t>2</a:t>
            </a:r>
            <a:r>
              <a:rPr lang="zh-CN" altLang="en-US" sz="2000">
                <a:latin typeface="微软雅黑" pitchFamily="34" charset="-122"/>
                <a:ea typeface="微软雅黑" pitchFamily="34" charset="-122"/>
              </a:rPr>
              <a:t>个柱距来算为</a:t>
            </a:r>
            <a:r>
              <a:rPr lang="en-US" altLang="zh-CN" sz="2000">
                <a:latin typeface="微软雅黑" pitchFamily="34" charset="-122"/>
                <a:ea typeface="微软雅黑" pitchFamily="34" charset="-122"/>
              </a:rPr>
              <a:t>16.8</a:t>
            </a:r>
            <a:r>
              <a:rPr lang="zh-CN" altLang="en-US" sz="2000">
                <a:latin typeface="微软雅黑" pitchFamily="34" charset="-122"/>
                <a:ea typeface="微软雅黑" pitchFamily="34" charset="-122"/>
              </a:rPr>
              <a:t>米。</a:t>
            </a:r>
          </a:p>
        </p:txBody>
      </p:sp>
      <p:sp>
        <p:nvSpPr>
          <p:cNvPr id="175107" name="矩形 8"/>
          <p:cNvSpPr>
            <a:spLocks noChangeArrowheads="1"/>
          </p:cNvSpPr>
          <p:nvPr/>
        </p:nvSpPr>
        <p:spPr bwMode="auto">
          <a:xfrm>
            <a:off x="7278688" y="7981950"/>
            <a:ext cx="9024937" cy="655638"/>
          </a:xfrm>
          <a:prstGeom prst="rect">
            <a:avLst/>
          </a:prstGeom>
          <a:noFill/>
          <a:ln w="31750">
            <a:solidFill>
              <a:srgbClr val="92D05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spAutoFit/>
          </a:bodyPr>
          <a:lstStyle/>
          <a:p>
            <a:pPr defTabSz="1543050"/>
            <a:r>
              <a:rPr lang="zh-CN" altLang="en-US" sz="2000">
                <a:latin typeface="微软雅黑" pitchFamily="34" charset="-122"/>
                <a:ea typeface="微软雅黑" pitchFamily="34" charset="-122"/>
              </a:rPr>
              <a:t>南侧（崇安三期南）柱</a:t>
            </a:r>
            <a:r>
              <a:rPr lang="en-US" altLang="zh-CN" sz="2000">
                <a:latin typeface="微软雅黑" pitchFamily="34" charset="-122"/>
                <a:ea typeface="微软雅黑" pitchFamily="34" charset="-122"/>
              </a:rPr>
              <a:t>28-31</a:t>
            </a:r>
            <a:r>
              <a:rPr lang="zh-CN" altLang="en-US" sz="2000">
                <a:latin typeface="微软雅黑" pitchFamily="34" charset="-122"/>
                <a:ea typeface="微软雅黑" pitchFamily="34" charset="-122"/>
              </a:rPr>
              <a:t>处设置节点二，与崇安三期两南部连接、通道宽度为</a:t>
            </a:r>
            <a:r>
              <a:rPr lang="en-US" altLang="zh-CN" sz="2000">
                <a:latin typeface="微软雅黑" pitchFamily="34" charset="-122"/>
                <a:ea typeface="微软雅黑" pitchFamily="34" charset="-122"/>
              </a:rPr>
              <a:t>2</a:t>
            </a:r>
            <a:r>
              <a:rPr lang="zh-CN" altLang="en-US" sz="2000">
                <a:latin typeface="微软雅黑" pitchFamily="34" charset="-122"/>
                <a:ea typeface="微软雅黑" pitchFamily="34" charset="-122"/>
              </a:rPr>
              <a:t>个柱距</a:t>
            </a:r>
            <a:r>
              <a:rPr lang="en-US" altLang="zh-CN" sz="2000">
                <a:latin typeface="微软雅黑" pitchFamily="34" charset="-122"/>
                <a:ea typeface="微软雅黑" pitchFamily="34" charset="-122"/>
              </a:rPr>
              <a:t>16.8</a:t>
            </a:r>
            <a:r>
              <a:rPr lang="zh-CN" altLang="en-US" sz="2000">
                <a:latin typeface="微软雅黑" pitchFamily="34" charset="-122"/>
                <a:ea typeface="微软雅黑" pitchFamily="34" charset="-122"/>
              </a:rPr>
              <a:t>米。</a:t>
            </a:r>
          </a:p>
        </p:txBody>
      </p:sp>
      <p:pic>
        <p:nvPicPr>
          <p:cNvPr id="14" name="Picture 3" descr="Untitled-2有字"/>
          <p:cNvPicPr>
            <a:picLocks noChangeAspect="1" noChangeArrowheads="1"/>
          </p:cNvPicPr>
          <p:nvPr/>
        </p:nvPicPr>
        <p:blipFill>
          <a:blip r:embed="rId2">
            <a:lum bright="-6000" contrast="18000"/>
            <a:extLst>
              <a:ext uri="{28A0092B-C50C-407E-A947-70E740481C1C}">
                <a14:useLocalDpi xmlns:a14="http://schemas.microsoft.com/office/drawing/2010/main" xmlns="" val="0"/>
              </a:ext>
            </a:extLst>
          </a:blip>
          <a:srcRect/>
          <a:stretch>
            <a:fillRect/>
          </a:stretch>
        </p:blipFill>
        <p:spPr bwMode="auto">
          <a:xfrm>
            <a:off x="474663" y="1270000"/>
            <a:ext cx="15970250" cy="348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09" name="椭圆 14"/>
          <p:cNvSpPr>
            <a:spLocks noChangeArrowheads="1"/>
          </p:cNvSpPr>
          <p:nvPr/>
        </p:nvSpPr>
        <p:spPr bwMode="auto">
          <a:xfrm>
            <a:off x="6054725" y="2165350"/>
            <a:ext cx="954088" cy="1633538"/>
          </a:xfrm>
          <a:prstGeom prst="ellipse">
            <a:avLst/>
          </a:prstGeom>
          <a:solidFill>
            <a:srgbClr val="FF0000">
              <a:alpha val="45882"/>
            </a:srgbClr>
          </a:solidFill>
          <a:ln w="25400" algn="ctr">
            <a:solidFill>
              <a:srgbClr val="FF0000"/>
            </a:solidFill>
            <a:round/>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5110" name="椭圆 16"/>
          <p:cNvSpPr>
            <a:spLocks noChangeArrowheads="1"/>
          </p:cNvSpPr>
          <p:nvPr/>
        </p:nvSpPr>
        <p:spPr bwMode="auto">
          <a:xfrm>
            <a:off x="10818813" y="2165350"/>
            <a:ext cx="950912" cy="1633538"/>
          </a:xfrm>
          <a:prstGeom prst="ellipse">
            <a:avLst/>
          </a:prstGeom>
          <a:solidFill>
            <a:srgbClr val="00B050">
              <a:alpha val="45882"/>
            </a:srgbClr>
          </a:solidFill>
          <a:ln w="25400" algn="ctr">
            <a:solidFill>
              <a:srgbClr val="00B050"/>
            </a:solidFill>
            <a:round/>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grpSp>
        <p:nvGrpSpPr>
          <p:cNvPr id="175111" name="组合 42"/>
          <p:cNvGrpSpPr>
            <a:grpSpLocks/>
          </p:cNvGrpSpPr>
          <p:nvPr/>
        </p:nvGrpSpPr>
        <p:grpSpPr bwMode="auto">
          <a:xfrm>
            <a:off x="1155700" y="1982788"/>
            <a:ext cx="14424025" cy="481012"/>
            <a:chOff x="611560" y="1716922"/>
            <a:chExt cx="7632848" cy="338554"/>
          </a:xfrm>
        </p:grpSpPr>
        <p:sp>
          <p:nvSpPr>
            <p:cNvPr id="175123" name="矩形 19"/>
            <p:cNvSpPr>
              <a:spLocks noChangeArrowheads="1"/>
            </p:cNvSpPr>
            <p:nvPr/>
          </p:nvSpPr>
          <p:spPr bwMode="auto">
            <a:xfrm>
              <a:off x="6804248" y="1716922"/>
              <a:ext cx="122413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r>
                <a:rPr lang="en-US" altLang="zh-CN" sz="2700" b="1">
                  <a:latin typeface="Arial" pitchFamily="34" charset="0"/>
                  <a:ea typeface="宋体" pitchFamily="2" charset="-122"/>
                </a:rPr>
                <a:t>188</a:t>
              </a:r>
              <a:r>
                <a:rPr lang="zh-CN" altLang="en-US" sz="2700" b="1">
                  <a:latin typeface="Arial" pitchFamily="34" charset="0"/>
                  <a:ea typeface="宋体" pitchFamily="2" charset="-122"/>
                </a:rPr>
                <a:t>米</a:t>
              </a:r>
            </a:p>
          </p:txBody>
        </p:sp>
        <p:sp>
          <p:nvSpPr>
            <p:cNvPr id="175124" name="矩形 20"/>
            <p:cNvSpPr>
              <a:spLocks noChangeArrowheads="1"/>
            </p:cNvSpPr>
            <p:nvPr/>
          </p:nvSpPr>
          <p:spPr bwMode="auto">
            <a:xfrm>
              <a:off x="4283969" y="1716922"/>
              <a:ext cx="136815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r>
                <a:rPr lang="en-US" altLang="zh-CN" sz="2700" b="1">
                  <a:latin typeface="Arial" pitchFamily="34" charset="0"/>
                  <a:ea typeface="宋体" pitchFamily="2" charset="-122"/>
                </a:rPr>
                <a:t>214</a:t>
              </a:r>
              <a:r>
                <a:rPr lang="zh-CN" altLang="en-US" sz="2700" b="1">
                  <a:latin typeface="Arial" pitchFamily="34" charset="0"/>
                  <a:ea typeface="宋体" pitchFamily="2" charset="-122"/>
                </a:rPr>
                <a:t>米</a:t>
              </a:r>
            </a:p>
          </p:txBody>
        </p:sp>
        <p:sp>
          <p:nvSpPr>
            <p:cNvPr id="175125" name="矩形 21"/>
            <p:cNvSpPr>
              <a:spLocks noChangeArrowheads="1"/>
            </p:cNvSpPr>
            <p:nvPr/>
          </p:nvSpPr>
          <p:spPr bwMode="auto">
            <a:xfrm>
              <a:off x="1619672" y="1716922"/>
              <a:ext cx="7920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r>
                <a:rPr lang="en-US" altLang="zh-CN" sz="2700" b="1">
                  <a:latin typeface="Arial" pitchFamily="34" charset="0"/>
                  <a:ea typeface="宋体" pitchFamily="2" charset="-122"/>
                </a:rPr>
                <a:t>232</a:t>
              </a:r>
              <a:r>
                <a:rPr lang="zh-CN" altLang="en-US" sz="2700" b="1">
                  <a:latin typeface="Arial" pitchFamily="34" charset="0"/>
                  <a:ea typeface="宋体" pitchFamily="2" charset="-122"/>
                </a:rPr>
                <a:t>米</a:t>
              </a:r>
            </a:p>
          </p:txBody>
        </p:sp>
        <p:cxnSp>
          <p:nvCxnSpPr>
            <p:cNvPr id="24" name="直接连接符 23"/>
            <p:cNvCxnSpPr/>
            <p:nvPr/>
          </p:nvCxnSpPr>
          <p:spPr>
            <a:xfrm rot="5400000" flipH="1" flipV="1">
              <a:off x="467981" y="1886199"/>
              <a:ext cx="287157"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flipH="1" flipV="1">
              <a:off x="3276325" y="1886199"/>
              <a:ext cx="287157"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flipH="1" flipV="1">
              <a:off x="5868772" y="1886199"/>
              <a:ext cx="287157"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flipH="1" flipV="1">
              <a:off x="8100829" y="1886199"/>
              <a:ext cx="287157"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611560" y="1881171"/>
              <a:ext cx="792183" cy="10056"/>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556315" y="1886758"/>
              <a:ext cx="863589"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419904" y="1881171"/>
              <a:ext cx="792183" cy="10056"/>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48762" y="1886758"/>
              <a:ext cx="863589"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6012350" y="1881171"/>
              <a:ext cx="792183" cy="10056"/>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523631" y="1886758"/>
              <a:ext cx="720777"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5112"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17775" y="4921250"/>
            <a:ext cx="12441238" cy="205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13" name="椭圆 45"/>
          <p:cNvSpPr>
            <a:spLocks noChangeArrowheads="1"/>
          </p:cNvSpPr>
          <p:nvPr/>
        </p:nvSpPr>
        <p:spPr bwMode="auto">
          <a:xfrm>
            <a:off x="6327775" y="5124450"/>
            <a:ext cx="773113" cy="1327150"/>
          </a:xfrm>
          <a:prstGeom prst="ellipse">
            <a:avLst/>
          </a:prstGeom>
          <a:solidFill>
            <a:srgbClr val="FF0000">
              <a:alpha val="45882"/>
            </a:srgbClr>
          </a:solidFill>
          <a:ln w="25400" algn="ctr">
            <a:solidFill>
              <a:srgbClr val="FF0000"/>
            </a:solidFill>
            <a:round/>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5114" name="椭圆 46"/>
          <p:cNvSpPr>
            <a:spLocks noChangeArrowheads="1"/>
          </p:cNvSpPr>
          <p:nvPr/>
        </p:nvSpPr>
        <p:spPr bwMode="auto">
          <a:xfrm>
            <a:off x="9864725" y="5124450"/>
            <a:ext cx="774700" cy="1327150"/>
          </a:xfrm>
          <a:prstGeom prst="ellipse">
            <a:avLst/>
          </a:prstGeom>
          <a:solidFill>
            <a:srgbClr val="00B050">
              <a:alpha val="45882"/>
            </a:srgbClr>
          </a:solidFill>
          <a:ln w="25400" algn="ctr">
            <a:solidFill>
              <a:srgbClr val="00B050"/>
            </a:solidFill>
            <a:round/>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5115" name="椭圆 48"/>
          <p:cNvSpPr>
            <a:spLocks noChangeArrowheads="1"/>
          </p:cNvSpPr>
          <p:nvPr/>
        </p:nvSpPr>
        <p:spPr bwMode="auto">
          <a:xfrm>
            <a:off x="12042775" y="5430838"/>
            <a:ext cx="815975" cy="614362"/>
          </a:xfrm>
          <a:prstGeom prst="ellipse">
            <a:avLst/>
          </a:prstGeom>
          <a:solidFill>
            <a:srgbClr val="92D050">
              <a:alpha val="50195"/>
            </a:srgbClr>
          </a:solidFill>
          <a:ln w="25400" algn="ctr">
            <a:solidFill>
              <a:srgbClr val="92D050"/>
            </a:solidFill>
            <a:round/>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5116" name="椭圆 49"/>
          <p:cNvSpPr>
            <a:spLocks noChangeArrowheads="1"/>
          </p:cNvSpPr>
          <p:nvPr/>
        </p:nvSpPr>
        <p:spPr bwMode="auto">
          <a:xfrm>
            <a:off x="7824788" y="5430838"/>
            <a:ext cx="815975" cy="614362"/>
          </a:xfrm>
          <a:prstGeom prst="ellipse">
            <a:avLst/>
          </a:prstGeom>
          <a:solidFill>
            <a:srgbClr val="92D050">
              <a:alpha val="50195"/>
            </a:srgbClr>
          </a:solidFill>
          <a:ln w="25400" algn="ctr">
            <a:solidFill>
              <a:srgbClr val="92D050"/>
            </a:solidFill>
            <a:round/>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5117" name="矩形 54"/>
          <p:cNvSpPr>
            <a:spLocks noChangeArrowheads="1"/>
          </p:cNvSpPr>
          <p:nvPr/>
        </p:nvSpPr>
        <p:spPr bwMode="auto">
          <a:xfrm>
            <a:off x="5919788" y="5022850"/>
            <a:ext cx="2994025" cy="1633538"/>
          </a:xfrm>
          <a:prstGeom prst="rect">
            <a:avLst/>
          </a:prstGeom>
          <a:noFill/>
          <a:ln w="25400" algn="ctr">
            <a:solidFill>
              <a:srgbClr val="78B832"/>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5118" name="矩形 55"/>
          <p:cNvSpPr>
            <a:spLocks noChangeArrowheads="1"/>
          </p:cNvSpPr>
          <p:nvPr/>
        </p:nvSpPr>
        <p:spPr bwMode="auto">
          <a:xfrm>
            <a:off x="9594850" y="5022850"/>
            <a:ext cx="3398838" cy="1633538"/>
          </a:xfrm>
          <a:prstGeom prst="rect">
            <a:avLst/>
          </a:prstGeom>
          <a:noFill/>
          <a:ln w="25400" algn="ctr">
            <a:solidFill>
              <a:srgbClr val="78B832"/>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5119" name="矩形 6"/>
          <p:cNvSpPr>
            <a:spLocks noChangeArrowheads="1"/>
          </p:cNvSpPr>
          <p:nvPr/>
        </p:nvSpPr>
        <p:spPr bwMode="auto">
          <a:xfrm>
            <a:off x="612775" y="4105275"/>
            <a:ext cx="9021763" cy="104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r>
              <a:rPr lang="zh-CN" altLang="en-US" sz="2400" b="1">
                <a:latin typeface="微软雅黑" pitchFamily="34" charset="-122"/>
                <a:ea typeface="微软雅黑" pitchFamily="34" charset="-122"/>
              </a:rPr>
              <a:t>明确业态节点</a:t>
            </a:r>
            <a:endParaRPr lang="en-US" altLang="zh-CN" sz="2400" b="1">
              <a:latin typeface="微软雅黑" pitchFamily="34" charset="-122"/>
              <a:ea typeface="微软雅黑" pitchFamily="34" charset="-122"/>
            </a:endParaRPr>
          </a:p>
          <a:p>
            <a:pPr defTabSz="1543050"/>
            <a:r>
              <a:rPr lang="zh-CN" altLang="en-US" sz="2400" b="1">
                <a:latin typeface="微软雅黑" pitchFamily="34" charset="-122"/>
                <a:ea typeface="微软雅黑" pitchFamily="34" charset="-122"/>
              </a:rPr>
              <a:t>主体节点以三大功能区交接处为主。</a:t>
            </a:r>
            <a:endParaRPr lang="en-US" altLang="zh-CN" sz="2400" b="1">
              <a:latin typeface="微软雅黑" pitchFamily="34" charset="-122"/>
              <a:ea typeface="微软雅黑" pitchFamily="34" charset="-122"/>
            </a:endParaRPr>
          </a:p>
          <a:p>
            <a:pPr defTabSz="1543050"/>
            <a:r>
              <a:rPr lang="zh-CN" altLang="en-US" sz="2400" b="1">
                <a:latin typeface="微软雅黑" pitchFamily="34" charset="-122"/>
                <a:ea typeface="微软雅黑" pitchFamily="34" charset="-122"/>
              </a:rPr>
              <a:t>另根据消费群消费特性在每</a:t>
            </a:r>
            <a:r>
              <a:rPr lang="en-US" altLang="zh-CN" sz="2400" b="1">
                <a:latin typeface="微软雅黑" pitchFamily="34" charset="-122"/>
                <a:ea typeface="微软雅黑" pitchFamily="34" charset="-122"/>
              </a:rPr>
              <a:t>80</a:t>
            </a:r>
            <a:r>
              <a:rPr lang="zh-CN" altLang="en-US" sz="2400" b="1">
                <a:latin typeface="微软雅黑" pitchFamily="34" charset="-122"/>
                <a:ea typeface="微软雅黑" pitchFamily="34" charset="-122"/>
              </a:rPr>
              <a:t>米处设定一商业节点。</a:t>
            </a:r>
          </a:p>
        </p:txBody>
      </p:sp>
      <p:cxnSp>
        <p:nvCxnSpPr>
          <p:cNvPr id="58" name="肘形连接符 57"/>
          <p:cNvCxnSpPr/>
          <p:nvPr/>
        </p:nvCxnSpPr>
        <p:spPr>
          <a:xfrm rot="10800000" flipV="1">
            <a:off x="2339975" y="4551363"/>
            <a:ext cx="792163" cy="360362"/>
          </a:xfrm>
          <a:prstGeom prst="bentConnector3">
            <a:avLst>
              <a:gd name="adj1" fmla="val 103281"/>
            </a:avLst>
          </a:prstGeom>
          <a:ln w="31750" cmpd="sng">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66" name="肘形连接符 65"/>
          <p:cNvCxnSpPr/>
          <p:nvPr/>
        </p:nvCxnSpPr>
        <p:spPr>
          <a:xfrm rot="16200000" flipH="1">
            <a:off x="6300788" y="4911725"/>
            <a:ext cx="935038" cy="503237"/>
          </a:xfrm>
          <a:prstGeom prst="bentConnector3">
            <a:avLst>
              <a:gd name="adj1" fmla="val 50000"/>
            </a:avLst>
          </a:prstGeom>
          <a:ln w="31750">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175122" name="Rectangle 9"/>
          <p:cNvSpPr>
            <a:spLocks noChangeArrowheads="1"/>
          </p:cNvSpPr>
          <p:nvPr/>
        </p:nvSpPr>
        <p:spPr bwMode="auto">
          <a:xfrm>
            <a:off x="0" y="0"/>
            <a:ext cx="48307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r>
              <a:rPr lang="en-US" altLang="zh-CN" sz="3600" b="1"/>
              <a:t>/</a:t>
            </a:r>
            <a:r>
              <a:rPr lang="zh-CN" altLang="en-US" sz="3600" b="1"/>
              <a:t>节点设置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p:cNvSpPr>
            <a:spLocks noChangeArrowheads="1"/>
          </p:cNvSpPr>
          <p:nvPr/>
        </p:nvSpPr>
        <p:spPr bwMode="auto">
          <a:xfrm>
            <a:off x="1871663" y="3336925"/>
            <a:ext cx="12098337" cy="2484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lstStyle/>
          <a:p>
            <a:pPr defTabSz="1543050">
              <a:lnSpc>
                <a:spcPct val="150000"/>
              </a:lnSpc>
              <a:spcBef>
                <a:spcPct val="20000"/>
              </a:spcBef>
            </a:pPr>
            <a:r>
              <a:rPr lang="zh-CN" altLang="en-US" sz="3000" b="1">
                <a:latin typeface="Arial" pitchFamily="34" charset="0"/>
                <a:ea typeface="微软雅黑" pitchFamily="34" charset="-122"/>
              </a:rPr>
              <a:t>往往位于地下空间主要流线上，成为放大的公共开放空间。地下节点广场，结合商业服务功能和景观设施，成为地下综合体空间的高潮和人流聚集的焦点</a:t>
            </a:r>
          </a:p>
        </p:txBody>
      </p:sp>
      <p:sp>
        <p:nvSpPr>
          <p:cNvPr id="176131" name="Rectangle 9"/>
          <p:cNvSpPr>
            <a:spLocks noChangeArrowheads="1"/>
          </p:cNvSpPr>
          <p:nvPr/>
        </p:nvSpPr>
        <p:spPr bwMode="auto">
          <a:xfrm>
            <a:off x="0" y="0"/>
            <a:ext cx="4906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r>
              <a:rPr lang="en-US" altLang="zh-CN" sz="3600" b="1"/>
              <a:t>/</a:t>
            </a:r>
            <a:r>
              <a:rPr lang="zh-CN" altLang="en-US" sz="3600" b="1"/>
              <a:t>节点设置</a:t>
            </a:r>
          </a:p>
        </p:txBody>
      </p:sp>
      <p:sp>
        <p:nvSpPr>
          <p:cNvPr id="5" name="Text Box 10"/>
          <p:cNvSpPr txBox="1">
            <a:spLocks noChangeArrowheads="1"/>
          </p:cNvSpPr>
          <p:nvPr/>
        </p:nvSpPr>
        <p:spPr bwMode="auto">
          <a:xfrm>
            <a:off x="411163" y="1971675"/>
            <a:ext cx="3886200" cy="527050"/>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nchor="ctr"/>
          <a:lstStyle/>
          <a:p>
            <a:pPr algn="ctr" defTabSz="1609725">
              <a:defRPr/>
            </a:pPr>
            <a:r>
              <a:rPr lang="zh-CN" altLang="en-US" sz="2800" b="1" dirty="0"/>
              <a:t>广场式节点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C:\Documents and Settings\weiwei01\桌面\2313132\星海街地下商业广场\20095191341593468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29788" y="1390650"/>
            <a:ext cx="6665912" cy="326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155" name="Text Box 16"/>
          <p:cNvSpPr txBox="1">
            <a:spLocks noChangeArrowheads="1"/>
          </p:cNvSpPr>
          <p:nvPr/>
        </p:nvSpPr>
        <p:spPr bwMode="auto">
          <a:xfrm>
            <a:off x="12993688" y="4656138"/>
            <a:ext cx="3948112"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Arial" pitchFamily="34" charset="0"/>
                <a:ea typeface="宋体" pitchFamily="2" charset="-122"/>
              </a:rPr>
              <a:t>苏州星海街地下商业广场</a:t>
            </a:r>
            <a:endParaRPr lang="zh-CN" altLang="en-US" sz="2000" b="1">
              <a:latin typeface="Arial" pitchFamily="34" charset="0"/>
              <a:ea typeface="微软雅黑" pitchFamily="34" charset="-122"/>
            </a:endParaRPr>
          </a:p>
        </p:txBody>
      </p:sp>
      <p:pic>
        <p:nvPicPr>
          <p:cNvPr id="177156" name="Picture 3" descr="C:\Documents and Settings\weiwei01\桌面\2313132\三里鐜\20101103100342_215_I2__ZOU9028.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899525" y="5167313"/>
            <a:ext cx="7496175" cy="374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157" name="Text Box 16"/>
          <p:cNvSpPr txBox="1">
            <a:spLocks noChangeArrowheads="1"/>
          </p:cNvSpPr>
          <p:nvPr/>
        </p:nvSpPr>
        <p:spPr bwMode="auto">
          <a:xfrm>
            <a:off x="13812838" y="8899525"/>
            <a:ext cx="3128962"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Arial" pitchFamily="34" charset="0"/>
                <a:ea typeface="宋体" pitchFamily="2" charset="-122"/>
              </a:rPr>
              <a:t>北京三里屯</a:t>
            </a:r>
            <a:r>
              <a:rPr lang="en-US" altLang="zh-CN" sz="2000">
                <a:latin typeface="Arial" pitchFamily="34" charset="0"/>
                <a:ea typeface="宋体" pitchFamily="2" charset="-122"/>
              </a:rPr>
              <a:t>SOHO</a:t>
            </a:r>
            <a:endParaRPr lang="zh-CN" altLang="en-US" sz="2000" b="1">
              <a:latin typeface="Arial" pitchFamily="34" charset="0"/>
              <a:ea typeface="微软雅黑" pitchFamily="34" charset="-122"/>
            </a:endParaRPr>
          </a:p>
        </p:txBody>
      </p:sp>
      <p:pic>
        <p:nvPicPr>
          <p:cNvPr id="177158" name="Picture 7" descr="C:\Documents and Settings\weiwei01\桌面\下沉式广场\新建文件夹\星展银行大厦商业广场\未命名3.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47713" y="5167313"/>
            <a:ext cx="7688262" cy="3776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159" name="Text Box 16"/>
          <p:cNvSpPr txBox="1">
            <a:spLocks noChangeArrowheads="1"/>
          </p:cNvSpPr>
          <p:nvPr/>
        </p:nvSpPr>
        <p:spPr bwMode="auto">
          <a:xfrm>
            <a:off x="612775" y="8943975"/>
            <a:ext cx="408305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上海星展银行大厦商业广场</a:t>
            </a:r>
            <a:endParaRPr lang="zh-CN" altLang="en-US" sz="2000" b="1">
              <a:latin typeface="Arial" pitchFamily="34" charset="0"/>
              <a:ea typeface="微软雅黑" pitchFamily="34" charset="-122"/>
            </a:endParaRPr>
          </a:p>
        </p:txBody>
      </p:sp>
      <p:pic>
        <p:nvPicPr>
          <p:cNvPr id="177160" name="Picture 2" descr="C:\Documents and Settings\weiwei01\桌面\2313132\赢华国际广场\1.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47713" y="1395413"/>
            <a:ext cx="8435975" cy="329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161" name="Text Box 16"/>
          <p:cNvSpPr txBox="1">
            <a:spLocks noChangeArrowheads="1"/>
          </p:cNvSpPr>
          <p:nvPr/>
        </p:nvSpPr>
        <p:spPr bwMode="auto">
          <a:xfrm>
            <a:off x="747713" y="4656138"/>
            <a:ext cx="299402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Arial" pitchFamily="34" charset="0"/>
                <a:ea typeface="宋体" pitchFamily="2" charset="-122"/>
              </a:rPr>
              <a:t>上海赢华国际广场</a:t>
            </a:r>
            <a:endParaRPr lang="zh-CN" altLang="en-US" sz="2000" b="1">
              <a:latin typeface="Arial" pitchFamily="34" charset="0"/>
              <a:ea typeface="微软雅黑" pitchFamily="34" charset="-122"/>
            </a:endParaRPr>
          </a:p>
        </p:txBody>
      </p:sp>
      <p:sp>
        <p:nvSpPr>
          <p:cNvPr id="177162" name="Rectangle 9"/>
          <p:cNvSpPr>
            <a:spLocks noChangeArrowheads="1"/>
          </p:cNvSpPr>
          <p:nvPr/>
        </p:nvSpPr>
        <p:spPr bwMode="auto">
          <a:xfrm>
            <a:off x="0" y="0"/>
            <a:ext cx="62023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r>
              <a:rPr lang="en-US" altLang="zh-CN" sz="3600" b="1"/>
              <a:t>/</a:t>
            </a:r>
            <a:r>
              <a:rPr lang="zh-CN" altLang="en-US" sz="3600" b="1"/>
              <a:t>各节点的示意图</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ChangeArrowheads="1"/>
          </p:cNvSpPr>
          <p:nvPr/>
        </p:nvSpPr>
        <p:spPr bwMode="auto">
          <a:xfrm>
            <a:off x="1871663" y="3138488"/>
            <a:ext cx="12098337" cy="2484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lstStyle/>
          <a:p>
            <a:pPr defTabSz="1543050">
              <a:lnSpc>
                <a:spcPct val="150000"/>
              </a:lnSpc>
              <a:spcBef>
                <a:spcPct val="20000"/>
              </a:spcBef>
            </a:pPr>
            <a:r>
              <a:rPr lang="zh-CN" altLang="en-US" sz="3000" b="1">
                <a:latin typeface="Arial" pitchFamily="34" charset="0"/>
                <a:ea typeface="微软雅黑" pitchFamily="34" charset="-122"/>
              </a:rPr>
              <a:t>地下商业通道景观节点的合理设置，能突显地下整体结构板块的布局，有利于业态布局，便于客群引导，削弱人们的疲劳感</a:t>
            </a:r>
          </a:p>
        </p:txBody>
      </p:sp>
      <p:sp>
        <p:nvSpPr>
          <p:cNvPr id="178179" name="Rectangle 9"/>
          <p:cNvSpPr>
            <a:spLocks noChangeArrowheads="1"/>
          </p:cNvSpPr>
          <p:nvPr/>
        </p:nvSpPr>
        <p:spPr bwMode="auto">
          <a:xfrm>
            <a:off x="0" y="0"/>
            <a:ext cx="62023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r>
              <a:rPr lang="en-US" altLang="zh-CN" sz="3600" b="1"/>
              <a:t>/</a:t>
            </a:r>
            <a:r>
              <a:rPr lang="zh-CN" altLang="en-US" sz="3600" b="1"/>
              <a:t>各节点的示意图</a:t>
            </a:r>
          </a:p>
        </p:txBody>
      </p:sp>
      <p:sp>
        <p:nvSpPr>
          <p:cNvPr id="5" name="Text Box 10"/>
          <p:cNvSpPr txBox="1">
            <a:spLocks noChangeArrowheads="1"/>
          </p:cNvSpPr>
          <p:nvPr/>
        </p:nvSpPr>
        <p:spPr bwMode="auto">
          <a:xfrm>
            <a:off x="411163" y="1666875"/>
            <a:ext cx="3886200" cy="527050"/>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nchor="ctr"/>
          <a:lstStyle/>
          <a:p>
            <a:pPr algn="ctr" defTabSz="1609725">
              <a:defRPr/>
            </a:pPr>
            <a:r>
              <a:rPr lang="zh-CN" altLang="en-US" sz="2800" b="1" dirty="0">
                <a:latin typeface="微软雅黑" pitchFamily="34" charset="-122"/>
                <a:ea typeface="微软雅黑" pitchFamily="34" charset="-122"/>
              </a:rPr>
              <a:t>地下商业通道景观节点</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43"/>
          <p:cNvPicPr>
            <a:picLocks noGrp="1" noChangeAspect="1" noChangeArrowheads="1"/>
          </p:cNvPicPr>
          <p:nvPr>
            <p:ph idx="4294967295"/>
          </p:nvPr>
        </p:nvPicPr>
        <p:blipFill>
          <a:blip r:embed="rId2">
            <a:extLst>
              <a:ext uri="{28A0092B-C50C-407E-A947-70E740481C1C}">
                <a14:useLocalDpi xmlns:a14="http://schemas.microsoft.com/office/drawing/2010/main" xmlns="" val="0"/>
              </a:ext>
            </a:extLst>
          </a:blip>
          <a:srcRect/>
          <a:stretch>
            <a:fillRect/>
          </a:stretch>
        </p:blipFill>
        <p:spPr bwMode="auto">
          <a:xfrm>
            <a:off x="474663" y="4687888"/>
            <a:ext cx="7350125" cy="28257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03" name="Text Box 4"/>
          <p:cNvSpPr txBox="1">
            <a:spLocks noChangeArrowheads="1"/>
          </p:cNvSpPr>
          <p:nvPr/>
        </p:nvSpPr>
        <p:spPr bwMode="auto">
          <a:xfrm>
            <a:off x="474663" y="7513638"/>
            <a:ext cx="680402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200" b="1">
                <a:latin typeface="微软雅黑" pitchFamily="34" charset="-122"/>
                <a:ea typeface="微软雅黑" pitchFamily="34" charset="-122"/>
              </a:rPr>
              <a:t>该节点景观有着鲜明主题，便于引入各年龄客群，可借鉴。</a:t>
            </a:r>
          </a:p>
        </p:txBody>
      </p:sp>
      <p:pic>
        <p:nvPicPr>
          <p:cNvPr id="179204" name="Picture 5" descr="23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135938" y="4603750"/>
            <a:ext cx="8532812"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05" name="Text Box 6"/>
          <p:cNvSpPr txBox="1">
            <a:spLocks noChangeArrowheads="1"/>
          </p:cNvSpPr>
          <p:nvPr/>
        </p:nvSpPr>
        <p:spPr bwMode="auto">
          <a:xfrm>
            <a:off x="7959725" y="7718425"/>
            <a:ext cx="9117013" cy="414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200" b="1">
                <a:latin typeface="微软雅黑" pitchFamily="34" charset="-122"/>
                <a:ea typeface="微软雅黑" pitchFamily="34" charset="-122"/>
              </a:rPr>
              <a:t>中间驻点外露，包装后，体现装饰性，可运用融入于不同主题。</a:t>
            </a:r>
          </a:p>
        </p:txBody>
      </p:sp>
      <p:pic>
        <p:nvPicPr>
          <p:cNvPr id="179206"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79663" y="1687513"/>
            <a:ext cx="12444412" cy="205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07" name="矩形 7"/>
          <p:cNvSpPr>
            <a:spLocks noChangeArrowheads="1"/>
          </p:cNvSpPr>
          <p:nvPr/>
        </p:nvSpPr>
        <p:spPr bwMode="auto">
          <a:xfrm>
            <a:off x="5511800" y="2513013"/>
            <a:ext cx="8709025" cy="203200"/>
          </a:xfrm>
          <a:prstGeom prst="rect">
            <a:avLst/>
          </a:prstGeom>
          <a:solidFill>
            <a:srgbClr val="FFC000">
              <a:alpha val="43921"/>
            </a:srgbClr>
          </a:solidFill>
          <a:ln w="25400" algn="ctr">
            <a:solidFill>
              <a:srgbClr val="FFC00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9208" name="矩形 14"/>
          <p:cNvSpPr>
            <a:spLocks noChangeArrowheads="1"/>
          </p:cNvSpPr>
          <p:nvPr/>
        </p:nvSpPr>
        <p:spPr bwMode="auto">
          <a:xfrm>
            <a:off x="11769725"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9209" name="矩形 16"/>
          <p:cNvSpPr>
            <a:spLocks noChangeArrowheads="1"/>
          </p:cNvSpPr>
          <p:nvPr/>
        </p:nvSpPr>
        <p:spPr bwMode="auto">
          <a:xfrm>
            <a:off x="12723813" y="2513013"/>
            <a:ext cx="269875"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9210" name="矩形 17"/>
          <p:cNvSpPr>
            <a:spLocks noChangeArrowheads="1"/>
          </p:cNvSpPr>
          <p:nvPr/>
        </p:nvSpPr>
        <p:spPr bwMode="auto">
          <a:xfrm>
            <a:off x="9048750"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9211" name="矩形 18"/>
          <p:cNvSpPr>
            <a:spLocks noChangeArrowheads="1"/>
          </p:cNvSpPr>
          <p:nvPr/>
        </p:nvSpPr>
        <p:spPr bwMode="auto">
          <a:xfrm>
            <a:off x="7959725"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9212" name="矩形 19"/>
          <p:cNvSpPr>
            <a:spLocks noChangeArrowheads="1"/>
          </p:cNvSpPr>
          <p:nvPr/>
        </p:nvSpPr>
        <p:spPr bwMode="auto">
          <a:xfrm>
            <a:off x="10002838" y="2513013"/>
            <a:ext cx="269875"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9213" name="矩形 20"/>
          <p:cNvSpPr>
            <a:spLocks noChangeArrowheads="1"/>
          </p:cNvSpPr>
          <p:nvPr/>
        </p:nvSpPr>
        <p:spPr bwMode="auto">
          <a:xfrm>
            <a:off x="6462713"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cxnSp>
        <p:nvCxnSpPr>
          <p:cNvPr id="25" name="直接连接符 24"/>
          <p:cNvCxnSpPr/>
          <p:nvPr/>
        </p:nvCxnSpPr>
        <p:spPr>
          <a:xfrm rot="5400000">
            <a:off x="5963444" y="3042444"/>
            <a:ext cx="2438400" cy="1655762"/>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a:off x="4761707" y="3329781"/>
            <a:ext cx="2362200" cy="1157287"/>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79210" idx="2"/>
            <a:endCxn id="179222" idx="0"/>
          </p:cNvCxnSpPr>
          <p:nvPr/>
        </p:nvCxnSpPr>
        <p:spPr>
          <a:xfrm rot="16200000" flipH="1">
            <a:off x="8708231" y="3193257"/>
            <a:ext cx="2655887" cy="1701800"/>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9212" idx="2"/>
            <a:endCxn id="179222" idx="0"/>
          </p:cNvCxnSpPr>
          <p:nvPr/>
        </p:nvCxnSpPr>
        <p:spPr>
          <a:xfrm rot="16200000" flipH="1">
            <a:off x="9184481" y="3669507"/>
            <a:ext cx="2655887" cy="749300"/>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16200000" flipH="1">
            <a:off x="11866563" y="2782888"/>
            <a:ext cx="2454275" cy="2352675"/>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16200000" flipH="1">
            <a:off x="12561094" y="3010694"/>
            <a:ext cx="2459038" cy="1892300"/>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179220" name="矩形 39"/>
          <p:cNvSpPr>
            <a:spLocks noChangeArrowheads="1"/>
          </p:cNvSpPr>
          <p:nvPr/>
        </p:nvSpPr>
        <p:spPr bwMode="auto">
          <a:xfrm>
            <a:off x="4830763" y="5065713"/>
            <a:ext cx="1631950" cy="2143125"/>
          </a:xfrm>
          <a:prstGeom prst="rect">
            <a:avLst/>
          </a:prstGeom>
          <a:noFill/>
          <a:ln w="38100" algn="ctr">
            <a:solidFill>
              <a:srgbClr val="0070C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9221" name="矩形 45"/>
          <p:cNvSpPr>
            <a:spLocks noChangeArrowheads="1"/>
          </p:cNvSpPr>
          <p:nvPr/>
        </p:nvSpPr>
        <p:spPr bwMode="auto">
          <a:xfrm>
            <a:off x="14082713" y="5167313"/>
            <a:ext cx="1635125" cy="2144712"/>
          </a:xfrm>
          <a:prstGeom prst="rect">
            <a:avLst/>
          </a:prstGeom>
          <a:noFill/>
          <a:ln w="38100" algn="ctr">
            <a:solidFill>
              <a:srgbClr val="0070C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9222" name="矩形 46"/>
          <p:cNvSpPr>
            <a:spLocks noChangeArrowheads="1"/>
          </p:cNvSpPr>
          <p:nvPr/>
        </p:nvSpPr>
        <p:spPr bwMode="auto">
          <a:xfrm>
            <a:off x="10272713" y="5372100"/>
            <a:ext cx="1227137" cy="1633538"/>
          </a:xfrm>
          <a:prstGeom prst="rect">
            <a:avLst/>
          </a:prstGeom>
          <a:noFill/>
          <a:ln w="38100" algn="ctr">
            <a:solidFill>
              <a:srgbClr val="0070C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79223" name="Rectangle 9"/>
          <p:cNvSpPr>
            <a:spLocks noChangeArrowheads="1"/>
          </p:cNvSpPr>
          <p:nvPr/>
        </p:nvSpPr>
        <p:spPr bwMode="auto">
          <a:xfrm>
            <a:off x="0" y="0"/>
            <a:ext cx="62023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r>
              <a:rPr lang="en-US" altLang="zh-CN" sz="3600" b="1"/>
              <a:t>/</a:t>
            </a:r>
            <a:r>
              <a:rPr lang="zh-CN" altLang="en-US" sz="3600" b="1"/>
              <a:t>各节点的示意图</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5" descr="C:\Program Files\Tencent\QQ\Users\378689148\FileRecv\步行街情景图\正恒国际广场不行街夜景.jpg"/>
          <p:cNvPicPr>
            <a:picLocks noChangeAspect="1" noChangeArrowheads="1"/>
          </p:cNvPicPr>
          <p:nvPr/>
        </p:nvPicPr>
        <p:blipFill>
          <a:blip r:embed="rId2">
            <a:extLst>
              <a:ext uri="{28A0092B-C50C-407E-A947-70E740481C1C}">
                <a14:useLocalDpi xmlns:a14="http://schemas.microsoft.com/office/drawing/2010/main" xmlns="" val="0"/>
              </a:ext>
            </a:extLst>
          </a:blip>
          <a:srcRect t="41858"/>
          <a:stretch>
            <a:fillRect/>
          </a:stretch>
        </p:blipFill>
        <p:spPr bwMode="auto">
          <a:xfrm>
            <a:off x="8913813" y="4349750"/>
            <a:ext cx="7212012" cy="296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0227" name="Picture 3" descr="7"/>
          <p:cNvPicPr>
            <a:picLocks noGrp="1" noChangeAspect="1" noChangeArrowheads="1"/>
          </p:cNvPicPr>
          <p:nvPr>
            <p:ph idx="4294967295"/>
          </p:nvPr>
        </p:nvPicPr>
        <p:blipFill>
          <a:blip r:embed="rId3">
            <a:extLst>
              <a:ext uri="{28A0092B-C50C-407E-A947-70E740481C1C}">
                <a14:useLocalDpi xmlns:a14="http://schemas.microsoft.com/office/drawing/2010/main" xmlns="" val="0"/>
              </a:ext>
            </a:extLst>
          </a:blip>
          <a:srcRect/>
          <a:stretch>
            <a:fillRect/>
          </a:stretch>
        </p:blipFill>
        <p:spPr bwMode="auto">
          <a:xfrm>
            <a:off x="917575" y="4349750"/>
            <a:ext cx="7732713" cy="298926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0228" name="Text Box 4"/>
          <p:cNvSpPr txBox="1">
            <a:spLocks noChangeArrowheads="1"/>
          </p:cNvSpPr>
          <p:nvPr/>
        </p:nvSpPr>
        <p:spPr bwMode="auto">
          <a:xfrm>
            <a:off x="885825" y="7486650"/>
            <a:ext cx="7646988"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400" b="1">
                <a:latin typeface="微软雅黑" pitchFamily="34" charset="-122"/>
                <a:ea typeface="微软雅黑" pitchFamily="34" charset="-122"/>
              </a:rPr>
              <a:t>体现人性化、现代化的节点。有利于区域档次的提升。</a:t>
            </a:r>
          </a:p>
        </p:txBody>
      </p:sp>
      <p:sp>
        <p:nvSpPr>
          <p:cNvPr id="180229" name="Text Box 3"/>
          <p:cNvSpPr txBox="1">
            <a:spLocks noChangeArrowheads="1"/>
          </p:cNvSpPr>
          <p:nvPr/>
        </p:nvSpPr>
        <p:spPr bwMode="auto">
          <a:xfrm>
            <a:off x="8913813" y="7486650"/>
            <a:ext cx="714375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400" b="1">
                <a:latin typeface="微软雅黑" pitchFamily="34" charset="-122"/>
                <a:ea typeface="微软雅黑" pitchFamily="34" charset="-122"/>
              </a:rPr>
              <a:t>内部中间景观节点鲜明，利于主题打造，给区域带来人气。</a:t>
            </a:r>
          </a:p>
        </p:txBody>
      </p:sp>
      <p:pic>
        <p:nvPicPr>
          <p:cNvPr id="180230"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79663" y="1687513"/>
            <a:ext cx="12444412" cy="205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0231" name="矩形 9"/>
          <p:cNvSpPr>
            <a:spLocks noChangeArrowheads="1"/>
          </p:cNvSpPr>
          <p:nvPr/>
        </p:nvSpPr>
        <p:spPr bwMode="auto">
          <a:xfrm>
            <a:off x="5511800" y="2513013"/>
            <a:ext cx="8709025" cy="203200"/>
          </a:xfrm>
          <a:prstGeom prst="rect">
            <a:avLst/>
          </a:prstGeom>
          <a:solidFill>
            <a:srgbClr val="FFC000">
              <a:alpha val="43921"/>
            </a:srgbClr>
          </a:solidFill>
          <a:ln w="25400" algn="ctr">
            <a:solidFill>
              <a:srgbClr val="FFC00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0232" name="矩形 10"/>
          <p:cNvSpPr>
            <a:spLocks noChangeArrowheads="1"/>
          </p:cNvSpPr>
          <p:nvPr/>
        </p:nvSpPr>
        <p:spPr bwMode="auto">
          <a:xfrm>
            <a:off x="11769725"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0233" name="矩形 11"/>
          <p:cNvSpPr>
            <a:spLocks noChangeArrowheads="1"/>
          </p:cNvSpPr>
          <p:nvPr/>
        </p:nvSpPr>
        <p:spPr bwMode="auto">
          <a:xfrm>
            <a:off x="12723813" y="2513013"/>
            <a:ext cx="269875"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0234" name="矩形 12"/>
          <p:cNvSpPr>
            <a:spLocks noChangeArrowheads="1"/>
          </p:cNvSpPr>
          <p:nvPr/>
        </p:nvSpPr>
        <p:spPr bwMode="auto">
          <a:xfrm>
            <a:off x="9048750"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0235" name="矩形 13"/>
          <p:cNvSpPr>
            <a:spLocks noChangeArrowheads="1"/>
          </p:cNvSpPr>
          <p:nvPr/>
        </p:nvSpPr>
        <p:spPr bwMode="auto">
          <a:xfrm>
            <a:off x="7959725"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0236" name="矩形 14"/>
          <p:cNvSpPr>
            <a:spLocks noChangeArrowheads="1"/>
          </p:cNvSpPr>
          <p:nvPr/>
        </p:nvSpPr>
        <p:spPr bwMode="auto">
          <a:xfrm>
            <a:off x="10002838" y="2513013"/>
            <a:ext cx="269875"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0237" name="矩形 15"/>
          <p:cNvSpPr>
            <a:spLocks noChangeArrowheads="1"/>
          </p:cNvSpPr>
          <p:nvPr/>
        </p:nvSpPr>
        <p:spPr bwMode="auto">
          <a:xfrm>
            <a:off x="6462713"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cxnSp>
        <p:nvCxnSpPr>
          <p:cNvPr id="17" name="直接连接符 16"/>
          <p:cNvCxnSpPr/>
          <p:nvPr/>
        </p:nvCxnSpPr>
        <p:spPr>
          <a:xfrm rot="5400000">
            <a:off x="6043613" y="4257675"/>
            <a:ext cx="3505200" cy="292100"/>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4291807" y="3952081"/>
            <a:ext cx="3429000" cy="979487"/>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80234" idx="3"/>
            <a:endCxn id="180245" idx="0"/>
          </p:cNvCxnSpPr>
          <p:nvPr/>
        </p:nvCxnSpPr>
        <p:spPr>
          <a:xfrm>
            <a:off x="9334500" y="2614613"/>
            <a:ext cx="3865563" cy="3560762"/>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80236" idx="3"/>
            <a:endCxn id="180245" idx="0"/>
          </p:cNvCxnSpPr>
          <p:nvPr/>
        </p:nvCxnSpPr>
        <p:spPr>
          <a:xfrm>
            <a:off x="10285413" y="2614613"/>
            <a:ext cx="2914650" cy="3560762"/>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0242" name="直接连接符 20"/>
          <p:cNvCxnSpPr>
            <a:cxnSpLocks noChangeShapeType="1"/>
            <a:stCxn id="180232" idx="2"/>
            <a:endCxn id="180245" idx="0"/>
          </p:cNvCxnSpPr>
          <p:nvPr/>
        </p:nvCxnSpPr>
        <p:spPr bwMode="auto">
          <a:xfrm>
            <a:off x="11906250" y="2728913"/>
            <a:ext cx="1293813" cy="3446462"/>
          </a:xfrm>
          <a:prstGeom prst="line">
            <a:avLst/>
          </a:prstGeom>
          <a:noFill/>
          <a:ln w="31750" algn="ctr">
            <a:solidFill>
              <a:srgbClr val="0070C0"/>
            </a:solidFill>
            <a:round/>
            <a:headEnd/>
            <a:tailEnd/>
          </a:ln>
          <a:extLst>
            <a:ext uri="{909E8E84-426E-40DD-AFC4-6F175D3DCCD1}">
              <a14:hiddenFill xmlns:a14="http://schemas.microsoft.com/office/drawing/2010/main" xmlns="">
                <a:noFill/>
              </a14:hiddenFill>
            </a:ext>
          </a:extLst>
        </p:spPr>
      </p:cxnSp>
      <p:cxnSp>
        <p:nvCxnSpPr>
          <p:cNvPr id="180243" name="直接连接符 21"/>
          <p:cNvCxnSpPr>
            <a:cxnSpLocks noChangeShapeType="1"/>
            <a:stCxn id="180233" idx="2"/>
            <a:endCxn id="180245" idx="0"/>
          </p:cNvCxnSpPr>
          <p:nvPr/>
        </p:nvCxnSpPr>
        <p:spPr bwMode="auto">
          <a:xfrm>
            <a:off x="12858750" y="2728913"/>
            <a:ext cx="341313" cy="3446462"/>
          </a:xfrm>
          <a:prstGeom prst="line">
            <a:avLst/>
          </a:prstGeom>
          <a:noFill/>
          <a:ln w="31750" algn="ctr">
            <a:solidFill>
              <a:srgbClr val="0070C0"/>
            </a:solidFill>
            <a:round/>
            <a:headEnd/>
            <a:tailEnd/>
          </a:ln>
          <a:extLst>
            <a:ext uri="{909E8E84-426E-40DD-AFC4-6F175D3DCCD1}">
              <a14:hiddenFill xmlns:a14="http://schemas.microsoft.com/office/drawing/2010/main" xmlns="">
                <a:noFill/>
              </a14:hiddenFill>
            </a:ext>
          </a:extLst>
        </p:spPr>
      </p:cxnSp>
      <p:sp>
        <p:nvSpPr>
          <p:cNvPr id="180244" name="矩形 22"/>
          <p:cNvSpPr>
            <a:spLocks noChangeArrowheads="1"/>
          </p:cNvSpPr>
          <p:nvPr/>
        </p:nvSpPr>
        <p:spPr bwMode="auto">
          <a:xfrm>
            <a:off x="4695825" y="6188075"/>
            <a:ext cx="3944938" cy="1020763"/>
          </a:xfrm>
          <a:prstGeom prst="rect">
            <a:avLst/>
          </a:prstGeom>
          <a:noFill/>
          <a:ln w="38100" algn="ctr">
            <a:solidFill>
              <a:srgbClr val="0070C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0245" name="矩形 41"/>
          <p:cNvSpPr>
            <a:spLocks noChangeArrowheads="1"/>
          </p:cNvSpPr>
          <p:nvPr/>
        </p:nvSpPr>
        <p:spPr bwMode="auto">
          <a:xfrm>
            <a:off x="10953750" y="6188075"/>
            <a:ext cx="4491038" cy="817563"/>
          </a:xfrm>
          <a:prstGeom prst="rect">
            <a:avLst/>
          </a:prstGeom>
          <a:noFill/>
          <a:ln w="38100" algn="ctr">
            <a:solidFill>
              <a:srgbClr val="0070C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0246" name="Rectangle 9"/>
          <p:cNvSpPr>
            <a:spLocks noChangeArrowheads="1"/>
          </p:cNvSpPr>
          <p:nvPr/>
        </p:nvSpPr>
        <p:spPr bwMode="auto">
          <a:xfrm>
            <a:off x="0" y="0"/>
            <a:ext cx="62023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r>
              <a:rPr lang="en-US" altLang="zh-CN" sz="3600" b="1"/>
              <a:t>/</a:t>
            </a:r>
            <a:r>
              <a:rPr lang="zh-CN" altLang="en-US" sz="3600" b="1"/>
              <a:t>各节点的示意图</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3" descr="1"/>
          <p:cNvPicPr>
            <a:picLocks noGrp="1" noChangeAspect="1" noChangeArrowheads="1"/>
          </p:cNvPicPr>
          <p:nvPr>
            <p:ph idx="4294967295"/>
          </p:nvPr>
        </p:nvPicPr>
        <p:blipFill>
          <a:blip r:embed="rId2">
            <a:extLst>
              <a:ext uri="{28A0092B-C50C-407E-A947-70E740481C1C}">
                <a14:useLocalDpi xmlns:a14="http://schemas.microsoft.com/office/drawing/2010/main" xmlns="" val="0"/>
              </a:ext>
            </a:extLst>
          </a:blip>
          <a:srcRect/>
          <a:stretch>
            <a:fillRect/>
          </a:stretch>
        </p:blipFill>
        <p:spPr bwMode="auto">
          <a:xfrm>
            <a:off x="2790825" y="4349750"/>
            <a:ext cx="5610225" cy="34639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1251" name="Text Box 4"/>
          <p:cNvSpPr txBox="1">
            <a:spLocks noChangeArrowheads="1"/>
          </p:cNvSpPr>
          <p:nvPr/>
        </p:nvSpPr>
        <p:spPr bwMode="auto">
          <a:xfrm>
            <a:off x="2736850" y="7997825"/>
            <a:ext cx="14544675" cy="43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400" b="1">
                <a:latin typeface="微软雅黑" pitchFamily="34" charset="-122"/>
                <a:ea typeface="微软雅黑" pitchFamily="34" charset="-122"/>
              </a:rPr>
              <a:t>顶部式样突显个性，视觉效果更富有活力，可提升整体区域动感。</a:t>
            </a:r>
          </a:p>
        </p:txBody>
      </p:sp>
      <p:pic>
        <p:nvPicPr>
          <p:cNvPr id="181252" name="Picture 5" descr="7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562975" y="4349750"/>
            <a:ext cx="5519738" cy="346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1253"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79663" y="1687513"/>
            <a:ext cx="12444412" cy="205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1254" name="矩形 8"/>
          <p:cNvSpPr>
            <a:spLocks noChangeArrowheads="1"/>
          </p:cNvSpPr>
          <p:nvPr/>
        </p:nvSpPr>
        <p:spPr bwMode="auto">
          <a:xfrm>
            <a:off x="5511800" y="2513013"/>
            <a:ext cx="8709025" cy="203200"/>
          </a:xfrm>
          <a:prstGeom prst="rect">
            <a:avLst/>
          </a:prstGeom>
          <a:solidFill>
            <a:srgbClr val="FFC000">
              <a:alpha val="43921"/>
            </a:srgbClr>
          </a:solidFill>
          <a:ln w="25400" algn="ctr">
            <a:solidFill>
              <a:srgbClr val="FFC00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1255" name="矩形 9"/>
          <p:cNvSpPr>
            <a:spLocks noChangeArrowheads="1"/>
          </p:cNvSpPr>
          <p:nvPr/>
        </p:nvSpPr>
        <p:spPr bwMode="auto">
          <a:xfrm>
            <a:off x="11769725"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1256" name="矩形 10"/>
          <p:cNvSpPr>
            <a:spLocks noChangeArrowheads="1"/>
          </p:cNvSpPr>
          <p:nvPr/>
        </p:nvSpPr>
        <p:spPr bwMode="auto">
          <a:xfrm>
            <a:off x="12723813" y="2513013"/>
            <a:ext cx="269875"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1257" name="矩形 11"/>
          <p:cNvSpPr>
            <a:spLocks noChangeArrowheads="1"/>
          </p:cNvSpPr>
          <p:nvPr/>
        </p:nvSpPr>
        <p:spPr bwMode="auto">
          <a:xfrm>
            <a:off x="9048750"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1258" name="矩形 12"/>
          <p:cNvSpPr>
            <a:spLocks noChangeArrowheads="1"/>
          </p:cNvSpPr>
          <p:nvPr/>
        </p:nvSpPr>
        <p:spPr bwMode="auto">
          <a:xfrm>
            <a:off x="7959725"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1259" name="矩形 13"/>
          <p:cNvSpPr>
            <a:spLocks noChangeArrowheads="1"/>
          </p:cNvSpPr>
          <p:nvPr/>
        </p:nvSpPr>
        <p:spPr bwMode="auto">
          <a:xfrm>
            <a:off x="10002838" y="2513013"/>
            <a:ext cx="269875"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1260" name="矩形 14"/>
          <p:cNvSpPr>
            <a:spLocks noChangeArrowheads="1"/>
          </p:cNvSpPr>
          <p:nvPr/>
        </p:nvSpPr>
        <p:spPr bwMode="auto">
          <a:xfrm>
            <a:off x="6462713" y="2513013"/>
            <a:ext cx="273050" cy="203200"/>
          </a:xfrm>
          <a:prstGeom prst="rect">
            <a:avLst/>
          </a:prstGeom>
          <a:solidFill>
            <a:srgbClr val="0070C0"/>
          </a:solidFill>
          <a:ln w="25400" algn="ctr">
            <a:solidFill>
              <a:srgbClr val="0070C0"/>
            </a:solidFill>
            <a:miter lim="800000"/>
            <a:headEnd/>
            <a:tailEnd/>
          </a:ln>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cxnSp>
        <p:nvCxnSpPr>
          <p:cNvPr id="16" name="直接连接符 15"/>
          <p:cNvCxnSpPr/>
          <p:nvPr/>
        </p:nvCxnSpPr>
        <p:spPr>
          <a:xfrm rot="5400000">
            <a:off x="11718926" y="3230562"/>
            <a:ext cx="1600200" cy="593725"/>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1260" idx="2"/>
          </p:cNvCxnSpPr>
          <p:nvPr/>
        </p:nvCxnSpPr>
        <p:spPr>
          <a:xfrm rot="5400000">
            <a:off x="5260976" y="3065462"/>
            <a:ext cx="1687512" cy="989013"/>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81258" idx="2"/>
          </p:cNvCxnSpPr>
          <p:nvPr/>
        </p:nvCxnSpPr>
        <p:spPr>
          <a:xfrm rot="5400000">
            <a:off x="6153151" y="2536825"/>
            <a:ext cx="1763712" cy="2122487"/>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81257" idx="2"/>
          </p:cNvCxnSpPr>
          <p:nvPr/>
        </p:nvCxnSpPr>
        <p:spPr>
          <a:xfrm rot="5400000">
            <a:off x="7231063" y="2449513"/>
            <a:ext cx="1687512" cy="2220912"/>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flipH="1">
            <a:off x="9393238" y="3498850"/>
            <a:ext cx="1676400" cy="133350"/>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181266" name="矩形 30"/>
          <p:cNvSpPr>
            <a:spLocks noChangeArrowheads="1"/>
          </p:cNvSpPr>
          <p:nvPr/>
        </p:nvSpPr>
        <p:spPr bwMode="auto">
          <a:xfrm>
            <a:off x="3606800" y="4452938"/>
            <a:ext cx="3536950" cy="815975"/>
          </a:xfrm>
          <a:prstGeom prst="rect">
            <a:avLst/>
          </a:prstGeom>
          <a:noFill/>
          <a:ln w="38100" algn="ctr">
            <a:solidFill>
              <a:srgbClr val="0070C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1267" name="矩形 39"/>
          <p:cNvSpPr>
            <a:spLocks noChangeArrowheads="1"/>
          </p:cNvSpPr>
          <p:nvPr/>
        </p:nvSpPr>
        <p:spPr bwMode="auto">
          <a:xfrm>
            <a:off x="9456738" y="4349750"/>
            <a:ext cx="2859087" cy="817563"/>
          </a:xfrm>
          <a:prstGeom prst="rect">
            <a:avLst/>
          </a:prstGeom>
          <a:noFill/>
          <a:ln w="38100" algn="ctr">
            <a:solidFill>
              <a:srgbClr val="0070C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43050"/>
            <a:endParaRPr lang="zh-CN" altLang="en-US" sz="3000">
              <a:solidFill>
                <a:srgbClr val="FFFFFF"/>
              </a:solidFill>
              <a:latin typeface="Arial" pitchFamily="34" charset="0"/>
              <a:ea typeface="宋体" pitchFamily="2" charset="-122"/>
            </a:endParaRPr>
          </a:p>
        </p:txBody>
      </p:sp>
      <p:sp>
        <p:nvSpPr>
          <p:cNvPr id="181268" name="Rectangle 9"/>
          <p:cNvSpPr>
            <a:spLocks noChangeArrowheads="1"/>
          </p:cNvSpPr>
          <p:nvPr/>
        </p:nvSpPr>
        <p:spPr bwMode="auto">
          <a:xfrm>
            <a:off x="0" y="0"/>
            <a:ext cx="62023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r>
              <a:rPr lang="en-US" altLang="zh-CN" sz="3600" b="1"/>
              <a:t>/</a:t>
            </a:r>
            <a:r>
              <a:rPr lang="zh-CN" altLang="en-US" sz="3600" b="1"/>
              <a:t>各节点的示意图</a:t>
            </a:r>
          </a:p>
        </p:txBody>
      </p:sp>
      <p:cxnSp>
        <p:nvCxnSpPr>
          <p:cNvPr id="29" name="直接连接符 28"/>
          <p:cNvCxnSpPr/>
          <p:nvPr/>
        </p:nvCxnSpPr>
        <p:spPr>
          <a:xfrm rot="5400000">
            <a:off x="10804526" y="3230562"/>
            <a:ext cx="1600200" cy="593725"/>
          </a:xfrm>
          <a:prstGeom prst="line">
            <a:avLst/>
          </a:prstGeom>
          <a:ln w="31750" cmpd="sng">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0" name="Picture 26"/>
          <p:cNvPicPr>
            <a:picLocks noChangeAspect="1" noChangeArrowheads="1"/>
          </p:cNvPicPr>
          <p:nvPr/>
        </p:nvPicPr>
        <p:blipFill>
          <a:blip r:embed="rId2">
            <a:lum contrast="54000"/>
          </a:blip>
          <a:srcRect/>
          <a:stretch>
            <a:fillRect/>
          </a:stretch>
        </p:blipFill>
        <p:spPr bwMode="auto">
          <a:xfrm>
            <a:off x="2697163" y="5241925"/>
            <a:ext cx="6122987" cy="3582988"/>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2" name="组合 31"/>
          <p:cNvGrpSpPr>
            <a:grpSpLocks/>
          </p:cNvGrpSpPr>
          <p:nvPr/>
        </p:nvGrpSpPr>
        <p:grpSpPr bwMode="auto">
          <a:xfrm>
            <a:off x="2468563" y="1922463"/>
            <a:ext cx="6477000" cy="3535362"/>
            <a:chOff x="2468563" y="1922463"/>
            <a:chExt cx="6477000" cy="3535362"/>
          </a:xfrm>
          <a:effectLst>
            <a:outerShdw blurRad="50800" dist="38100" dir="2700000" algn="tl" rotWithShape="0">
              <a:prstClr val="black">
                <a:alpha val="40000"/>
              </a:prstClr>
            </a:outerShdw>
          </a:effectLst>
        </p:grpSpPr>
        <p:sp>
          <p:nvSpPr>
            <p:cNvPr id="152585" name="Oval 38"/>
            <p:cNvSpPr>
              <a:spLocks noChangeArrowheads="1"/>
            </p:cNvSpPr>
            <p:nvPr/>
          </p:nvSpPr>
          <p:spPr bwMode="auto">
            <a:xfrm>
              <a:off x="3340100" y="3330575"/>
              <a:ext cx="269875" cy="203200"/>
            </a:xfrm>
            <a:prstGeom prst="ellipse">
              <a:avLst/>
            </a:prstGeom>
            <a:solidFill>
              <a:srgbClr val="FF0000"/>
            </a:solidFill>
            <a:ln w="9525">
              <a:noFill/>
              <a:round/>
              <a:headEnd/>
              <a:tailEnd/>
            </a:ln>
          </p:spPr>
          <p:txBody>
            <a:bodyPr wrap="none" lIns="147282" tIns="73641" rIns="147282" bIns="73641" anchor="ctr"/>
            <a:lstStyle/>
            <a:p>
              <a:pPr defTabSz="1473200">
                <a:defRPr/>
              </a:pPr>
              <a:endParaRPr lang="zh-CN" altLang="zh-CN" sz="2900">
                <a:solidFill>
                  <a:srgbClr val="000000"/>
                </a:solidFill>
                <a:latin typeface="Times New Roman" pitchFamily="18" charset="0"/>
                <a:ea typeface="宋体" pitchFamily="2" charset="-122"/>
              </a:endParaRPr>
            </a:p>
          </p:txBody>
        </p:sp>
        <p:grpSp>
          <p:nvGrpSpPr>
            <p:cNvPr id="3" name="组合 30"/>
            <p:cNvGrpSpPr>
              <a:grpSpLocks/>
            </p:cNvGrpSpPr>
            <p:nvPr/>
          </p:nvGrpSpPr>
          <p:grpSpPr bwMode="auto">
            <a:xfrm>
              <a:off x="2468563" y="1922463"/>
              <a:ext cx="6477000" cy="3535362"/>
              <a:chOff x="2468563" y="1922463"/>
              <a:chExt cx="6477000" cy="3535362"/>
            </a:xfrm>
          </p:grpSpPr>
          <p:sp>
            <p:nvSpPr>
              <p:cNvPr id="152587" name="AutoShape 39"/>
              <p:cNvSpPr>
                <a:spLocks noChangeArrowheads="1"/>
              </p:cNvSpPr>
              <p:nvPr/>
            </p:nvSpPr>
            <p:spPr bwMode="auto">
              <a:xfrm>
                <a:off x="2544763" y="1922463"/>
                <a:ext cx="1619250" cy="447675"/>
              </a:xfrm>
              <a:prstGeom prst="wedgeRectCallout">
                <a:avLst>
                  <a:gd name="adj1" fmla="val -18009"/>
                  <a:gd name="adj2" fmla="val 129421"/>
                </a:avLst>
              </a:prstGeom>
              <a:solidFill>
                <a:srgbClr val="FFCC00"/>
              </a:solidFill>
              <a:ln w="12700" algn="ctr">
                <a:solidFill>
                  <a:srgbClr val="FF6600"/>
                </a:solidFill>
                <a:miter lim="800000"/>
                <a:headEnd/>
                <a:tailEnd/>
              </a:ln>
            </p:spPr>
            <p:txBody>
              <a:bodyPr lIns="147282" tIns="73641" rIns="147282" bIns="73641">
                <a:spAutoFit/>
              </a:bodyPr>
              <a:lstStyle/>
              <a:p>
                <a:pPr defTabSz="1473200">
                  <a:spcBef>
                    <a:spcPct val="50000"/>
                  </a:spcBef>
                  <a:defRPr/>
                </a:pPr>
                <a:r>
                  <a:rPr lang="zh-CN" altLang="en-US" sz="1900">
                    <a:solidFill>
                      <a:srgbClr val="000000"/>
                    </a:solidFill>
                    <a:latin typeface="微软雅黑" pitchFamily="34" charset="-122"/>
                    <a:ea typeface="微软雅黑" pitchFamily="34" charset="-122"/>
                  </a:rPr>
                  <a:t>下沉广场</a:t>
                </a:r>
              </a:p>
            </p:txBody>
          </p:sp>
          <p:grpSp>
            <p:nvGrpSpPr>
              <p:cNvPr id="4" name="组合 29"/>
              <p:cNvGrpSpPr>
                <a:grpSpLocks/>
              </p:cNvGrpSpPr>
              <p:nvPr/>
            </p:nvGrpSpPr>
            <p:grpSpPr bwMode="auto">
              <a:xfrm>
                <a:off x="2468563" y="2379663"/>
                <a:ext cx="6477000" cy="3078162"/>
                <a:chOff x="2468563" y="2379663"/>
                <a:chExt cx="6477000" cy="3078162"/>
              </a:xfrm>
            </p:grpSpPr>
            <p:sp>
              <p:nvSpPr>
                <p:cNvPr id="152589" name="Oval 38"/>
                <p:cNvSpPr>
                  <a:spLocks noChangeArrowheads="1"/>
                </p:cNvSpPr>
                <p:nvPr/>
              </p:nvSpPr>
              <p:spPr bwMode="auto">
                <a:xfrm>
                  <a:off x="6831013" y="2916238"/>
                  <a:ext cx="268287" cy="203200"/>
                </a:xfrm>
                <a:prstGeom prst="ellipse">
                  <a:avLst/>
                </a:prstGeom>
                <a:solidFill>
                  <a:srgbClr val="FF0000"/>
                </a:solidFill>
                <a:ln w="9525">
                  <a:noFill/>
                  <a:round/>
                  <a:headEnd/>
                  <a:tailEnd/>
                </a:ln>
              </p:spPr>
              <p:txBody>
                <a:bodyPr wrap="none" lIns="147282" tIns="73641" rIns="147282" bIns="73641" anchor="ctr"/>
                <a:lstStyle/>
                <a:p>
                  <a:pPr defTabSz="1473200">
                    <a:defRPr/>
                  </a:pPr>
                  <a:endParaRPr lang="zh-CN" altLang="zh-CN" sz="2900">
                    <a:solidFill>
                      <a:srgbClr val="000000"/>
                    </a:solidFill>
                    <a:latin typeface="Times New Roman" pitchFamily="18" charset="0"/>
                    <a:ea typeface="宋体" pitchFamily="2" charset="-122"/>
                  </a:endParaRPr>
                </a:p>
              </p:txBody>
            </p:sp>
            <p:grpSp>
              <p:nvGrpSpPr>
                <p:cNvPr id="5" name="组合 28"/>
                <p:cNvGrpSpPr>
                  <a:grpSpLocks/>
                </p:cNvGrpSpPr>
                <p:nvPr/>
              </p:nvGrpSpPr>
              <p:grpSpPr bwMode="auto">
                <a:xfrm>
                  <a:off x="2468563" y="2379663"/>
                  <a:ext cx="6477000" cy="3078162"/>
                  <a:chOff x="2468563" y="2379663"/>
                  <a:chExt cx="6477000" cy="3078162"/>
                </a:xfrm>
              </p:grpSpPr>
              <p:grpSp>
                <p:nvGrpSpPr>
                  <p:cNvPr id="6" name="Group 14"/>
                  <p:cNvGrpSpPr>
                    <a:grpSpLocks/>
                  </p:cNvGrpSpPr>
                  <p:nvPr/>
                </p:nvGrpSpPr>
                <p:grpSpPr bwMode="auto">
                  <a:xfrm>
                    <a:off x="2468563" y="2379663"/>
                    <a:ext cx="6477000" cy="3078162"/>
                    <a:chOff x="883" y="2630"/>
                    <a:chExt cx="6293" cy="2798"/>
                  </a:xfrm>
                </p:grpSpPr>
                <p:sp>
                  <p:nvSpPr>
                    <p:cNvPr id="152593" name="任意多边形 120"/>
                    <p:cNvSpPr>
                      <a:spLocks noChangeArrowheads="1"/>
                    </p:cNvSpPr>
                    <p:nvPr/>
                  </p:nvSpPr>
                  <p:spPr bwMode="auto">
                    <a:xfrm>
                      <a:off x="1829" y="3129"/>
                      <a:ext cx="5049" cy="1010"/>
                    </a:xfrm>
                    <a:custGeom>
                      <a:avLst/>
                      <a:gdLst>
                        <a:gd name="T0" fmla="*/ 0 w 3535051"/>
                        <a:gd name="T1" fmla="*/ 0 h 744717"/>
                        <a:gd name="T2" fmla="*/ 0 w 3535051"/>
                        <a:gd name="T3" fmla="*/ 0 h 744717"/>
                        <a:gd name="T4" fmla="*/ 0 w 3535051"/>
                        <a:gd name="T5" fmla="*/ 0 h 744717"/>
                        <a:gd name="T6" fmla="*/ 0 w 3535051"/>
                        <a:gd name="T7" fmla="*/ 0 h 744717"/>
                        <a:gd name="T8" fmla="*/ 0 w 3535051"/>
                        <a:gd name="T9" fmla="*/ 0 h 744717"/>
                        <a:gd name="T10" fmla="*/ 0 60000 65536"/>
                        <a:gd name="T11" fmla="*/ 0 60000 65536"/>
                        <a:gd name="T12" fmla="*/ 0 60000 65536"/>
                        <a:gd name="T13" fmla="*/ 0 60000 65536"/>
                        <a:gd name="T14" fmla="*/ 0 60000 65536"/>
                        <a:gd name="T15" fmla="*/ 0 w 3535051"/>
                        <a:gd name="T16" fmla="*/ 0 h 744717"/>
                        <a:gd name="T17" fmla="*/ 3535051 w 3535051"/>
                        <a:gd name="T18" fmla="*/ 744717 h 744717"/>
                      </a:gdLst>
                      <a:ahLst/>
                      <a:cxnLst>
                        <a:cxn ang="T10">
                          <a:pos x="T0" y="T1"/>
                        </a:cxn>
                        <a:cxn ang="T11">
                          <a:pos x="T2" y="T3"/>
                        </a:cxn>
                        <a:cxn ang="T12">
                          <a:pos x="T4" y="T5"/>
                        </a:cxn>
                        <a:cxn ang="T13">
                          <a:pos x="T6" y="T7"/>
                        </a:cxn>
                        <a:cxn ang="T14">
                          <a:pos x="T8" y="T9"/>
                        </a:cxn>
                      </a:cxnLst>
                      <a:rect l="T15" t="T16" r="T17" b="T18"/>
                      <a:pathLst>
                        <a:path w="3535051" h="744717">
                          <a:moveTo>
                            <a:pt x="0" y="612742"/>
                          </a:moveTo>
                          <a:lnTo>
                            <a:pt x="28280" y="0"/>
                          </a:lnTo>
                          <a:lnTo>
                            <a:pt x="3535051" y="150829"/>
                          </a:lnTo>
                          <a:lnTo>
                            <a:pt x="3525625" y="744717"/>
                          </a:lnTo>
                          <a:lnTo>
                            <a:pt x="0" y="612742"/>
                          </a:lnTo>
                          <a:close/>
                        </a:path>
                      </a:pathLst>
                    </a:custGeom>
                    <a:noFill/>
                    <a:ln w="12700">
                      <a:solidFill>
                        <a:srgbClr val="FF0000"/>
                      </a:solidFill>
                      <a:miter lim="800000"/>
                      <a:headEnd/>
                      <a:tailEnd/>
                    </a:ln>
                  </p:spPr>
                  <p:txBody>
                    <a:bodyPr rot="10800000" vert="eaVert" wrap="none" lIns="0" tIns="0" rIns="0" bIns="0" anchor="ctr"/>
                    <a:lstStyle/>
                    <a:p>
                      <a:pPr>
                        <a:defRPr/>
                      </a:pPr>
                      <a:endParaRPr lang="zh-CN" altLang="en-US"/>
                    </a:p>
                  </p:txBody>
                </p:sp>
                <p:sp>
                  <p:nvSpPr>
                    <p:cNvPr id="152594" name="任意多边形 123"/>
                    <p:cNvSpPr>
                      <a:spLocks noChangeArrowheads="1"/>
                    </p:cNvSpPr>
                    <p:nvPr/>
                  </p:nvSpPr>
                  <p:spPr bwMode="auto">
                    <a:xfrm>
                      <a:off x="5469" y="3296"/>
                      <a:ext cx="1263" cy="280"/>
                    </a:xfrm>
                    <a:custGeom>
                      <a:avLst/>
                      <a:gdLst>
                        <a:gd name="T0" fmla="*/ 0 w 884255"/>
                        <a:gd name="T1" fmla="*/ 0 h 205991"/>
                        <a:gd name="T2" fmla="*/ 0 w 884255"/>
                        <a:gd name="T3" fmla="*/ 0 h 205991"/>
                        <a:gd name="T4" fmla="*/ 0 w 884255"/>
                        <a:gd name="T5" fmla="*/ 0 h 205991"/>
                        <a:gd name="T6" fmla="*/ 0 w 884255"/>
                        <a:gd name="T7" fmla="*/ 0 h 205991"/>
                        <a:gd name="T8" fmla="*/ 0 w 884255"/>
                        <a:gd name="T9" fmla="*/ 0 h 205991"/>
                        <a:gd name="T10" fmla="*/ 0 60000 65536"/>
                        <a:gd name="T11" fmla="*/ 0 60000 65536"/>
                        <a:gd name="T12" fmla="*/ 0 60000 65536"/>
                        <a:gd name="T13" fmla="*/ 0 60000 65536"/>
                        <a:gd name="T14" fmla="*/ 0 60000 65536"/>
                        <a:gd name="T15" fmla="*/ 0 w 884255"/>
                        <a:gd name="T16" fmla="*/ 0 h 205991"/>
                        <a:gd name="T17" fmla="*/ 884255 w 884255"/>
                        <a:gd name="T18" fmla="*/ 205991 h 205991"/>
                      </a:gdLst>
                      <a:ahLst/>
                      <a:cxnLst>
                        <a:cxn ang="T10">
                          <a:pos x="T0" y="T1"/>
                        </a:cxn>
                        <a:cxn ang="T11">
                          <a:pos x="T2" y="T3"/>
                        </a:cxn>
                        <a:cxn ang="T12">
                          <a:pos x="T4" y="T5"/>
                        </a:cxn>
                        <a:cxn ang="T13">
                          <a:pos x="T6" y="T7"/>
                        </a:cxn>
                        <a:cxn ang="T14">
                          <a:pos x="T8" y="T9"/>
                        </a:cxn>
                      </a:cxnLst>
                      <a:rect l="T15" t="T16" r="T17" b="T18"/>
                      <a:pathLst>
                        <a:path w="884255" h="205991">
                          <a:moveTo>
                            <a:pt x="5024" y="0"/>
                          </a:moveTo>
                          <a:lnTo>
                            <a:pt x="0" y="160773"/>
                          </a:lnTo>
                          <a:lnTo>
                            <a:pt x="884255" y="205991"/>
                          </a:lnTo>
                          <a:lnTo>
                            <a:pt x="884255" y="35169"/>
                          </a:lnTo>
                          <a:lnTo>
                            <a:pt x="5024" y="0"/>
                          </a:lnTo>
                          <a:close/>
                        </a:path>
                      </a:pathLst>
                    </a:custGeom>
                    <a:solidFill>
                      <a:srgbClr val="FFCC66"/>
                    </a:solidFill>
                    <a:ln w="6350">
                      <a:solidFill>
                        <a:schemeClr val="tx1"/>
                      </a:solidFill>
                      <a:miter lim="800000"/>
                      <a:headEnd/>
                      <a:tailEnd/>
                    </a:ln>
                  </p:spPr>
                  <p:txBody>
                    <a:bodyPr rot="10800000" vert="eaVert" wrap="none" lIns="0" tIns="0" rIns="0" bIns="0" anchor="ctr"/>
                    <a:lstStyle/>
                    <a:p>
                      <a:pPr>
                        <a:defRPr/>
                      </a:pPr>
                      <a:endParaRPr lang="zh-CN" altLang="en-US"/>
                    </a:p>
                  </p:txBody>
                </p:sp>
                <p:sp>
                  <p:nvSpPr>
                    <p:cNvPr id="152595" name="任意多边形 124"/>
                    <p:cNvSpPr>
                      <a:spLocks noChangeArrowheads="1"/>
                    </p:cNvSpPr>
                    <p:nvPr/>
                  </p:nvSpPr>
                  <p:spPr bwMode="auto">
                    <a:xfrm>
                      <a:off x="5481" y="3796"/>
                      <a:ext cx="1249" cy="306"/>
                    </a:xfrm>
                    <a:custGeom>
                      <a:avLst/>
                      <a:gdLst>
                        <a:gd name="T0" fmla="*/ 0 w 874207"/>
                        <a:gd name="T1" fmla="*/ 0 h 226088"/>
                        <a:gd name="T2" fmla="*/ 0 w 874207"/>
                        <a:gd name="T3" fmla="*/ 0 h 226088"/>
                        <a:gd name="T4" fmla="*/ 0 w 874207"/>
                        <a:gd name="T5" fmla="*/ 0 h 226088"/>
                        <a:gd name="T6" fmla="*/ 0 w 874207"/>
                        <a:gd name="T7" fmla="*/ 0 h 226088"/>
                        <a:gd name="T8" fmla="*/ 0 w 874207"/>
                        <a:gd name="T9" fmla="*/ 0 h 226088"/>
                        <a:gd name="T10" fmla="*/ 0 60000 65536"/>
                        <a:gd name="T11" fmla="*/ 0 60000 65536"/>
                        <a:gd name="T12" fmla="*/ 0 60000 65536"/>
                        <a:gd name="T13" fmla="*/ 0 60000 65536"/>
                        <a:gd name="T14" fmla="*/ 0 60000 65536"/>
                        <a:gd name="T15" fmla="*/ 0 w 874207"/>
                        <a:gd name="T16" fmla="*/ 0 h 226088"/>
                        <a:gd name="T17" fmla="*/ 874207 w 874207"/>
                        <a:gd name="T18" fmla="*/ 226088 h 226088"/>
                      </a:gdLst>
                      <a:ahLst/>
                      <a:cxnLst>
                        <a:cxn ang="T10">
                          <a:pos x="T0" y="T1"/>
                        </a:cxn>
                        <a:cxn ang="T11">
                          <a:pos x="T2" y="T3"/>
                        </a:cxn>
                        <a:cxn ang="T12">
                          <a:pos x="T4" y="T5"/>
                        </a:cxn>
                        <a:cxn ang="T13">
                          <a:pos x="T6" y="T7"/>
                        </a:cxn>
                        <a:cxn ang="T14">
                          <a:pos x="T8" y="T9"/>
                        </a:cxn>
                      </a:cxnLst>
                      <a:rect l="T15" t="T16" r="T17" b="T18"/>
                      <a:pathLst>
                        <a:path w="874207" h="226088">
                          <a:moveTo>
                            <a:pt x="874207" y="226088"/>
                          </a:moveTo>
                          <a:lnTo>
                            <a:pt x="869183" y="40194"/>
                          </a:lnTo>
                          <a:lnTo>
                            <a:pt x="0" y="0"/>
                          </a:lnTo>
                          <a:lnTo>
                            <a:pt x="0" y="180871"/>
                          </a:lnTo>
                          <a:lnTo>
                            <a:pt x="874207" y="226088"/>
                          </a:lnTo>
                          <a:close/>
                        </a:path>
                      </a:pathLst>
                    </a:custGeom>
                    <a:solidFill>
                      <a:srgbClr val="FFCC66"/>
                    </a:solidFill>
                    <a:ln w="6350">
                      <a:solidFill>
                        <a:schemeClr val="tx1"/>
                      </a:solidFill>
                      <a:miter lim="800000"/>
                      <a:headEnd/>
                      <a:tailEnd/>
                    </a:ln>
                  </p:spPr>
                  <p:txBody>
                    <a:bodyPr rot="10800000" vert="eaVert" wrap="none" lIns="0" tIns="0" rIns="0" bIns="0" anchor="ctr"/>
                    <a:lstStyle/>
                    <a:p>
                      <a:pPr>
                        <a:defRPr/>
                      </a:pPr>
                      <a:endParaRPr lang="zh-CN" altLang="en-US"/>
                    </a:p>
                  </p:txBody>
                </p:sp>
                <p:sp>
                  <p:nvSpPr>
                    <p:cNvPr id="152596" name="任意多边形 125"/>
                    <p:cNvSpPr>
                      <a:spLocks noChangeArrowheads="1"/>
                    </p:cNvSpPr>
                    <p:nvPr/>
                  </p:nvSpPr>
                  <p:spPr bwMode="auto">
                    <a:xfrm>
                      <a:off x="3761" y="3237"/>
                      <a:ext cx="1550" cy="270"/>
                    </a:xfrm>
                    <a:custGeom>
                      <a:avLst/>
                      <a:gdLst>
                        <a:gd name="T0" fmla="*/ 0 w 1085222"/>
                        <a:gd name="T1" fmla="*/ 0 h 205991"/>
                        <a:gd name="T2" fmla="*/ 0 w 1085222"/>
                        <a:gd name="T3" fmla="*/ 0 h 205991"/>
                        <a:gd name="T4" fmla="*/ 0 w 1085222"/>
                        <a:gd name="T5" fmla="*/ 0 h 205991"/>
                        <a:gd name="T6" fmla="*/ 0 w 1085222"/>
                        <a:gd name="T7" fmla="*/ 0 h 205991"/>
                        <a:gd name="T8" fmla="*/ 0 w 1085222"/>
                        <a:gd name="T9" fmla="*/ 0 h 205991"/>
                        <a:gd name="T10" fmla="*/ 0 60000 65536"/>
                        <a:gd name="T11" fmla="*/ 0 60000 65536"/>
                        <a:gd name="T12" fmla="*/ 0 60000 65536"/>
                        <a:gd name="T13" fmla="*/ 0 60000 65536"/>
                        <a:gd name="T14" fmla="*/ 0 60000 65536"/>
                        <a:gd name="T15" fmla="*/ 0 w 1085222"/>
                        <a:gd name="T16" fmla="*/ 0 h 205991"/>
                        <a:gd name="T17" fmla="*/ 1085222 w 1085222"/>
                        <a:gd name="T18" fmla="*/ 205991 h 205991"/>
                      </a:gdLst>
                      <a:ahLst/>
                      <a:cxnLst>
                        <a:cxn ang="T10">
                          <a:pos x="T0" y="T1"/>
                        </a:cxn>
                        <a:cxn ang="T11">
                          <a:pos x="T2" y="T3"/>
                        </a:cxn>
                        <a:cxn ang="T12">
                          <a:pos x="T4" y="T5"/>
                        </a:cxn>
                        <a:cxn ang="T13">
                          <a:pos x="T6" y="T7"/>
                        </a:cxn>
                        <a:cxn ang="T14">
                          <a:pos x="T8" y="T9"/>
                        </a:cxn>
                      </a:cxnLst>
                      <a:rect l="T15" t="T16" r="T17" b="T18"/>
                      <a:pathLst>
                        <a:path w="1085222" h="205991">
                          <a:moveTo>
                            <a:pt x="1085222" y="205991"/>
                          </a:moveTo>
                          <a:lnTo>
                            <a:pt x="1085222" y="45218"/>
                          </a:lnTo>
                          <a:lnTo>
                            <a:pt x="0" y="0"/>
                          </a:lnTo>
                          <a:lnTo>
                            <a:pt x="0" y="160774"/>
                          </a:lnTo>
                          <a:lnTo>
                            <a:pt x="1085222" y="205991"/>
                          </a:lnTo>
                          <a:close/>
                        </a:path>
                      </a:pathLst>
                    </a:custGeom>
                    <a:solidFill>
                      <a:srgbClr val="FFCC66"/>
                    </a:solidFill>
                    <a:ln w="6350">
                      <a:solidFill>
                        <a:schemeClr val="tx1"/>
                      </a:solidFill>
                      <a:miter lim="800000"/>
                      <a:headEnd/>
                      <a:tailEnd/>
                    </a:ln>
                  </p:spPr>
                  <p:txBody>
                    <a:bodyPr rot="10800000" vert="eaVert" wrap="none" lIns="0" tIns="0" rIns="0" bIns="0" anchor="ctr"/>
                    <a:lstStyle/>
                    <a:p>
                      <a:pPr>
                        <a:defRPr/>
                      </a:pPr>
                      <a:endParaRPr lang="zh-CN" altLang="en-US"/>
                    </a:p>
                  </p:txBody>
                </p:sp>
                <p:sp>
                  <p:nvSpPr>
                    <p:cNvPr id="152597" name="任意多边形 126"/>
                    <p:cNvSpPr>
                      <a:spLocks noChangeArrowheads="1"/>
                    </p:cNvSpPr>
                    <p:nvPr/>
                  </p:nvSpPr>
                  <p:spPr bwMode="auto">
                    <a:xfrm>
                      <a:off x="1939" y="3158"/>
                      <a:ext cx="1683" cy="283"/>
                    </a:xfrm>
                    <a:custGeom>
                      <a:avLst/>
                      <a:gdLst>
                        <a:gd name="T0" fmla="*/ 0 w 1178637"/>
                        <a:gd name="T1" fmla="*/ 0 h 215562"/>
                        <a:gd name="T2" fmla="*/ 0 w 1178637"/>
                        <a:gd name="T3" fmla="*/ 0 h 215562"/>
                        <a:gd name="T4" fmla="*/ 0 w 1178637"/>
                        <a:gd name="T5" fmla="*/ 0 h 215562"/>
                        <a:gd name="T6" fmla="*/ 0 w 1178637"/>
                        <a:gd name="T7" fmla="*/ 0 h 215562"/>
                        <a:gd name="T8" fmla="*/ 0 w 1178637"/>
                        <a:gd name="T9" fmla="*/ 0 h 215562"/>
                        <a:gd name="T10" fmla="*/ 0 60000 65536"/>
                        <a:gd name="T11" fmla="*/ 0 60000 65536"/>
                        <a:gd name="T12" fmla="*/ 0 60000 65536"/>
                        <a:gd name="T13" fmla="*/ 0 60000 65536"/>
                        <a:gd name="T14" fmla="*/ 0 60000 65536"/>
                        <a:gd name="T15" fmla="*/ 0 w 1178637"/>
                        <a:gd name="T16" fmla="*/ 0 h 215562"/>
                        <a:gd name="T17" fmla="*/ 1178637 w 1178637"/>
                        <a:gd name="T18" fmla="*/ 215562 h 215562"/>
                      </a:gdLst>
                      <a:ahLst/>
                      <a:cxnLst>
                        <a:cxn ang="T10">
                          <a:pos x="T0" y="T1"/>
                        </a:cxn>
                        <a:cxn ang="T11">
                          <a:pos x="T2" y="T3"/>
                        </a:cxn>
                        <a:cxn ang="T12">
                          <a:pos x="T4" y="T5"/>
                        </a:cxn>
                        <a:cxn ang="T13">
                          <a:pos x="T6" y="T7"/>
                        </a:cxn>
                        <a:cxn ang="T14">
                          <a:pos x="T8" y="T9"/>
                        </a:cxn>
                      </a:cxnLst>
                      <a:rect l="T15" t="T16" r="T17" b="T18"/>
                      <a:pathLst>
                        <a:path w="1178637" h="215562">
                          <a:moveTo>
                            <a:pt x="0" y="166886"/>
                          </a:moveTo>
                          <a:lnTo>
                            <a:pt x="6953" y="0"/>
                          </a:lnTo>
                          <a:lnTo>
                            <a:pt x="1178637" y="52152"/>
                          </a:lnTo>
                          <a:lnTo>
                            <a:pt x="1175160" y="215562"/>
                          </a:lnTo>
                          <a:lnTo>
                            <a:pt x="0" y="166886"/>
                          </a:lnTo>
                          <a:close/>
                        </a:path>
                      </a:pathLst>
                    </a:custGeom>
                    <a:solidFill>
                      <a:srgbClr val="FFCC66"/>
                    </a:solidFill>
                    <a:ln w="6350">
                      <a:solidFill>
                        <a:schemeClr val="tx1"/>
                      </a:solidFill>
                      <a:miter lim="800000"/>
                      <a:headEnd/>
                      <a:tailEnd/>
                    </a:ln>
                  </p:spPr>
                  <p:txBody>
                    <a:bodyPr rot="10800000" vert="eaVert" wrap="none" lIns="0" tIns="0" rIns="0" bIns="0" anchor="ctr"/>
                    <a:lstStyle/>
                    <a:p>
                      <a:pPr>
                        <a:defRPr/>
                      </a:pPr>
                      <a:endParaRPr lang="zh-CN" altLang="en-US"/>
                    </a:p>
                  </p:txBody>
                </p:sp>
                <p:sp>
                  <p:nvSpPr>
                    <p:cNvPr id="152598" name="任意多边形 127"/>
                    <p:cNvSpPr>
                      <a:spLocks noChangeArrowheads="1"/>
                    </p:cNvSpPr>
                    <p:nvPr/>
                  </p:nvSpPr>
                  <p:spPr bwMode="auto">
                    <a:xfrm>
                      <a:off x="1884" y="3667"/>
                      <a:ext cx="3298" cy="356"/>
                    </a:xfrm>
                    <a:custGeom>
                      <a:avLst/>
                      <a:gdLst>
                        <a:gd name="T0" fmla="*/ 0 w 2309176"/>
                        <a:gd name="T1" fmla="*/ 0 h 269684"/>
                        <a:gd name="T2" fmla="*/ 0 w 2309176"/>
                        <a:gd name="T3" fmla="*/ 0 h 269684"/>
                        <a:gd name="T4" fmla="*/ 0 w 2309176"/>
                        <a:gd name="T5" fmla="*/ 0 h 269684"/>
                        <a:gd name="T6" fmla="*/ 0 w 2309176"/>
                        <a:gd name="T7" fmla="*/ 0 h 269684"/>
                        <a:gd name="T8" fmla="*/ 0 w 2309176"/>
                        <a:gd name="T9" fmla="*/ 0 h 269684"/>
                        <a:gd name="T10" fmla="*/ 0 60000 65536"/>
                        <a:gd name="T11" fmla="*/ 0 60000 65536"/>
                        <a:gd name="T12" fmla="*/ 0 60000 65536"/>
                        <a:gd name="T13" fmla="*/ 0 60000 65536"/>
                        <a:gd name="T14" fmla="*/ 0 60000 65536"/>
                        <a:gd name="T15" fmla="*/ 0 w 2309176"/>
                        <a:gd name="T16" fmla="*/ 0 h 269684"/>
                        <a:gd name="T17" fmla="*/ 2309176 w 2309176"/>
                        <a:gd name="T18" fmla="*/ 269684 h 269684"/>
                      </a:gdLst>
                      <a:ahLst/>
                      <a:cxnLst>
                        <a:cxn ang="T10">
                          <a:pos x="T0" y="T1"/>
                        </a:cxn>
                        <a:cxn ang="T11">
                          <a:pos x="T2" y="T3"/>
                        </a:cxn>
                        <a:cxn ang="T12">
                          <a:pos x="T4" y="T5"/>
                        </a:cxn>
                        <a:cxn ang="T13">
                          <a:pos x="T6" y="T7"/>
                        </a:cxn>
                        <a:cxn ang="T14">
                          <a:pos x="T8" y="T9"/>
                        </a:cxn>
                      </a:cxnLst>
                      <a:rect l="T15" t="T16" r="T17" b="T18"/>
                      <a:pathLst>
                        <a:path w="2309176" h="269684">
                          <a:moveTo>
                            <a:pt x="0" y="185408"/>
                          </a:moveTo>
                          <a:lnTo>
                            <a:pt x="12642" y="0"/>
                          </a:lnTo>
                          <a:lnTo>
                            <a:pt x="2309176" y="96918"/>
                          </a:lnTo>
                          <a:lnTo>
                            <a:pt x="2304963" y="269684"/>
                          </a:lnTo>
                          <a:lnTo>
                            <a:pt x="0" y="185408"/>
                          </a:lnTo>
                          <a:close/>
                        </a:path>
                      </a:pathLst>
                    </a:custGeom>
                    <a:solidFill>
                      <a:srgbClr val="FFCC66"/>
                    </a:solidFill>
                    <a:ln w="6350">
                      <a:solidFill>
                        <a:schemeClr val="tx1"/>
                      </a:solidFill>
                      <a:miter lim="800000"/>
                      <a:headEnd/>
                      <a:tailEnd/>
                    </a:ln>
                  </p:spPr>
                  <p:txBody>
                    <a:bodyPr rot="10800000" vert="eaVert" wrap="none" lIns="0" tIns="0" rIns="0" bIns="0" anchor="ctr"/>
                    <a:lstStyle/>
                    <a:p>
                      <a:pPr>
                        <a:defRPr/>
                      </a:pPr>
                      <a:endParaRPr lang="zh-CN" altLang="en-US"/>
                    </a:p>
                  </p:txBody>
                </p:sp>
                <p:sp>
                  <p:nvSpPr>
                    <p:cNvPr id="152599" name="椭圆 128"/>
                    <p:cNvSpPr>
                      <a:spLocks noChangeArrowheads="1"/>
                    </p:cNvSpPr>
                    <p:nvPr/>
                  </p:nvSpPr>
                  <p:spPr bwMode="auto">
                    <a:xfrm>
                      <a:off x="5117" y="3448"/>
                      <a:ext cx="552" cy="446"/>
                    </a:xfrm>
                    <a:prstGeom prst="ellipse">
                      <a:avLst/>
                    </a:prstGeom>
                    <a:solidFill>
                      <a:srgbClr val="92D050">
                        <a:alpha val="69803"/>
                      </a:srgbClr>
                    </a:solidFill>
                    <a:ln w="6350">
                      <a:noFill/>
                      <a:miter lim="800000"/>
                      <a:headEnd/>
                      <a:tailEnd/>
                    </a:ln>
                  </p:spPr>
                  <p:txBody>
                    <a:bodyPr vert="eaVert" wrap="none" lIns="0" tIns="0" rIns="0" bIns="0" anchor="ctr"/>
                    <a:lstStyle/>
                    <a:p>
                      <a:pPr algn="ctr" defTabSz="1473200">
                        <a:defRPr/>
                      </a:pPr>
                      <a:endParaRPr lang="zh-CN" altLang="zh-CN" sz="1900" b="1">
                        <a:solidFill>
                          <a:schemeClr val="bg1"/>
                        </a:solidFill>
                        <a:latin typeface="微软雅黑" pitchFamily="34" charset="-122"/>
                        <a:ea typeface="微软雅黑" pitchFamily="34" charset="-122"/>
                      </a:endParaRPr>
                    </a:p>
                  </p:txBody>
                </p:sp>
                <p:sp>
                  <p:nvSpPr>
                    <p:cNvPr id="152600" name="椭圆 129"/>
                    <p:cNvSpPr>
                      <a:spLocks noChangeArrowheads="1"/>
                    </p:cNvSpPr>
                    <p:nvPr/>
                  </p:nvSpPr>
                  <p:spPr bwMode="auto">
                    <a:xfrm>
                      <a:off x="3451" y="3403"/>
                      <a:ext cx="425" cy="385"/>
                    </a:xfrm>
                    <a:prstGeom prst="ellipse">
                      <a:avLst/>
                    </a:prstGeom>
                    <a:solidFill>
                      <a:srgbClr val="92D050">
                        <a:alpha val="69803"/>
                      </a:srgbClr>
                    </a:solidFill>
                    <a:ln w="6350">
                      <a:noFill/>
                      <a:miter lim="800000"/>
                      <a:headEnd/>
                      <a:tailEnd/>
                    </a:ln>
                  </p:spPr>
                  <p:txBody>
                    <a:bodyPr vert="eaVert" wrap="none" lIns="0" tIns="0" rIns="0" bIns="0" anchor="ctr"/>
                    <a:lstStyle/>
                    <a:p>
                      <a:pPr algn="ctr" defTabSz="1473200">
                        <a:defRPr/>
                      </a:pPr>
                      <a:endParaRPr lang="zh-CN" altLang="zh-CN" sz="1900" b="1">
                        <a:solidFill>
                          <a:schemeClr val="bg1"/>
                        </a:solidFill>
                        <a:latin typeface="微软雅黑" pitchFamily="34" charset="-122"/>
                        <a:ea typeface="微软雅黑" pitchFamily="34" charset="-122"/>
                      </a:endParaRPr>
                    </a:p>
                  </p:txBody>
                </p:sp>
                <p:sp>
                  <p:nvSpPr>
                    <p:cNvPr id="152601" name="椭圆 130"/>
                    <p:cNvSpPr>
                      <a:spLocks noChangeAspect="1"/>
                    </p:cNvSpPr>
                    <p:nvPr/>
                  </p:nvSpPr>
                  <p:spPr bwMode="auto">
                    <a:xfrm>
                      <a:off x="1781" y="3337"/>
                      <a:ext cx="424" cy="384"/>
                    </a:xfrm>
                    <a:prstGeom prst="ellipse">
                      <a:avLst/>
                    </a:prstGeom>
                    <a:solidFill>
                      <a:srgbClr val="92D050">
                        <a:alpha val="69803"/>
                      </a:srgbClr>
                    </a:solidFill>
                    <a:ln w="6350">
                      <a:noFill/>
                      <a:miter lim="800000"/>
                      <a:headEnd/>
                      <a:tailEnd/>
                    </a:ln>
                  </p:spPr>
                  <p:txBody>
                    <a:bodyPr vert="eaVert" wrap="none" lIns="0" tIns="0" rIns="0" bIns="0" anchor="ctr"/>
                    <a:lstStyle/>
                    <a:p>
                      <a:pPr algn="ctr" defTabSz="1473200">
                        <a:defRPr/>
                      </a:pPr>
                      <a:endParaRPr lang="zh-CN" altLang="zh-CN" sz="1900" b="1">
                        <a:solidFill>
                          <a:schemeClr val="bg1"/>
                        </a:solidFill>
                        <a:latin typeface="微软雅黑" pitchFamily="34" charset="-122"/>
                        <a:ea typeface="微软雅黑" pitchFamily="34" charset="-122"/>
                      </a:endParaRPr>
                    </a:p>
                  </p:txBody>
                </p:sp>
                <p:sp>
                  <p:nvSpPr>
                    <p:cNvPr id="152602" name="椭圆 131"/>
                    <p:cNvSpPr>
                      <a:spLocks noChangeAspect="1"/>
                    </p:cNvSpPr>
                    <p:nvPr/>
                  </p:nvSpPr>
                  <p:spPr bwMode="auto">
                    <a:xfrm>
                      <a:off x="6502" y="3517"/>
                      <a:ext cx="425" cy="384"/>
                    </a:xfrm>
                    <a:prstGeom prst="ellipse">
                      <a:avLst/>
                    </a:prstGeom>
                    <a:solidFill>
                      <a:srgbClr val="92D050">
                        <a:alpha val="69803"/>
                      </a:srgbClr>
                    </a:solidFill>
                    <a:ln w="6350">
                      <a:noFill/>
                      <a:miter lim="800000"/>
                      <a:headEnd/>
                      <a:tailEnd/>
                    </a:ln>
                  </p:spPr>
                  <p:txBody>
                    <a:bodyPr vert="eaVert" wrap="none" lIns="0" tIns="0" rIns="0" bIns="0" anchor="ctr"/>
                    <a:lstStyle/>
                    <a:p>
                      <a:pPr algn="ctr" defTabSz="1473200">
                        <a:defRPr/>
                      </a:pPr>
                      <a:endParaRPr lang="zh-CN" altLang="zh-CN" sz="1900" b="1">
                        <a:solidFill>
                          <a:schemeClr val="bg1"/>
                        </a:solidFill>
                        <a:latin typeface="微软雅黑" pitchFamily="34" charset="-122"/>
                        <a:ea typeface="微软雅黑" pitchFamily="34" charset="-122"/>
                      </a:endParaRPr>
                    </a:p>
                  </p:txBody>
                </p:sp>
                <p:sp>
                  <p:nvSpPr>
                    <p:cNvPr id="152603" name="任意多边形 50"/>
                    <p:cNvSpPr>
                      <a:spLocks noChangeArrowheads="1"/>
                    </p:cNvSpPr>
                    <p:nvPr/>
                  </p:nvSpPr>
                  <p:spPr bwMode="auto">
                    <a:xfrm>
                      <a:off x="1219" y="2630"/>
                      <a:ext cx="869" cy="624"/>
                    </a:xfrm>
                    <a:custGeom>
                      <a:avLst/>
                      <a:gdLst>
                        <a:gd name="T0" fmla="*/ 0 w 1162885"/>
                        <a:gd name="T1" fmla="*/ 0 h 1096342"/>
                        <a:gd name="T2" fmla="*/ 0 w 1162885"/>
                        <a:gd name="T3" fmla="*/ 0 h 1096342"/>
                        <a:gd name="T4" fmla="*/ 0 w 1162885"/>
                        <a:gd name="T5" fmla="*/ 0 h 1096342"/>
                        <a:gd name="T6" fmla="*/ 0 w 1162885"/>
                        <a:gd name="T7" fmla="*/ 0 h 1096342"/>
                        <a:gd name="T8" fmla="*/ 0 w 1162885"/>
                        <a:gd name="T9" fmla="*/ 0 h 1096342"/>
                        <a:gd name="T10" fmla="*/ 0 w 1162885"/>
                        <a:gd name="T11" fmla="*/ 0 h 1096342"/>
                        <a:gd name="T12" fmla="*/ 0 w 1162885"/>
                        <a:gd name="T13" fmla="*/ 0 h 1096342"/>
                        <a:gd name="T14" fmla="*/ 0 w 1162885"/>
                        <a:gd name="T15" fmla="*/ 0 h 1096342"/>
                        <a:gd name="T16" fmla="*/ 0 60000 65536"/>
                        <a:gd name="T17" fmla="*/ 0 60000 65536"/>
                        <a:gd name="T18" fmla="*/ 0 60000 65536"/>
                        <a:gd name="T19" fmla="*/ 0 60000 65536"/>
                        <a:gd name="T20" fmla="*/ 0 60000 65536"/>
                        <a:gd name="T21" fmla="*/ 0 60000 65536"/>
                        <a:gd name="T22" fmla="*/ 0 60000 65536"/>
                        <a:gd name="T23" fmla="*/ 0 60000 65536"/>
                        <a:gd name="T24" fmla="*/ 0 w 1162885"/>
                        <a:gd name="T25" fmla="*/ 0 h 1096342"/>
                        <a:gd name="T26" fmla="*/ 1162885 w 1162885"/>
                        <a:gd name="T27" fmla="*/ 1096342 h 1096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885" h="1096342">
                          <a:moveTo>
                            <a:pt x="156322" y="232366"/>
                          </a:moveTo>
                          <a:cubicBezTo>
                            <a:pt x="294714" y="0"/>
                            <a:pt x="791817" y="13970"/>
                            <a:pt x="1008103" y="65697"/>
                          </a:cubicBezTo>
                          <a:cubicBezTo>
                            <a:pt x="1162885" y="52077"/>
                            <a:pt x="1058535" y="176065"/>
                            <a:pt x="1085016" y="150644"/>
                          </a:cubicBezTo>
                          <a:lnTo>
                            <a:pt x="1090142" y="158256"/>
                          </a:lnTo>
                          <a:cubicBezTo>
                            <a:pt x="1088434" y="468693"/>
                            <a:pt x="1086724" y="779185"/>
                            <a:pt x="1085016" y="1089622"/>
                          </a:cubicBezTo>
                          <a:lnTo>
                            <a:pt x="156322" y="1089622"/>
                          </a:lnTo>
                          <a:cubicBezTo>
                            <a:pt x="0" y="1088714"/>
                            <a:pt x="75299" y="1096342"/>
                            <a:pt x="70169" y="1084176"/>
                          </a:cubicBezTo>
                          <a:cubicBezTo>
                            <a:pt x="70169" y="941300"/>
                            <a:pt x="0" y="387955"/>
                            <a:pt x="156322" y="232366"/>
                          </a:cubicBezTo>
                          <a:close/>
                        </a:path>
                      </a:pathLst>
                    </a:custGeom>
                    <a:solidFill>
                      <a:srgbClr val="33CC33">
                        <a:alpha val="39999"/>
                      </a:srgbClr>
                    </a:solidFill>
                    <a:ln w="9525">
                      <a:solidFill>
                        <a:srgbClr val="256885"/>
                      </a:solidFill>
                      <a:round/>
                      <a:headEnd/>
                      <a:tailEnd/>
                    </a:ln>
                  </p:spPr>
                  <p:txBody>
                    <a:bodyPr wrap="none" anchor="ctr"/>
                    <a:lstStyle/>
                    <a:p>
                      <a:pPr algn="ctr">
                        <a:defRPr/>
                      </a:pPr>
                      <a:endParaRPr lang="zh-CN" altLang="zh-CN" sz="1100" b="1">
                        <a:solidFill>
                          <a:schemeClr val="bg1"/>
                        </a:solidFill>
                        <a:latin typeface="Times New Roman" pitchFamily="18" charset="0"/>
                      </a:endParaRPr>
                    </a:p>
                  </p:txBody>
                </p:sp>
                <p:sp>
                  <p:nvSpPr>
                    <p:cNvPr id="152604" name="AutoShape 22"/>
                    <p:cNvSpPr>
                      <a:spLocks noChangeArrowheads="1"/>
                    </p:cNvSpPr>
                    <p:nvPr/>
                  </p:nvSpPr>
                  <p:spPr bwMode="auto">
                    <a:xfrm rot="7848810">
                      <a:off x="1296" y="3069"/>
                      <a:ext cx="148" cy="130"/>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p>
                      <a:pPr>
                        <a:defRPr/>
                      </a:pPr>
                      <a:endParaRPr lang="zh-CN" altLang="zh-CN" sz="1800">
                        <a:latin typeface="Times New Roman" pitchFamily="18" charset="0"/>
                        <a:ea typeface="宋体" pitchFamily="2" charset="-122"/>
                      </a:endParaRPr>
                    </a:p>
                  </p:txBody>
                </p:sp>
                <p:sp>
                  <p:nvSpPr>
                    <p:cNvPr id="152605" name="矩形标注 64"/>
                    <p:cNvSpPr>
                      <a:spLocks noChangeArrowheads="1"/>
                    </p:cNvSpPr>
                    <p:nvPr/>
                  </p:nvSpPr>
                  <p:spPr bwMode="auto">
                    <a:xfrm>
                      <a:off x="883" y="3302"/>
                      <a:ext cx="608" cy="591"/>
                    </a:xfrm>
                    <a:prstGeom prst="wedgeRectCallout">
                      <a:avLst>
                        <a:gd name="adj1" fmla="val 33213"/>
                        <a:gd name="adj2" fmla="val -124861"/>
                      </a:avLst>
                    </a:prstGeom>
                    <a:solidFill>
                      <a:schemeClr val="bg1"/>
                    </a:solidFill>
                    <a:ln w="9525" algn="ctr">
                      <a:solidFill>
                        <a:srgbClr val="FF0000"/>
                      </a:solidFill>
                      <a:prstDash val="dash"/>
                      <a:round/>
                      <a:headEnd/>
                      <a:tailEnd/>
                    </a:ln>
                  </p:spPr>
                  <p:txBody>
                    <a:bodyPr>
                      <a:spAutoFit/>
                    </a:bodyPr>
                    <a:lstStyle/>
                    <a:p>
                      <a:pPr algn="ctr">
                        <a:defRPr/>
                      </a:pPr>
                      <a:r>
                        <a:rPr lang="zh-CN" altLang="en-US" sz="1200" b="1">
                          <a:latin typeface="微软雅黑" pitchFamily="34" charset="-122"/>
                          <a:ea typeface="微软雅黑" pitchFamily="34" charset="-122"/>
                        </a:rPr>
                        <a:t>下沉广场入口</a:t>
                      </a:r>
                    </a:p>
                  </p:txBody>
                </p:sp>
                <p:sp>
                  <p:nvSpPr>
                    <p:cNvPr id="152606" name="矩形标注 64"/>
                    <p:cNvSpPr>
                      <a:spLocks noChangeArrowheads="1"/>
                    </p:cNvSpPr>
                    <p:nvPr/>
                  </p:nvSpPr>
                  <p:spPr bwMode="auto">
                    <a:xfrm>
                      <a:off x="2968" y="3004"/>
                      <a:ext cx="697" cy="424"/>
                    </a:xfrm>
                    <a:prstGeom prst="wedgeRectCallout">
                      <a:avLst>
                        <a:gd name="adj1" fmla="val 16097"/>
                        <a:gd name="adj2" fmla="val 93019"/>
                      </a:avLst>
                    </a:prstGeom>
                    <a:solidFill>
                      <a:srgbClr val="FFCC99"/>
                    </a:solidFill>
                    <a:ln w="9525" algn="ctr">
                      <a:solidFill>
                        <a:srgbClr val="FF0000"/>
                      </a:solidFill>
                      <a:prstDash val="dash"/>
                      <a:round/>
                      <a:headEnd/>
                      <a:tailEnd/>
                    </a:ln>
                  </p:spPr>
                  <p:txBody>
                    <a:bodyPr>
                      <a:spAutoFit/>
                    </a:bodyPr>
                    <a:lstStyle/>
                    <a:p>
                      <a:pPr>
                        <a:defRPr/>
                      </a:pPr>
                      <a:r>
                        <a:rPr lang="zh-CN" altLang="en-US" sz="1200" b="1">
                          <a:latin typeface="微软雅黑" pitchFamily="34" charset="-122"/>
                          <a:ea typeface="微软雅黑" pitchFamily="34" charset="-122"/>
                        </a:rPr>
                        <a:t>高价值区域</a:t>
                      </a:r>
                    </a:p>
                  </p:txBody>
                </p:sp>
                <p:sp>
                  <p:nvSpPr>
                    <p:cNvPr id="152607" name="任意多边形 50"/>
                    <p:cNvSpPr>
                      <a:spLocks noChangeArrowheads="1"/>
                    </p:cNvSpPr>
                    <p:nvPr/>
                  </p:nvSpPr>
                  <p:spPr bwMode="auto">
                    <a:xfrm rot="-8660565">
                      <a:off x="6307" y="4166"/>
                      <a:ext cx="869" cy="624"/>
                    </a:xfrm>
                    <a:custGeom>
                      <a:avLst/>
                      <a:gdLst>
                        <a:gd name="T0" fmla="*/ 0 w 1162885"/>
                        <a:gd name="T1" fmla="*/ 0 h 1096342"/>
                        <a:gd name="T2" fmla="*/ 0 w 1162885"/>
                        <a:gd name="T3" fmla="*/ 0 h 1096342"/>
                        <a:gd name="T4" fmla="*/ 0 w 1162885"/>
                        <a:gd name="T5" fmla="*/ 0 h 1096342"/>
                        <a:gd name="T6" fmla="*/ 0 w 1162885"/>
                        <a:gd name="T7" fmla="*/ 0 h 1096342"/>
                        <a:gd name="T8" fmla="*/ 0 w 1162885"/>
                        <a:gd name="T9" fmla="*/ 0 h 1096342"/>
                        <a:gd name="T10" fmla="*/ 0 w 1162885"/>
                        <a:gd name="T11" fmla="*/ 0 h 1096342"/>
                        <a:gd name="T12" fmla="*/ 0 w 1162885"/>
                        <a:gd name="T13" fmla="*/ 0 h 1096342"/>
                        <a:gd name="T14" fmla="*/ 0 w 1162885"/>
                        <a:gd name="T15" fmla="*/ 0 h 1096342"/>
                        <a:gd name="T16" fmla="*/ 0 60000 65536"/>
                        <a:gd name="T17" fmla="*/ 0 60000 65536"/>
                        <a:gd name="T18" fmla="*/ 0 60000 65536"/>
                        <a:gd name="T19" fmla="*/ 0 60000 65536"/>
                        <a:gd name="T20" fmla="*/ 0 60000 65536"/>
                        <a:gd name="T21" fmla="*/ 0 60000 65536"/>
                        <a:gd name="T22" fmla="*/ 0 60000 65536"/>
                        <a:gd name="T23" fmla="*/ 0 60000 65536"/>
                        <a:gd name="T24" fmla="*/ 0 w 1162885"/>
                        <a:gd name="T25" fmla="*/ 0 h 1096342"/>
                        <a:gd name="T26" fmla="*/ 1162885 w 1162885"/>
                        <a:gd name="T27" fmla="*/ 1096342 h 1096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885" h="1096342">
                          <a:moveTo>
                            <a:pt x="156322" y="232366"/>
                          </a:moveTo>
                          <a:cubicBezTo>
                            <a:pt x="294714" y="0"/>
                            <a:pt x="791817" y="13970"/>
                            <a:pt x="1008103" y="65697"/>
                          </a:cubicBezTo>
                          <a:cubicBezTo>
                            <a:pt x="1162885" y="52077"/>
                            <a:pt x="1058535" y="176065"/>
                            <a:pt x="1085016" y="150644"/>
                          </a:cubicBezTo>
                          <a:lnTo>
                            <a:pt x="1090142" y="158256"/>
                          </a:lnTo>
                          <a:cubicBezTo>
                            <a:pt x="1088434" y="468693"/>
                            <a:pt x="1086724" y="779185"/>
                            <a:pt x="1085016" y="1089622"/>
                          </a:cubicBezTo>
                          <a:lnTo>
                            <a:pt x="156322" y="1089622"/>
                          </a:lnTo>
                          <a:cubicBezTo>
                            <a:pt x="0" y="1088714"/>
                            <a:pt x="75299" y="1096342"/>
                            <a:pt x="70169" y="1084176"/>
                          </a:cubicBezTo>
                          <a:cubicBezTo>
                            <a:pt x="70169" y="941300"/>
                            <a:pt x="0" y="387955"/>
                            <a:pt x="156322" y="232366"/>
                          </a:cubicBezTo>
                          <a:close/>
                        </a:path>
                      </a:pathLst>
                    </a:custGeom>
                    <a:solidFill>
                      <a:srgbClr val="33CC33">
                        <a:alpha val="39999"/>
                      </a:srgbClr>
                    </a:solidFill>
                    <a:ln w="9525">
                      <a:solidFill>
                        <a:srgbClr val="256885"/>
                      </a:solidFill>
                      <a:round/>
                      <a:headEnd/>
                      <a:tailEnd/>
                    </a:ln>
                  </p:spPr>
                  <p:txBody>
                    <a:bodyPr rot="10800000" wrap="none" anchor="ctr"/>
                    <a:lstStyle/>
                    <a:p>
                      <a:pPr algn="ctr">
                        <a:defRPr/>
                      </a:pPr>
                      <a:endParaRPr lang="zh-CN" altLang="zh-CN" sz="1100" b="1">
                        <a:solidFill>
                          <a:schemeClr val="bg1"/>
                        </a:solidFill>
                        <a:latin typeface="Times New Roman" pitchFamily="18" charset="0"/>
                      </a:endParaRPr>
                    </a:p>
                  </p:txBody>
                </p:sp>
                <p:sp>
                  <p:nvSpPr>
                    <p:cNvPr id="152608" name="矩形标注 64"/>
                    <p:cNvSpPr>
                      <a:spLocks noChangeArrowheads="1"/>
                    </p:cNvSpPr>
                    <p:nvPr/>
                  </p:nvSpPr>
                  <p:spPr bwMode="auto">
                    <a:xfrm>
                      <a:off x="6451" y="4838"/>
                      <a:ext cx="606" cy="590"/>
                    </a:xfrm>
                    <a:prstGeom prst="wedgeRectCallout">
                      <a:avLst>
                        <a:gd name="adj1" fmla="val 33213"/>
                        <a:gd name="adj2" fmla="val -124861"/>
                      </a:avLst>
                    </a:prstGeom>
                    <a:solidFill>
                      <a:schemeClr val="bg1"/>
                    </a:solidFill>
                    <a:ln w="9525" algn="ctr">
                      <a:solidFill>
                        <a:srgbClr val="FF0000"/>
                      </a:solidFill>
                      <a:prstDash val="dash"/>
                      <a:round/>
                      <a:headEnd/>
                      <a:tailEnd/>
                    </a:ln>
                  </p:spPr>
                  <p:txBody>
                    <a:bodyPr>
                      <a:spAutoFit/>
                    </a:bodyPr>
                    <a:lstStyle/>
                    <a:p>
                      <a:pPr algn="ctr">
                        <a:defRPr/>
                      </a:pPr>
                      <a:r>
                        <a:rPr lang="zh-CN" altLang="en-US" sz="1200" b="1">
                          <a:latin typeface="微软雅黑" pitchFamily="34" charset="-122"/>
                          <a:ea typeface="微软雅黑" pitchFamily="34" charset="-122"/>
                        </a:rPr>
                        <a:t>下沉广场入口</a:t>
                      </a:r>
                    </a:p>
                  </p:txBody>
                </p:sp>
              </p:grpSp>
              <p:sp>
                <p:nvSpPr>
                  <p:cNvPr id="152592" name="AutoShape 39"/>
                  <p:cNvSpPr>
                    <a:spLocks noChangeArrowheads="1"/>
                  </p:cNvSpPr>
                  <p:nvPr/>
                </p:nvSpPr>
                <p:spPr bwMode="auto">
                  <a:xfrm>
                    <a:off x="6507163" y="4403725"/>
                    <a:ext cx="2171700" cy="447675"/>
                  </a:xfrm>
                  <a:prstGeom prst="wedgeRectCallout">
                    <a:avLst>
                      <a:gd name="adj1" fmla="val 25551"/>
                      <a:gd name="adj2" fmla="val -124662"/>
                    </a:avLst>
                  </a:prstGeom>
                  <a:solidFill>
                    <a:srgbClr val="FFCC00"/>
                  </a:solidFill>
                  <a:ln w="12700" algn="ctr">
                    <a:solidFill>
                      <a:srgbClr val="FF6600"/>
                    </a:solidFill>
                    <a:miter lim="800000"/>
                    <a:headEnd/>
                    <a:tailEnd/>
                  </a:ln>
                </p:spPr>
                <p:txBody>
                  <a:bodyPr lIns="147282" tIns="73641" rIns="147282" bIns="73641">
                    <a:spAutoFit/>
                  </a:bodyPr>
                  <a:lstStyle/>
                  <a:p>
                    <a:pPr defTabSz="1473200">
                      <a:spcBef>
                        <a:spcPct val="50000"/>
                      </a:spcBef>
                      <a:defRPr/>
                    </a:pPr>
                    <a:r>
                      <a:rPr lang="zh-CN" altLang="en-US" sz="1900">
                        <a:solidFill>
                          <a:srgbClr val="000000"/>
                        </a:solidFill>
                        <a:latin typeface="微软雅黑" pitchFamily="34" charset="-122"/>
                        <a:ea typeface="微软雅黑" pitchFamily="34" charset="-122"/>
                      </a:rPr>
                      <a:t>强调入口空间</a:t>
                    </a:r>
                  </a:p>
                </p:txBody>
              </p:sp>
            </p:grpSp>
          </p:grpSp>
        </p:grpSp>
      </p:grpSp>
      <p:pic>
        <p:nvPicPr>
          <p:cNvPr id="307231" name="Picture 46" descr="J:\0712\芮城\SNC00080.jpg"/>
          <p:cNvPicPr>
            <a:picLocks noChangeAspect="1" noChangeArrowheads="1"/>
          </p:cNvPicPr>
          <p:nvPr/>
        </p:nvPicPr>
        <p:blipFill>
          <a:blip r:embed="rId3"/>
          <a:srcRect/>
          <a:stretch>
            <a:fillRect/>
          </a:stretch>
        </p:blipFill>
        <p:spPr bwMode="auto">
          <a:xfrm>
            <a:off x="8945563" y="5351463"/>
            <a:ext cx="4648200" cy="348615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07232" name="Picture 56" descr="D:\Backup\我的文档\My Pictures\218463preview2.jpg"/>
          <p:cNvPicPr>
            <a:picLocks noChangeAspect="1" noChangeArrowheads="1"/>
          </p:cNvPicPr>
          <p:nvPr/>
        </p:nvPicPr>
        <p:blipFill>
          <a:blip r:embed="rId4"/>
          <a:srcRect/>
          <a:stretch>
            <a:fillRect/>
          </a:stretch>
        </p:blipFill>
        <p:spPr bwMode="auto">
          <a:xfrm>
            <a:off x="12984163" y="4056063"/>
            <a:ext cx="3429000" cy="227965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07233" name="Picture 57" descr="D:\Backup\我的文档\My Pictures\zz02220d62479f341c89d4.jpg"/>
          <p:cNvPicPr>
            <a:picLocks noChangeAspect="1" noChangeArrowheads="1"/>
          </p:cNvPicPr>
          <p:nvPr/>
        </p:nvPicPr>
        <p:blipFill>
          <a:blip r:embed="rId5"/>
          <a:srcRect/>
          <a:stretch>
            <a:fillRect/>
          </a:stretch>
        </p:blipFill>
        <p:spPr bwMode="auto">
          <a:xfrm>
            <a:off x="9021763" y="2608263"/>
            <a:ext cx="3886200" cy="25812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82279" name="Rectangle 35"/>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p>
        </p:txBody>
      </p:sp>
      <p:sp>
        <p:nvSpPr>
          <p:cNvPr id="307236" name="Text Box 36"/>
          <p:cNvSpPr txBox="1">
            <a:spLocks noChangeArrowheads="1"/>
          </p:cNvSpPr>
          <p:nvPr/>
        </p:nvSpPr>
        <p:spPr bwMode="auto">
          <a:xfrm>
            <a:off x="411163" y="1279525"/>
            <a:ext cx="3886200" cy="527050"/>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nchor="ctr"/>
          <a:lstStyle/>
          <a:p>
            <a:pPr algn="ctr" defTabSz="1609725">
              <a:defRPr/>
            </a:pPr>
            <a:r>
              <a:rPr lang="zh-CN" altLang="en-US" sz="2800" b="1" dirty="0"/>
              <a:t>布局要点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07236"/>
                                        </p:tgtEl>
                                        <p:attrNameLst>
                                          <p:attrName>style.visibility</p:attrName>
                                        </p:attrNameLst>
                                      </p:cBhvr>
                                      <p:to>
                                        <p:strVal val="visible"/>
                                      </p:to>
                                    </p:set>
                                    <p:animEffect transition="in" filter="slide(fromLeft)">
                                      <p:cBhvr>
                                        <p:cTn id="7" dur="500"/>
                                        <p:tgtEl>
                                          <p:spTgt spid="307236"/>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307233"/>
                                        </p:tgtEl>
                                        <p:attrNameLst>
                                          <p:attrName>style.visibility</p:attrName>
                                        </p:attrNameLst>
                                      </p:cBhvr>
                                      <p:to>
                                        <p:strVal val="visible"/>
                                      </p:to>
                                    </p:set>
                                    <p:animEffect transition="in" filter="dissolve">
                                      <p:cBhvr>
                                        <p:cTn id="15" dur="500"/>
                                        <p:tgtEl>
                                          <p:spTgt spid="307233"/>
                                        </p:tgtEl>
                                      </p:cBhvr>
                                    </p:animEffect>
                                  </p:childTnLst>
                                </p:cTn>
                              </p:par>
                              <p:par>
                                <p:cTn id="16" presetID="9" presetClass="entr" presetSubtype="0" fill="hold" nodeType="withEffect">
                                  <p:stCondLst>
                                    <p:cond delay="0"/>
                                  </p:stCondLst>
                                  <p:childTnLst>
                                    <p:set>
                                      <p:cBhvr>
                                        <p:cTn id="17" dur="1" fill="hold">
                                          <p:stCondLst>
                                            <p:cond delay="0"/>
                                          </p:stCondLst>
                                        </p:cTn>
                                        <p:tgtEl>
                                          <p:spTgt spid="307232"/>
                                        </p:tgtEl>
                                        <p:attrNameLst>
                                          <p:attrName>style.visibility</p:attrName>
                                        </p:attrNameLst>
                                      </p:cBhvr>
                                      <p:to>
                                        <p:strVal val="visible"/>
                                      </p:to>
                                    </p:set>
                                    <p:animEffect transition="in" filter="dissolve">
                                      <p:cBhvr>
                                        <p:cTn id="18" dur="500"/>
                                        <p:tgtEl>
                                          <p:spTgt spid="307232"/>
                                        </p:tgtEl>
                                      </p:cBhvr>
                                    </p:animEffect>
                                  </p:childTnLst>
                                </p:cTn>
                              </p:par>
                              <p:par>
                                <p:cTn id="19" presetID="9" presetClass="entr" presetSubtype="0" fill="hold" nodeType="withEffect">
                                  <p:stCondLst>
                                    <p:cond delay="0"/>
                                  </p:stCondLst>
                                  <p:childTnLst>
                                    <p:set>
                                      <p:cBhvr>
                                        <p:cTn id="20" dur="1" fill="hold">
                                          <p:stCondLst>
                                            <p:cond delay="0"/>
                                          </p:stCondLst>
                                        </p:cTn>
                                        <p:tgtEl>
                                          <p:spTgt spid="307231"/>
                                        </p:tgtEl>
                                        <p:attrNameLst>
                                          <p:attrName>style.visibility</p:attrName>
                                        </p:attrNameLst>
                                      </p:cBhvr>
                                      <p:to>
                                        <p:strVal val="visible"/>
                                      </p:to>
                                    </p:set>
                                    <p:animEffect transition="in" filter="dissolve">
                                      <p:cBhvr>
                                        <p:cTn id="21" dur="500"/>
                                        <p:tgtEl>
                                          <p:spTgt spid="307231"/>
                                        </p:tgtEl>
                                      </p:cBhvr>
                                    </p:animEffect>
                                  </p:childTnLst>
                                </p:cTn>
                              </p:par>
                              <p:par>
                                <p:cTn id="22" presetID="9" presetClass="entr" presetSubtype="0" fill="hold" nodeType="withEffect">
                                  <p:stCondLst>
                                    <p:cond delay="0"/>
                                  </p:stCondLst>
                                  <p:childTnLst>
                                    <p:set>
                                      <p:cBhvr>
                                        <p:cTn id="23" dur="1" fill="hold">
                                          <p:stCondLst>
                                            <p:cond delay="0"/>
                                          </p:stCondLst>
                                        </p:cTn>
                                        <p:tgtEl>
                                          <p:spTgt spid="307210"/>
                                        </p:tgtEl>
                                        <p:attrNameLst>
                                          <p:attrName>style.visibility</p:attrName>
                                        </p:attrNameLst>
                                      </p:cBhvr>
                                      <p:to>
                                        <p:strVal val="visible"/>
                                      </p:to>
                                    </p:set>
                                    <p:animEffect transition="in" filter="dissolve">
                                      <p:cBhvr>
                                        <p:cTn id="24" dur="500"/>
                                        <p:tgtEl>
                                          <p:spTgt spid="307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298" name="Picture 9" descr="i8cj8i000001csxa"/>
          <p:cNvPicPr>
            <a:picLocks noChangeAspect="1" noChangeArrowheads="1"/>
          </p:cNvPicPr>
          <p:nvPr/>
        </p:nvPicPr>
        <p:blipFill>
          <a:blip r:embed="rId3"/>
          <a:srcRect/>
          <a:stretch>
            <a:fillRect/>
          </a:stretch>
        </p:blipFill>
        <p:spPr bwMode="auto">
          <a:xfrm>
            <a:off x="977900" y="5102225"/>
            <a:ext cx="2971800" cy="1687513"/>
          </a:xfrm>
          <a:prstGeom prst="rect">
            <a:avLst/>
          </a:prstGeom>
          <a:noFill/>
          <a:ln w="9525">
            <a:noFill/>
            <a:miter lim="800000"/>
            <a:headEnd/>
            <a:tailEnd/>
          </a:ln>
          <a:effectLst>
            <a:reflection blurRad="6350" stA="52000" endA="300" endPos="35000" dir="5400000" sy="-100000" algn="bl" rotWithShape="0"/>
          </a:effectLst>
        </p:spPr>
      </p:pic>
      <p:pic>
        <p:nvPicPr>
          <p:cNvPr id="311299" name="Picture 10" descr="i8cj8i000001ct1l"/>
          <p:cNvPicPr>
            <a:picLocks noChangeAspect="1" noChangeArrowheads="1"/>
          </p:cNvPicPr>
          <p:nvPr/>
        </p:nvPicPr>
        <p:blipFill>
          <a:blip r:embed="rId4"/>
          <a:srcRect/>
          <a:stretch>
            <a:fillRect/>
          </a:stretch>
        </p:blipFill>
        <p:spPr bwMode="auto">
          <a:xfrm>
            <a:off x="7026275" y="6831013"/>
            <a:ext cx="2971800" cy="1687512"/>
          </a:xfrm>
          <a:prstGeom prst="rect">
            <a:avLst/>
          </a:prstGeom>
          <a:noFill/>
          <a:ln w="9525">
            <a:noFill/>
            <a:miter lim="800000"/>
            <a:headEnd/>
            <a:tailEnd/>
          </a:ln>
          <a:effectLst>
            <a:reflection blurRad="6350" stA="52000" endA="300" endPos="35000" dir="5400000" sy="-100000" algn="bl" rotWithShape="0"/>
          </a:effectLst>
        </p:spPr>
      </p:pic>
      <p:pic>
        <p:nvPicPr>
          <p:cNvPr id="311300" name="Picture 11" descr="i8cj8i000001ct2g"/>
          <p:cNvPicPr>
            <a:picLocks noChangeAspect="1" noChangeArrowheads="1"/>
          </p:cNvPicPr>
          <p:nvPr/>
        </p:nvPicPr>
        <p:blipFill>
          <a:blip r:embed="rId5"/>
          <a:srcRect/>
          <a:stretch>
            <a:fillRect/>
          </a:stretch>
        </p:blipFill>
        <p:spPr bwMode="auto">
          <a:xfrm>
            <a:off x="10050463" y="6831013"/>
            <a:ext cx="2971800" cy="1687512"/>
          </a:xfrm>
          <a:prstGeom prst="rect">
            <a:avLst/>
          </a:prstGeom>
          <a:noFill/>
          <a:ln w="9525">
            <a:noFill/>
            <a:miter lim="800000"/>
            <a:headEnd/>
            <a:tailEnd/>
          </a:ln>
          <a:effectLst>
            <a:reflection blurRad="6350" stA="52000" endA="300" endPos="35000" dir="5400000" sy="-100000" algn="bl" rotWithShape="0"/>
          </a:effectLst>
        </p:spPr>
      </p:pic>
      <p:pic>
        <p:nvPicPr>
          <p:cNvPr id="311301" name="Picture 12" descr="i8cj8i000001ct3b"/>
          <p:cNvPicPr>
            <a:picLocks noChangeAspect="1" noChangeArrowheads="1"/>
          </p:cNvPicPr>
          <p:nvPr/>
        </p:nvPicPr>
        <p:blipFill>
          <a:blip r:embed="rId6"/>
          <a:srcRect/>
          <a:stretch>
            <a:fillRect/>
          </a:stretch>
        </p:blipFill>
        <p:spPr bwMode="auto">
          <a:xfrm>
            <a:off x="7026275" y="5102225"/>
            <a:ext cx="2971800" cy="1687513"/>
          </a:xfrm>
          <a:prstGeom prst="rect">
            <a:avLst/>
          </a:prstGeom>
          <a:noFill/>
          <a:ln w="9525">
            <a:noFill/>
            <a:miter lim="800000"/>
            <a:headEnd/>
            <a:tailEnd/>
          </a:ln>
          <a:effectLst>
            <a:reflection blurRad="6350" stA="52000" endA="300" endPos="35000" dir="5400000" sy="-100000" algn="bl" rotWithShape="0"/>
          </a:effectLst>
        </p:spPr>
      </p:pic>
      <p:pic>
        <p:nvPicPr>
          <p:cNvPr id="311302" name="Picture 13" descr="i8cj8i000001ctn2"/>
          <p:cNvPicPr>
            <a:picLocks noChangeAspect="1" noChangeArrowheads="1"/>
          </p:cNvPicPr>
          <p:nvPr/>
        </p:nvPicPr>
        <p:blipFill>
          <a:blip r:embed="rId7"/>
          <a:srcRect/>
          <a:stretch>
            <a:fillRect/>
          </a:stretch>
        </p:blipFill>
        <p:spPr bwMode="auto">
          <a:xfrm>
            <a:off x="13074650" y="5102225"/>
            <a:ext cx="2971800" cy="1687513"/>
          </a:xfrm>
          <a:prstGeom prst="rect">
            <a:avLst/>
          </a:prstGeom>
          <a:noFill/>
          <a:ln w="9525">
            <a:noFill/>
            <a:miter lim="800000"/>
            <a:headEnd/>
            <a:tailEnd/>
          </a:ln>
          <a:effectLst>
            <a:reflection blurRad="6350" stA="52000" endA="300" endPos="35000" dir="5400000" sy="-100000" algn="bl" rotWithShape="0"/>
          </a:effectLst>
        </p:spPr>
      </p:pic>
      <p:pic>
        <p:nvPicPr>
          <p:cNvPr id="311303" name="Picture 14" descr="i8cj8i000001ctnx"/>
          <p:cNvPicPr>
            <a:picLocks noChangeAspect="1" noChangeArrowheads="1"/>
          </p:cNvPicPr>
          <p:nvPr/>
        </p:nvPicPr>
        <p:blipFill>
          <a:blip r:embed="rId8"/>
          <a:srcRect/>
          <a:stretch>
            <a:fillRect/>
          </a:stretch>
        </p:blipFill>
        <p:spPr bwMode="auto">
          <a:xfrm>
            <a:off x="13074650" y="6831013"/>
            <a:ext cx="2971800" cy="1687512"/>
          </a:xfrm>
          <a:prstGeom prst="rect">
            <a:avLst/>
          </a:prstGeom>
          <a:noFill/>
          <a:ln w="9525">
            <a:noFill/>
            <a:miter lim="800000"/>
            <a:headEnd/>
            <a:tailEnd/>
          </a:ln>
          <a:effectLst>
            <a:reflection blurRad="6350" stA="52000" endA="300" endPos="35000" dir="5400000" sy="-100000" algn="bl" rotWithShape="0"/>
          </a:effectLst>
        </p:spPr>
      </p:pic>
      <p:pic>
        <p:nvPicPr>
          <p:cNvPr id="311304" name="Picture 15" descr="i8cj8i000001ctos"/>
          <p:cNvPicPr>
            <a:picLocks noChangeAspect="1" noChangeArrowheads="1"/>
          </p:cNvPicPr>
          <p:nvPr/>
        </p:nvPicPr>
        <p:blipFill>
          <a:blip r:embed="rId9"/>
          <a:srcRect/>
          <a:stretch>
            <a:fillRect/>
          </a:stretch>
        </p:blipFill>
        <p:spPr bwMode="auto">
          <a:xfrm>
            <a:off x="977900" y="6831013"/>
            <a:ext cx="2971800" cy="1687512"/>
          </a:xfrm>
          <a:prstGeom prst="rect">
            <a:avLst/>
          </a:prstGeom>
          <a:noFill/>
          <a:ln w="9525">
            <a:noFill/>
            <a:miter lim="800000"/>
            <a:headEnd/>
            <a:tailEnd/>
          </a:ln>
          <a:effectLst>
            <a:reflection blurRad="6350" stA="52000" endA="300" endPos="35000" dir="5400000" sy="-100000" algn="bl" rotWithShape="0"/>
          </a:effectLst>
        </p:spPr>
      </p:pic>
      <p:pic>
        <p:nvPicPr>
          <p:cNvPr id="311305" name="Picture 16" descr="i8cj8i000001csrm"/>
          <p:cNvPicPr>
            <a:picLocks noChangeAspect="1" noChangeArrowheads="1"/>
          </p:cNvPicPr>
          <p:nvPr/>
        </p:nvPicPr>
        <p:blipFill>
          <a:blip r:embed="rId10"/>
          <a:srcRect/>
          <a:stretch>
            <a:fillRect/>
          </a:stretch>
        </p:blipFill>
        <p:spPr bwMode="auto">
          <a:xfrm>
            <a:off x="10050463" y="5102225"/>
            <a:ext cx="2971800" cy="1687513"/>
          </a:xfrm>
          <a:prstGeom prst="rect">
            <a:avLst/>
          </a:prstGeom>
          <a:noFill/>
          <a:ln w="9525">
            <a:noFill/>
            <a:miter lim="800000"/>
            <a:headEnd/>
            <a:tailEnd/>
          </a:ln>
          <a:effectLst>
            <a:reflection blurRad="6350" stA="52000" endA="300" endPos="35000" dir="5400000" sy="-100000" algn="bl" rotWithShape="0"/>
          </a:effectLst>
        </p:spPr>
      </p:pic>
      <p:pic>
        <p:nvPicPr>
          <p:cNvPr id="311306" name="Picture 17" descr="i8cj8i000001csz0"/>
          <p:cNvPicPr>
            <a:picLocks noChangeAspect="1" noChangeArrowheads="1"/>
          </p:cNvPicPr>
          <p:nvPr/>
        </p:nvPicPr>
        <p:blipFill>
          <a:blip r:embed="rId11"/>
          <a:srcRect/>
          <a:stretch>
            <a:fillRect/>
          </a:stretch>
        </p:blipFill>
        <p:spPr bwMode="auto">
          <a:xfrm>
            <a:off x="4002088" y="5102225"/>
            <a:ext cx="2971800" cy="1687513"/>
          </a:xfrm>
          <a:prstGeom prst="rect">
            <a:avLst/>
          </a:prstGeom>
          <a:noFill/>
          <a:ln w="9525">
            <a:noFill/>
            <a:miter lim="800000"/>
            <a:headEnd/>
            <a:tailEnd/>
          </a:ln>
          <a:effectLst>
            <a:reflection blurRad="6350" stA="52000" endA="300" endPos="35000" dir="5400000" sy="-100000" algn="bl" rotWithShape="0"/>
          </a:effectLst>
        </p:spPr>
      </p:pic>
      <p:pic>
        <p:nvPicPr>
          <p:cNvPr id="311307" name="Picture 18" descr="i8cj8i000001csu7"/>
          <p:cNvPicPr>
            <a:picLocks noChangeAspect="1" noChangeArrowheads="1"/>
          </p:cNvPicPr>
          <p:nvPr/>
        </p:nvPicPr>
        <p:blipFill>
          <a:blip r:embed="rId12"/>
          <a:srcRect/>
          <a:stretch>
            <a:fillRect/>
          </a:stretch>
        </p:blipFill>
        <p:spPr bwMode="auto">
          <a:xfrm>
            <a:off x="4002088" y="6831013"/>
            <a:ext cx="2971800" cy="1687512"/>
          </a:xfrm>
          <a:prstGeom prst="rect">
            <a:avLst/>
          </a:prstGeom>
          <a:noFill/>
          <a:ln w="9525">
            <a:noFill/>
            <a:miter lim="800000"/>
            <a:headEnd/>
            <a:tailEnd/>
          </a:ln>
          <a:effectLst>
            <a:reflection blurRad="6350" stA="52000" endA="300" endPos="35000" dir="5400000" sy="-100000" algn="bl" rotWithShape="0"/>
          </a:effectLst>
        </p:spPr>
      </p:pic>
      <p:sp>
        <p:nvSpPr>
          <p:cNvPr id="311309" name="矩形 13"/>
          <p:cNvSpPr>
            <a:spLocks noChangeArrowheads="1"/>
          </p:cNvSpPr>
          <p:nvPr/>
        </p:nvSpPr>
        <p:spPr bwMode="auto">
          <a:xfrm>
            <a:off x="944563" y="2130425"/>
            <a:ext cx="15325725" cy="1865313"/>
          </a:xfrm>
          <a:prstGeom prst="rect">
            <a:avLst/>
          </a:prstGeom>
          <a:solidFill>
            <a:srgbClr val="3399FF"/>
          </a:solidFill>
          <a:ln w="9525">
            <a:noFill/>
            <a:miter lim="800000"/>
            <a:headEnd/>
            <a:tailEnd/>
          </a:ln>
          <a:effectLst>
            <a:outerShdw blurRad="50800" dist="38100" dir="2700000" algn="tl" rotWithShape="0">
              <a:prstClr val="black">
                <a:alpha val="40000"/>
              </a:prstClr>
            </a:outerShdw>
          </a:effectLst>
        </p:spPr>
        <p:txBody>
          <a:bodyPr lIns="147282" tIns="73641" rIns="147282" bIns="73641">
            <a:spAutoFit/>
          </a:bodyPr>
          <a:lstStyle/>
          <a:p>
            <a:pPr defTabSz="1473200">
              <a:lnSpc>
                <a:spcPct val="130000"/>
              </a:lnSpc>
              <a:defRPr/>
            </a:pPr>
            <a:r>
              <a:rPr lang="zh-CN" altLang="en-US" sz="2900" b="1" dirty="0">
                <a:solidFill>
                  <a:schemeClr val="bg1"/>
                </a:solidFill>
                <a:latin typeface="微软雅黑" pitchFamily="34" charset="-122"/>
                <a:ea typeface="微软雅黑" pitchFamily="34" charset="-122"/>
              </a:rPr>
              <a:t>围绕着主题展开，处处体现以人为本的精神。在讲求感性的生活形态构想下，以艺术来表现造街概念就成为一个重要的因素，在步行街等各个角落都可以更自然地亲近艺术，公共艺术、街道设施再也不单单是</a:t>
            </a:r>
            <a:r>
              <a:rPr lang="en-US" altLang="zh-CN" sz="2900" b="1" dirty="0">
                <a:solidFill>
                  <a:schemeClr val="bg1"/>
                </a:solidFill>
                <a:latin typeface="微软雅黑" pitchFamily="34" charset="-122"/>
                <a:ea typeface="微软雅黑" pitchFamily="34" charset="-122"/>
              </a:rPr>
              <a:t>"</a:t>
            </a:r>
            <a:r>
              <a:rPr lang="zh-CN" altLang="en-US" sz="2900" b="1" dirty="0">
                <a:solidFill>
                  <a:schemeClr val="bg1"/>
                </a:solidFill>
                <a:latin typeface="微软雅黑" pitchFamily="34" charset="-122"/>
                <a:ea typeface="微软雅黑" pitchFamily="34" charset="-122"/>
              </a:rPr>
              <a:t>作品</a:t>
            </a:r>
            <a:r>
              <a:rPr lang="en-US" altLang="zh-CN" sz="2900" b="1" dirty="0">
                <a:solidFill>
                  <a:schemeClr val="bg1"/>
                </a:solidFill>
                <a:latin typeface="微软雅黑" pitchFamily="34" charset="-122"/>
                <a:ea typeface="微软雅黑" pitchFamily="34" charset="-122"/>
              </a:rPr>
              <a:t>"</a:t>
            </a:r>
            <a:r>
              <a:rPr lang="zh-CN" altLang="en-US" sz="2900" b="1" dirty="0">
                <a:solidFill>
                  <a:schemeClr val="bg1"/>
                </a:solidFill>
                <a:latin typeface="微软雅黑" pitchFamily="34" charset="-122"/>
                <a:ea typeface="微软雅黑" pitchFamily="34" charset="-122"/>
              </a:rPr>
              <a:t>而成为街景本身的一部份。 </a:t>
            </a:r>
          </a:p>
        </p:txBody>
      </p:sp>
      <p:sp>
        <p:nvSpPr>
          <p:cNvPr id="183309" name="Rectangle 14"/>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产品建议</a:t>
            </a:r>
          </a:p>
        </p:txBody>
      </p:sp>
      <p:sp>
        <p:nvSpPr>
          <p:cNvPr id="311311" name="Text Box 15"/>
          <p:cNvSpPr txBox="1">
            <a:spLocks noChangeArrowheads="1"/>
          </p:cNvSpPr>
          <p:nvPr/>
        </p:nvSpPr>
        <p:spPr bwMode="auto">
          <a:xfrm>
            <a:off x="411163" y="1279525"/>
            <a:ext cx="3886200" cy="527050"/>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nchor="ctr"/>
          <a:lstStyle/>
          <a:p>
            <a:pPr algn="ctr" defTabSz="1609725">
              <a:defRPr/>
            </a:pPr>
            <a:r>
              <a:rPr lang="zh-CN" altLang="en-US" sz="2800" b="1" dirty="0"/>
              <a:t>商业元素</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11311"/>
                                        </p:tgtEl>
                                        <p:attrNameLst>
                                          <p:attrName>style.visibility</p:attrName>
                                        </p:attrNameLst>
                                      </p:cBhvr>
                                      <p:to>
                                        <p:strVal val="visible"/>
                                      </p:to>
                                    </p:set>
                                    <p:animEffect transition="in" filter="slide(fromLeft)">
                                      <p:cBhvr>
                                        <p:cTn id="7" dur="500"/>
                                        <p:tgtEl>
                                          <p:spTgt spid="3113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11309"/>
                                        </p:tgtEl>
                                        <p:attrNameLst>
                                          <p:attrName>style.visibility</p:attrName>
                                        </p:attrNameLst>
                                      </p:cBhvr>
                                      <p:to>
                                        <p:strVal val="visible"/>
                                      </p:to>
                                    </p:set>
                                    <p:anim calcmode="lin" valueType="num">
                                      <p:cBhvr>
                                        <p:cTn id="12" dur="1000" fill="hold"/>
                                        <p:tgtEl>
                                          <p:spTgt spid="311309"/>
                                        </p:tgtEl>
                                        <p:attrNameLst>
                                          <p:attrName>ppt_w</p:attrName>
                                        </p:attrNameLst>
                                      </p:cBhvr>
                                      <p:tavLst>
                                        <p:tav tm="0">
                                          <p:val>
                                            <p:strVal val="#ppt_w*0.70"/>
                                          </p:val>
                                        </p:tav>
                                        <p:tav tm="100000">
                                          <p:val>
                                            <p:strVal val="#ppt_w"/>
                                          </p:val>
                                        </p:tav>
                                      </p:tavLst>
                                    </p:anim>
                                    <p:anim calcmode="lin" valueType="num">
                                      <p:cBhvr>
                                        <p:cTn id="13" dur="1000" fill="hold"/>
                                        <p:tgtEl>
                                          <p:spTgt spid="311309"/>
                                        </p:tgtEl>
                                        <p:attrNameLst>
                                          <p:attrName>ppt_h</p:attrName>
                                        </p:attrNameLst>
                                      </p:cBhvr>
                                      <p:tavLst>
                                        <p:tav tm="0">
                                          <p:val>
                                            <p:strVal val="#ppt_h"/>
                                          </p:val>
                                        </p:tav>
                                        <p:tav tm="100000">
                                          <p:val>
                                            <p:strVal val="#ppt_h"/>
                                          </p:val>
                                        </p:tav>
                                      </p:tavLst>
                                    </p:anim>
                                    <p:animEffect transition="in" filter="fade">
                                      <p:cBhvr>
                                        <p:cTn id="14" dur="1000"/>
                                        <p:tgtEl>
                                          <p:spTgt spid="31130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nodeType="clickEffect">
                                  <p:stCondLst>
                                    <p:cond delay="0"/>
                                  </p:stCondLst>
                                  <p:childTnLst>
                                    <p:set>
                                      <p:cBhvr>
                                        <p:cTn id="18" dur="1" fill="hold">
                                          <p:stCondLst>
                                            <p:cond delay="0"/>
                                          </p:stCondLst>
                                        </p:cTn>
                                        <p:tgtEl>
                                          <p:spTgt spid="311304"/>
                                        </p:tgtEl>
                                        <p:attrNameLst>
                                          <p:attrName>style.visibility</p:attrName>
                                        </p:attrNameLst>
                                      </p:cBhvr>
                                      <p:to>
                                        <p:strVal val="visible"/>
                                      </p:to>
                                    </p:set>
                                    <p:anim calcmode="lin" valueType="num">
                                      <p:cBhvr>
                                        <p:cTn id="19" dur="500" fill="hold"/>
                                        <p:tgtEl>
                                          <p:spTgt spid="311304"/>
                                        </p:tgtEl>
                                        <p:attrNameLst>
                                          <p:attrName>ppt_w</p:attrName>
                                        </p:attrNameLst>
                                      </p:cBhvr>
                                      <p:tavLst>
                                        <p:tav tm="0">
                                          <p:val>
                                            <p:strVal val="#ppt_w*0.70"/>
                                          </p:val>
                                        </p:tav>
                                        <p:tav tm="100000">
                                          <p:val>
                                            <p:strVal val="#ppt_w"/>
                                          </p:val>
                                        </p:tav>
                                      </p:tavLst>
                                    </p:anim>
                                    <p:anim calcmode="lin" valueType="num">
                                      <p:cBhvr>
                                        <p:cTn id="20" dur="500" fill="hold"/>
                                        <p:tgtEl>
                                          <p:spTgt spid="311304"/>
                                        </p:tgtEl>
                                        <p:attrNameLst>
                                          <p:attrName>ppt_h</p:attrName>
                                        </p:attrNameLst>
                                      </p:cBhvr>
                                      <p:tavLst>
                                        <p:tav tm="0">
                                          <p:val>
                                            <p:strVal val="#ppt_h"/>
                                          </p:val>
                                        </p:tav>
                                        <p:tav tm="100000">
                                          <p:val>
                                            <p:strVal val="#ppt_h"/>
                                          </p:val>
                                        </p:tav>
                                      </p:tavLst>
                                    </p:anim>
                                    <p:animEffect transition="in" filter="fade">
                                      <p:cBhvr>
                                        <p:cTn id="21" dur="500"/>
                                        <p:tgtEl>
                                          <p:spTgt spid="311304"/>
                                        </p:tgtEl>
                                      </p:cBhvr>
                                    </p:animEffect>
                                  </p:childTnLst>
                                </p:cTn>
                              </p:par>
                              <p:par>
                                <p:cTn id="22" presetID="55" presetClass="entr" presetSubtype="0" fill="hold" nodeType="withEffect">
                                  <p:stCondLst>
                                    <p:cond delay="0"/>
                                  </p:stCondLst>
                                  <p:childTnLst>
                                    <p:set>
                                      <p:cBhvr>
                                        <p:cTn id="23" dur="1" fill="hold">
                                          <p:stCondLst>
                                            <p:cond delay="0"/>
                                          </p:stCondLst>
                                        </p:cTn>
                                        <p:tgtEl>
                                          <p:spTgt spid="311306"/>
                                        </p:tgtEl>
                                        <p:attrNameLst>
                                          <p:attrName>style.visibility</p:attrName>
                                        </p:attrNameLst>
                                      </p:cBhvr>
                                      <p:to>
                                        <p:strVal val="visible"/>
                                      </p:to>
                                    </p:set>
                                    <p:anim calcmode="lin" valueType="num">
                                      <p:cBhvr>
                                        <p:cTn id="24" dur="500" fill="hold"/>
                                        <p:tgtEl>
                                          <p:spTgt spid="311306"/>
                                        </p:tgtEl>
                                        <p:attrNameLst>
                                          <p:attrName>ppt_w</p:attrName>
                                        </p:attrNameLst>
                                      </p:cBhvr>
                                      <p:tavLst>
                                        <p:tav tm="0">
                                          <p:val>
                                            <p:strVal val="#ppt_w*0.70"/>
                                          </p:val>
                                        </p:tav>
                                        <p:tav tm="100000">
                                          <p:val>
                                            <p:strVal val="#ppt_w"/>
                                          </p:val>
                                        </p:tav>
                                      </p:tavLst>
                                    </p:anim>
                                    <p:anim calcmode="lin" valueType="num">
                                      <p:cBhvr>
                                        <p:cTn id="25" dur="500" fill="hold"/>
                                        <p:tgtEl>
                                          <p:spTgt spid="311306"/>
                                        </p:tgtEl>
                                        <p:attrNameLst>
                                          <p:attrName>ppt_h</p:attrName>
                                        </p:attrNameLst>
                                      </p:cBhvr>
                                      <p:tavLst>
                                        <p:tav tm="0">
                                          <p:val>
                                            <p:strVal val="#ppt_h"/>
                                          </p:val>
                                        </p:tav>
                                        <p:tav tm="100000">
                                          <p:val>
                                            <p:strVal val="#ppt_h"/>
                                          </p:val>
                                        </p:tav>
                                      </p:tavLst>
                                    </p:anim>
                                    <p:animEffect transition="in" filter="fade">
                                      <p:cBhvr>
                                        <p:cTn id="26" dur="500"/>
                                        <p:tgtEl>
                                          <p:spTgt spid="311306"/>
                                        </p:tgtEl>
                                      </p:cBhvr>
                                    </p:animEffect>
                                  </p:childTnLst>
                                </p:cTn>
                              </p:par>
                              <p:par>
                                <p:cTn id="27" presetID="55" presetClass="entr" presetSubtype="0" fill="hold" nodeType="withEffect">
                                  <p:stCondLst>
                                    <p:cond delay="0"/>
                                  </p:stCondLst>
                                  <p:childTnLst>
                                    <p:set>
                                      <p:cBhvr>
                                        <p:cTn id="28" dur="1" fill="hold">
                                          <p:stCondLst>
                                            <p:cond delay="0"/>
                                          </p:stCondLst>
                                        </p:cTn>
                                        <p:tgtEl>
                                          <p:spTgt spid="311299"/>
                                        </p:tgtEl>
                                        <p:attrNameLst>
                                          <p:attrName>style.visibility</p:attrName>
                                        </p:attrNameLst>
                                      </p:cBhvr>
                                      <p:to>
                                        <p:strVal val="visible"/>
                                      </p:to>
                                    </p:set>
                                    <p:anim calcmode="lin" valueType="num">
                                      <p:cBhvr>
                                        <p:cTn id="29" dur="500" fill="hold"/>
                                        <p:tgtEl>
                                          <p:spTgt spid="311299"/>
                                        </p:tgtEl>
                                        <p:attrNameLst>
                                          <p:attrName>ppt_w</p:attrName>
                                        </p:attrNameLst>
                                      </p:cBhvr>
                                      <p:tavLst>
                                        <p:tav tm="0">
                                          <p:val>
                                            <p:strVal val="#ppt_w*0.70"/>
                                          </p:val>
                                        </p:tav>
                                        <p:tav tm="100000">
                                          <p:val>
                                            <p:strVal val="#ppt_w"/>
                                          </p:val>
                                        </p:tav>
                                      </p:tavLst>
                                    </p:anim>
                                    <p:anim calcmode="lin" valueType="num">
                                      <p:cBhvr>
                                        <p:cTn id="30" dur="500" fill="hold"/>
                                        <p:tgtEl>
                                          <p:spTgt spid="311299"/>
                                        </p:tgtEl>
                                        <p:attrNameLst>
                                          <p:attrName>ppt_h</p:attrName>
                                        </p:attrNameLst>
                                      </p:cBhvr>
                                      <p:tavLst>
                                        <p:tav tm="0">
                                          <p:val>
                                            <p:strVal val="#ppt_h"/>
                                          </p:val>
                                        </p:tav>
                                        <p:tav tm="100000">
                                          <p:val>
                                            <p:strVal val="#ppt_h"/>
                                          </p:val>
                                        </p:tav>
                                      </p:tavLst>
                                    </p:anim>
                                    <p:animEffect transition="in" filter="fade">
                                      <p:cBhvr>
                                        <p:cTn id="31" dur="500"/>
                                        <p:tgtEl>
                                          <p:spTgt spid="311299"/>
                                        </p:tgtEl>
                                      </p:cBhvr>
                                    </p:animEffect>
                                  </p:childTnLst>
                                </p:cTn>
                              </p:par>
                              <p:par>
                                <p:cTn id="32" presetID="55" presetClass="entr" presetSubtype="0" fill="hold" nodeType="withEffect">
                                  <p:stCondLst>
                                    <p:cond delay="0"/>
                                  </p:stCondLst>
                                  <p:childTnLst>
                                    <p:set>
                                      <p:cBhvr>
                                        <p:cTn id="33" dur="1" fill="hold">
                                          <p:stCondLst>
                                            <p:cond delay="0"/>
                                          </p:stCondLst>
                                        </p:cTn>
                                        <p:tgtEl>
                                          <p:spTgt spid="311300"/>
                                        </p:tgtEl>
                                        <p:attrNameLst>
                                          <p:attrName>style.visibility</p:attrName>
                                        </p:attrNameLst>
                                      </p:cBhvr>
                                      <p:to>
                                        <p:strVal val="visible"/>
                                      </p:to>
                                    </p:set>
                                    <p:anim calcmode="lin" valueType="num">
                                      <p:cBhvr>
                                        <p:cTn id="34" dur="500" fill="hold"/>
                                        <p:tgtEl>
                                          <p:spTgt spid="311300"/>
                                        </p:tgtEl>
                                        <p:attrNameLst>
                                          <p:attrName>ppt_w</p:attrName>
                                        </p:attrNameLst>
                                      </p:cBhvr>
                                      <p:tavLst>
                                        <p:tav tm="0">
                                          <p:val>
                                            <p:strVal val="#ppt_w*0.70"/>
                                          </p:val>
                                        </p:tav>
                                        <p:tav tm="100000">
                                          <p:val>
                                            <p:strVal val="#ppt_w"/>
                                          </p:val>
                                        </p:tav>
                                      </p:tavLst>
                                    </p:anim>
                                    <p:anim calcmode="lin" valueType="num">
                                      <p:cBhvr>
                                        <p:cTn id="35" dur="500" fill="hold"/>
                                        <p:tgtEl>
                                          <p:spTgt spid="311300"/>
                                        </p:tgtEl>
                                        <p:attrNameLst>
                                          <p:attrName>ppt_h</p:attrName>
                                        </p:attrNameLst>
                                      </p:cBhvr>
                                      <p:tavLst>
                                        <p:tav tm="0">
                                          <p:val>
                                            <p:strVal val="#ppt_h"/>
                                          </p:val>
                                        </p:tav>
                                        <p:tav tm="100000">
                                          <p:val>
                                            <p:strVal val="#ppt_h"/>
                                          </p:val>
                                        </p:tav>
                                      </p:tavLst>
                                    </p:anim>
                                    <p:animEffect transition="in" filter="fade">
                                      <p:cBhvr>
                                        <p:cTn id="36" dur="500"/>
                                        <p:tgtEl>
                                          <p:spTgt spid="311300"/>
                                        </p:tgtEl>
                                      </p:cBhvr>
                                    </p:animEffect>
                                  </p:childTnLst>
                                </p:cTn>
                              </p:par>
                              <p:par>
                                <p:cTn id="37" presetID="55" presetClass="entr" presetSubtype="0" fill="hold" nodeType="withEffect">
                                  <p:stCondLst>
                                    <p:cond delay="0"/>
                                  </p:stCondLst>
                                  <p:childTnLst>
                                    <p:set>
                                      <p:cBhvr>
                                        <p:cTn id="38" dur="1" fill="hold">
                                          <p:stCondLst>
                                            <p:cond delay="0"/>
                                          </p:stCondLst>
                                        </p:cTn>
                                        <p:tgtEl>
                                          <p:spTgt spid="311302"/>
                                        </p:tgtEl>
                                        <p:attrNameLst>
                                          <p:attrName>style.visibility</p:attrName>
                                        </p:attrNameLst>
                                      </p:cBhvr>
                                      <p:to>
                                        <p:strVal val="visible"/>
                                      </p:to>
                                    </p:set>
                                    <p:anim calcmode="lin" valueType="num">
                                      <p:cBhvr>
                                        <p:cTn id="39" dur="500" fill="hold"/>
                                        <p:tgtEl>
                                          <p:spTgt spid="311302"/>
                                        </p:tgtEl>
                                        <p:attrNameLst>
                                          <p:attrName>ppt_w</p:attrName>
                                        </p:attrNameLst>
                                      </p:cBhvr>
                                      <p:tavLst>
                                        <p:tav tm="0">
                                          <p:val>
                                            <p:strVal val="#ppt_w*0.70"/>
                                          </p:val>
                                        </p:tav>
                                        <p:tav tm="100000">
                                          <p:val>
                                            <p:strVal val="#ppt_w"/>
                                          </p:val>
                                        </p:tav>
                                      </p:tavLst>
                                    </p:anim>
                                    <p:anim calcmode="lin" valueType="num">
                                      <p:cBhvr>
                                        <p:cTn id="40" dur="500" fill="hold"/>
                                        <p:tgtEl>
                                          <p:spTgt spid="311302"/>
                                        </p:tgtEl>
                                        <p:attrNameLst>
                                          <p:attrName>ppt_h</p:attrName>
                                        </p:attrNameLst>
                                      </p:cBhvr>
                                      <p:tavLst>
                                        <p:tav tm="0">
                                          <p:val>
                                            <p:strVal val="#ppt_h"/>
                                          </p:val>
                                        </p:tav>
                                        <p:tav tm="100000">
                                          <p:val>
                                            <p:strVal val="#ppt_h"/>
                                          </p:val>
                                        </p:tav>
                                      </p:tavLst>
                                    </p:anim>
                                    <p:animEffect transition="in" filter="fade">
                                      <p:cBhvr>
                                        <p:cTn id="41" dur="500"/>
                                        <p:tgtEl>
                                          <p:spTgt spid="311302"/>
                                        </p:tgtEl>
                                      </p:cBhvr>
                                    </p:animEffect>
                                  </p:childTnLst>
                                </p:cTn>
                              </p:par>
                              <p:par>
                                <p:cTn id="42" presetID="55" presetClass="entr" presetSubtype="0" fill="hold" nodeType="withEffect">
                                  <p:stCondLst>
                                    <p:cond delay="0"/>
                                  </p:stCondLst>
                                  <p:childTnLst>
                                    <p:set>
                                      <p:cBhvr>
                                        <p:cTn id="43" dur="1" fill="hold">
                                          <p:stCondLst>
                                            <p:cond delay="0"/>
                                          </p:stCondLst>
                                        </p:cTn>
                                        <p:tgtEl>
                                          <p:spTgt spid="311301"/>
                                        </p:tgtEl>
                                        <p:attrNameLst>
                                          <p:attrName>style.visibility</p:attrName>
                                        </p:attrNameLst>
                                      </p:cBhvr>
                                      <p:to>
                                        <p:strVal val="visible"/>
                                      </p:to>
                                    </p:set>
                                    <p:anim calcmode="lin" valueType="num">
                                      <p:cBhvr>
                                        <p:cTn id="44" dur="500" fill="hold"/>
                                        <p:tgtEl>
                                          <p:spTgt spid="311301"/>
                                        </p:tgtEl>
                                        <p:attrNameLst>
                                          <p:attrName>ppt_w</p:attrName>
                                        </p:attrNameLst>
                                      </p:cBhvr>
                                      <p:tavLst>
                                        <p:tav tm="0">
                                          <p:val>
                                            <p:strVal val="#ppt_w*0.70"/>
                                          </p:val>
                                        </p:tav>
                                        <p:tav tm="100000">
                                          <p:val>
                                            <p:strVal val="#ppt_w"/>
                                          </p:val>
                                        </p:tav>
                                      </p:tavLst>
                                    </p:anim>
                                    <p:anim calcmode="lin" valueType="num">
                                      <p:cBhvr>
                                        <p:cTn id="45" dur="500" fill="hold"/>
                                        <p:tgtEl>
                                          <p:spTgt spid="311301"/>
                                        </p:tgtEl>
                                        <p:attrNameLst>
                                          <p:attrName>ppt_h</p:attrName>
                                        </p:attrNameLst>
                                      </p:cBhvr>
                                      <p:tavLst>
                                        <p:tav tm="0">
                                          <p:val>
                                            <p:strVal val="#ppt_h"/>
                                          </p:val>
                                        </p:tav>
                                        <p:tav tm="100000">
                                          <p:val>
                                            <p:strVal val="#ppt_h"/>
                                          </p:val>
                                        </p:tav>
                                      </p:tavLst>
                                    </p:anim>
                                    <p:animEffect transition="in" filter="fade">
                                      <p:cBhvr>
                                        <p:cTn id="46" dur="500"/>
                                        <p:tgtEl>
                                          <p:spTgt spid="31130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5" presetClass="entr" presetSubtype="0" fill="hold" nodeType="clickEffect">
                                  <p:stCondLst>
                                    <p:cond delay="0"/>
                                  </p:stCondLst>
                                  <p:childTnLst>
                                    <p:set>
                                      <p:cBhvr>
                                        <p:cTn id="50" dur="1" fill="hold">
                                          <p:stCondLst>
                                            <p:cond delay="0"/>
                                          </p:stCondLst>
                                        </p:cTn>
                                        <p:tgtEl>
                                          <p:spTgt spid="311298"/>
                                        </p:tgtEl>
                                        <p:attrNameLst>
                                          <p:attrName>style.visibility</p:attrName>
                                        </p:attrNameLst>
                                      </p:cBhvr>
                                      <p:to>
                                        <p:strVal val="visible"/>
                                      </p:to>
                                    </p:set>
                                    <p:anim calcmode="lin" valueType="num">
                                      <p:cBhvr>
                                        <p:cTn id="51" dur="500" fill="hold"/>
                                        <p:tgtEl>
                                          <p:spTgt spid="311298"/>
                                        </p:tgtEl>
                                        <p:attrNameLst>
                                          <p:attrName>ppt_w</p:attrName>
                                        </p:attrNameLst>
                                      </p:cBhvr>
                                      <p:tavLst>
                                        <p:tav tm="0">
                                          <p:val>
                                            <p:strVal val="#ppt_w*0.70"/>
                                          </p:val>
                                        </p:tav>
                                        <p:tav tm="100000">
                                          <p:val>
                                            <p:strVal val="#ppt_w"/>
                                          </p:val>
                                        </p:tav>
                                      </p:tavLst>
                                    </p:anim>
                                    <p:anim calcmode="lin" valueType="num">
                                      <p:cBhvr>
                                        <p:cTn id="52" dur="500" fill="hold"/>
                                        <p:tgtEl>
                                          <p:spTgt spid="311298"/>
                                        </p:tgtEl>
                                        <p:attrNameLst>
                                          <p:attrName>ppt_h</p:attrName>
                                        </p:attrNameLst>
                                      </p:cBhvr>
                                      <p:tavLst>
                                        <p:tav tm="0">
                                          <p:val>
                                            <p:strVal val="#ppt_h"/>
                                          </p:val>
                                        </p:tav>
                                        <p:tav tm="100000">
                                          <p:val>
                                            <p:strVal val="#ppt_h"/>
                                          </p:val>
                                        </p:tav>
                                      </p:tavLst>
                                    </p:anim>
                                    <p:animEffect transition="in" filter="fade">
                                      <p:cBhvr>
                                        <p:cTn id="53" dur="500"/>
                                        <p:tgtEl>
                                          <p:spTgt spid="311298"/>
                                        </p:tgtEl>
                                      </p:cBhvr>
                                    </p:animEffect>
                                  </p:childTnLst>
                                </p:cTn>
                              </p:par>
                              <p:par>
                                <p:cTn id="54" presetID="55" presetClass="entr" presetSubtype="0" fill="hold" nodeType="withEffect">
                                  <p:stCondLst>
                                    <p:cond delay="0"/>
                                  </p:stCondLst>
                                  <p:childTnLst>
                                    <p:set>
                                      <p:cBhvr>
                                        <p:cTn id="55" dur="1" fill="hold">
                                          <p:stCondLst>
                                            <p:cond delay="0"/>
                                          </p:stCondLst>
                                        </p:cTn>
                                        <p:tgtEl>
                                          <p:spTgt spid="311307"/>
                                        </p:tgtEl>
                                        <p:attrNameLst>
                                          <p:attrName>style.visibility</p:attrName>
                                        </p:attrNameLst>
                                      </p:cBhvr>
                                      <p:to>
                                        <p:strVal val="visible"/>
                                      </p:to>
                                    </p:set>
                                    <p:anim calcmode="lin" valueType="num">
                                      <p:cBhvr>
                                        <p:cTn id="56" dur="500" fill="hold"/>
                                        <p:tgtEl>
                                          <p:spTgt spid="311307"/>
                                        </p:tgtEl>
                                        <p:attrNameLst>
                                          <p:attrName>ppt_w</p:attrName>
                                        </p:attrNameLst>
                                      </p:cBhvr>
                                      <p:tavLst>
                                        <p:tav tm="0">
                                          <p:val>
                                            <p:strVal val="#ppt_w*0.70"/>
                                          </p:val>
                                        </p:tav>
                                        <p:tav tm="100000">
                                          <p:val>
                                            <p:strVal val="#ppt_w"/>
                                          </p:val>
                                        </p:tav>
                                      </p:tavLst>
                                    </p:anim>
                                    <p:anim calcmode="lin" valueType="num">
                                      <p:cBhvr>
                                        <p:cTn id="57" dur="500" fill="hold"/>
                                        <p:tgtEl>
                                          <p:spTgt spid="311307"/>
                                        </p:tgtEl>
                                        <p:attrNameLst>
                                          <p:attrName>ppt_h</p:attrName>
                                        </p:attrNameLst>
                                      </p:cBhvr>
                                      <p:tavLst>
                                        <p:tav tm="0">
                                          <p:val>
                                            <p:strVal val="#ppt_h"/>
                                          </p:val>
                                        </p:tav>
                                        <p:tav tm="100000">
                                          <p:val>
                                            <p:strVal val="#ppt_h"/>
                                          </p:val>
                                        </p:tav>
                                      </p:tavLst>
                                    </p:anim>
                                    <p:animEffect transition="in" filter="fade">
                                      <p:cBhvr>
                                        <p:cTn id="58" dur="500"/>
                                        <p:tgtEl>
                                          <p:spTgt spid="311307"/>
                                        </p:tgtEl>
                                      </p:cBhvr>
                                    </p:animEffect>
                                  </p:childTnLst>
                                </p:cTn>
                              </p:par>
                              <p:par>
                                <p:cTn id="59" presetID="55" presetClass="entr" presetSubtype="0" fill="hold" nodeType="withEffect">
                                  <p:stCondLst>
                                    <p:cond delay="0"/>
                                  </p:stCondLst>
                                  <p:childTnLst>
                                    <p:set>
                                      <p:cBhvr>
                                        <p:cTn id="60" dur="1" fill="hold">
                                          <p:stCondLst>
                                            <p:cond delay="0"/>
                                          </p:stCondLst>
                                        </p:cTn>
                                        <p:tgtEl>
                                          <p:spTgt spid="311305"/>
                                        </p:tgtEl>
                                        <p:attrNameLst>
                                          <p:attrName>style.visibility</p:attrName>
                                        </p:attrNameLst>
                                      </p:cBhvr>
                                      <p:to>
                                        <p:strVal val="visible"/>
                                      </p:to>
                                    </p:set>
                                    <p:anim calcmode="lin" valueType="num">
                                      <p:cBhvr>
                                        <p:cTn id="61" dur="500" fill="hold"/>
                                        <p:tgtEl>
                                          <p:spTgt spid="311305"/>
                                        </p:tgtEl>
                                        <p:attrNameLst>
                                          <p:attrName>ppt_w</p:attrName>
                                        </p:attrNameLst>
                                      </p:cBhvr>
                                      <p:tavLst>
                                        <p:tav tm="0">
                                          <p:val>
                                            <p:strVal val="#ppt_w*0.70"/>
                                          </p:val>
                                        </p:tav>
                                        <p:tav tm="100000">
                                          <p:val>
                                            <p:strVal val="#ppt_w"/>
                                          </p:val>
                                        </p:tav>
                                      </p:tavLst>
                                    </p:anim>
                                    <p:anim calcmode="lin" valueType="num">
                                      <p:cBhvr>
                                        <p:cTn id="62" dur="500" fill="hold"/>
                                        <p:tgtEl>
                                          <p:spTgt spid="311305"/>
                                        </p:tgtEl>
                                        <p:attrNameLst>
                                          <p:attrName>ppt_h</p:attrName>
                                        </p:attrNameLst>
                                      </p:cBhvr>
                                      <p:tavLst>
                                        <p:tav tm="0">
                                          <p:val>
                                            <p:strVal val="#ppt_h"/>
                                          </p:val>
                                        </p:tav>
                                        <p:tav tm="100000">
                                          <p:val>
                                            <p:strVal val="#ppt_h"/>
                                          </p:val>
                                        </p:tav>
                                      </p:tavLst>
                                    </p:anim>
                                    <p:animEffect transition="in" filter="fade">
                                      <p:cBhvr>
                                        <p:cTn id="63" dur="500"/>
                                        <p:tgtEl>
                                          <p:spTgt spid="311305"/>
                                        </p:tgtEl>
                                      </p:cBhvr>
                                    </p:animEffect>
                                  </p:childTnLst>
                                </p:cTn>
                              </p:par>
                              <p:par>
                                <p:cTn id="64" presetID="55" presetClass="entr" presetSubtype="0" fill="hold" nodeType="withEffect">
                                  <p:stCondLst>
                                    <p:cond delay="0"/>
                                  </p:stCondLst>
                                  <p:childTnLst>
                                    <p:set>
                                      <p:cBhvr>
                                        <p:cTn id="65" dur="1" fill="hold">
                                          <p:stCondLst>
                                            <p:cond delay="0"/>
                                          </p:stCondLst>
                                        </p:cTn>
                                        <p:tgtEl>
                                          <p:spTgt spid="311303"/>
                                        </p:tgtEl>
                                        <p:attrNameLst>
                                          <p:attrName>style.visibility</p:attrName>
                                        </p:attrNameLst>
                                      </p:cBhvr>
                                      <p:to>
                                        <p:strVal val="visible"/>
                                      </p:to>
                                    </p:set>
                                    <p:anim calcmode="lin" valueType="num">
                                      <p:cBhvr>
                                        <p:cTn id="66" dur="500" fill="hold"/>
                                        <p:tgtEl>
                                          <p:spTgt spid="311303"/>
                                        </p:tgtEl>
                                        <p:attrNameLst>
                                          <p:attrName>ppt_w</p:attrName>
                                        </p:attrNameLst>
                                      </p:cBhvr>
                                      <p:tavLst>
                                        <p:tav tm="0">
                                          <p:val>
                                            <p:strVal val="#ppt_w*0.70"/>
                                          </p:val>
                                        </p:tav>
                                        <p:tav tm="100000">
                                          <p:val>
                                            <p:strVal val="#ppt_w"/>
                                          </p:val>
                                        </p:tav>
                                      </p:tavLst>
                                    </p:anim>
                                    <p:anim calcmode="lin" valueType="num">
                                      <p:cBhvr>
                                        <p:cTn id="67" dur="500" fill="hold"/>
                                        <p:tgtEl>
                                          <p:spTgt spid="311303"/>
                                        </p:tgtEl>
                                        <p:attrNameLst>
                                          <p:attrName>ppt_h</p:attrName>
                                        </p:attrNameLst>
                                      </p:cBhvr>
                                      <p:tavLst>
                                        <p:tav tm="0">
                                          <p:val>
                                            <p:strVal val="#ppt_h"/>
                                          </p:val>
                                        </p:tav>
                                        <p:tav tm="100000">
                                          <p:val>
                                            <p:strVal val="#ppt_h"/>
                                          </p:val>
                                        </p:tav>
                                      </p:tavLst>
                                    </p:anim>
                                    <p:animEffect transition="in" filter="fade">
                                      <p:cBhvr>
                                        <p:cTn id="68" dur="500"/>
                                        <p:tgtEl>
                                          <p:spTgt spid="311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9" grpId="0" animBg="1"/>
      <p:bldP spid="31131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body" idx="1"/>
          </p:nvPr>
        </p:nvSpPr>
        <p:spPr bwMode="auto">
          <a:xfrm>
            <a:off x="868363" y="2270125"/>
            <a:ext cx="15554325" cy="6415088"/>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buFontTx/>
              <a:buNone/>
            </a:pPr>
            <a:endParaRPr lang="zh-CN" altLang="en-US" b="1" smtClean="0"/>
          </a:p>
          <a:p>
            <a:pPr algn="ctr">
              <a:buFontTx/>
              <a:buNone/>
            </a:pPr>
            <a:r>
              <a:rPr lang="zh-CN" altLang="en-US" sz="7200" b="1" smtClean="0"/>
              <a:t>单双通道可行性研究</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610" name="Picture 2" descr="852146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30313" y="3432175"/>
            <a:ext cx="10110787" cy="562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矩形 4"/>
          <p:cNvSpPr>
            <a:spLocks noChangeArrowheads="1"/>
          </p:cNvSpPr>
          <p:nvPr/>
        </p:nvSpPr>
        <p:spPr bwMode="auto">
          <a:xfrm>
            <a:off x="1165225" y="1697038"/>
            <a:ext cx="14803438"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58" tIns="73630" rIns="147258" bIns="73630">
            <a:spAutoFit/>
          </a:bodyPr>
          <a:lstStyle/>
          <a:p>
            <a:pPr defTabSz="1473200"/>
            <a:r>
              <a:rPr lang="zh-CN" altLang="en-US" sz="2900" b="1">
                <a:solidFill>
                  <a:srgbClr val="0033CC"/>
                </a:solidFill>
                <a:latin typeface="微软雅黑" pitchFamily="34" charset="-122"/>
                <a:ea typeface="微软雅黑" pitchFamily="34" charset="-122"/>
              </a:rPr>
              <a:t>无锡市轨交二号线将于</a:t>
            </a:r>
            <a:r>
              <a:rPr lang="en-US" altLang="zh-CN" sz="2900" b="1">
                <a:solidFill>
                  <a:srgbClr val="0033CC"/>
                </a:solidFill>
                <a:latin typeface="微软雅黑" pitchFamily="34" charset="-122"/>
                <a:ea typeface="微软雅黑" pitchFamily="34" charset="-122"/>
              </a:rPr>
              <a:t>2015</a:t>
            </a:r>
            <a:r>
              <a:rPr lang="zh-CN" altLang="en-US" sz="2900" b="1">
                <a:solidFill>
                  <a:srgbClr val="0033CC"/>
                </a:solidFill>
                <a:latin typeface="微软雅黑" pitchFamily="34" charset="-122"/>
                <a:ea typeface="微软雅黑" pitchFamily="34" charset="-122"/>
              </a:rPr>
              <a:t>年通车，届时在其所设的</a:t>
            </a:r>
            <a:r>
              <a:rPr lang="en-US" altLang="zh-CN" sz="2900" b="1">
                <a:solidFill>
                  <a:srgbClr val="0033CC"/>
                </a:solidFill>
                <a:latin typeface="微软雅黑" pitchFamily="34" charset="-122"/>
                <a:ea typeface="微软雅黑" pitchFamily="34" charset="-122"/>
              </a:rPr>
              <a:t>21</a:t>
            </a:r>
            <a:r>
              <a:rPr lang="zh-CN" altLang="en-US" sz="2900" b="1">
                <a:solidFill>
                  <a:srgbClr val="0033CC"/>
                </a:solidFill>
                <a:latin typeface="微软雅黑" pitchFamily="34" charset="-122"/>
                <a:ea typeface="微软雅黑" pitchFamily="34" charset="-122"/>
              </a:rPr>
              <a:t>个站点周边市民将能方便到达此处，为本商业中心输送庞大而又稳定客群。</a:t>
            </a:r>
          </a:p>
        </p:txBody>
      </p:sp>
      <p:grpSp>
        <p:nvGrpSpPr>
          <p:cNvPr id="2" name="组合 50"/>
          <p:cNvGrpSpPr>
            <a:grpSpLocks/>
          </p:cNvGrpSpPr>
          <p:nvPr/>
        </p:nvGrpSpPr>
        <p:grpSpPr bwMode="auto">
          <a:xfrm>
            <a:off x="6129338" y="3890963"/>
            <a:ext cx="2636837" cy="2555875"/>
            <a:chOff x="1370927" y="2771766"/>
            <a:chExt cx="616006" cy="1022777"/>
          </a:xfrm>
        </p:grpSpPr>
        <p:sp>
          <p:nvSpPr>
            <p:cNvPr id="51208" name="五角星 47"/>
            <p:cNvSpPr>
              <a:spLocks noChangeAspect="1"/>
            </p:cNvSpPr>
            <p:nvPr/>
          </p:nvSpPr>
          <p:spPr bwMode="auto">
            <a:xfrm>
              <a:off x="1703284" y="3648606"/>
              <a:ext cx="104577" cy="145937"/>
            </a:xfrm>
            <a:custGeom>
              <a:avLst/>
              <a:gdLst>
                <a:gd name="T0" fmla="*/ 0 w 104577"/>
                <a:gd name="T1" fmla="*/ 55743 h 145937"/>
                <a:gd name="T2" fmla="*/ 39945 w 104577"/>
                <a:gd name="T3" fmla="*/ 55743 h 145937"/>
                <a:gd name="T4" fmla="*/ 52289 w 104577"/>
                <a:gd name="T5" fmla="*/ 0 h 145937"/>
                <a:gd name="T6" fmla="*/ 64632 w 104577"/>
                <a:gd name="T7" fmla="*/ 55743 h 145937"/>
                <a:gd name="T8" fmla="*/ 104577 w 104577"/>
                <a:gd name="T9" fmla="*/ 55743 h 145937"/>
                <a:gd name="T10" fmla="*/ 72261 w 104577"/>
                <a:gd name="T11" fmla="*/ 90194 h 145937"/>
                <a:gd name="T12" fmla="*/ 84605 w 104577"/>
                <a:gd name="T13" fmla="*/ 145937 h 145937"/>
                <a:gd name="T14" fmla="*/ 52289 w 104577"/>
                <a:gd name="T15" fmla="*/ 111485 h 145937"/>
                <a:gd name="T16" fmla="*/ 19972 w 104577"/>
                <a:gd name="T17" fmla="*/ 145937 h 145937"/>
                <a:gd name="T18" fmla="*/ 32316 w 104577"/>
                <a:gd name="T19" fmla="*/ 90194 h 145937"/>
                <a:gd name="T20" fmla="*/ 0 w 104577"/>
                <a:gd name="T21" fmla="*/ 55743 h 1459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577"/>
                <a:gd name="T34" fmla="*/ 0 h 145937"/>
                <a:gd name="T35" fmla="*/ 104577 w 104577"/>
                <a:gd name="T36" fmla="*/ 145937 h 1459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577" h="145937">
                  <a:moveTo>
                    <a:pt x="0" y="55743"/>
                  </a:moveTo>
                  <a:lnTo>
                    <a:pt x="39945" y="55743"/>
                  </a:lnTo>
                  <a:lnTo>
                    <a:pt x="52289" y="0"/>
                  </a:lnTo>
                  <a:lnTo>
                    <a:pt x="64632" y="55743"/>
                  </a:lnTo>
                  <a:lnTo>
                    <a:pt x="104577" y="55743"/>
                  </a:lnTo>
                  <a:lnTo>
                    <a:pt x="72261" y="90194"/>
                  </a:lnTo>
                  <a:lnTo>
                    <a:pt x="84605" y="145937"/>
                  </a:lnTo>
                  <a:lnTo>
                    <a:pt x="52289" y="111485"/>
                  </a:lnTo>
                  <a:lnTo>
                    <a:pt x="19972" y="145937"/>
                  </a:lnTo>
                  <a:lnTo>
                    <a:pt x="32316" y="90194"/>
                  </a:lnTo>
                  <a:lnTo>
                    <a:pt x="0" y="55743"/>
                  </a:lnTo>
                  <a:close/>
                </a:path>
              </a:pathLst>
            </a:custGeom>
            <a:solidFill>
              <a:srgbClr val="FFC000"/>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endParaRPr lang="zh-CN" altLang="en-US"/>
            </a:p>
          </p:txBody>
        </p:sp>
        <p:sp>
          <p:nvSpPr>
            <p:cNvPr id="51209" name="矩形标注 105"/>
            <p:cNvSpPr>
              <a:spLocks noChangeArrowheads="1"/>
            </p:cNvSpPr>
            <p:nvPr/>
          </p:nvSpPr>
          <p:spPr bwMode="auto">
            <a:xfrm>
              <a:off x="1411239" y="2771766"/>
              <a:ext cx="575694" cy="196765"/>
            </a:xfrm>
            <a:prstGeom prst="wedgeRectCallout">
              <a:avLst>
                <a:gd name="adj1" fmla="val -40481"/>
                <a:gd name="adj2" fmla="val 253148"/>
              </a:avLst>
            </a:prstGeom>
            <a:solidFill>
              <a:srgbClr val="FF0000"/>
            </a:solidFill>
            <a:ln w="9525" algn="ctr">
              <a:solidFill>
                <a:schemeClr val="tx1"/>
              </a:solidFill>
              <a:round/>
              <a:headEnd/>
              <a:tailEnd/>
            </a:ln>
          </p:spPr>
          <p:txBody>
            <a:bodyPr lIns="147282" tIns="73641" rIns="147282" bIns="73641"/>
            <a:lstStyle/>
            <a:p>
              <a:pPr algn="ctr" defTabSz="1473200" eaLnBrk="0" hangingPunct="0"/>
              <a:r>
                <a:rPr lang="zh-CN" altLang="en-US" sz="2300" b="1">
                  <a:solidFill>
                    <a:schemeClr val="bg1"/>
                  </a:solidFill>
                  <a:latin typeface="微软雅黑" pitchFamily="34" charset="-122"/>
                  <a:ea typeface="微软雅黑" pitchFamily="34" charset="-122"/>
                </a:rPr>
                <a:t>本案</a:t>
              </a:r>
            </a:p>
          </p:txBody>
        </p:sp>
        <p:sp>
          <p:nvSpPr>
            <p:cNvPr id="51210" name="五角星 106"/>
            <p:cNvSpPr>
              <a:spLocks noChangeAspect="1"/>
            </p:cNvSpPr>
            <p:nvPr/>
          </p:nvSpPr>
          <p:spPr bwMode="auto">
            <a:xfrm>
              <a:off x="1370927" y="3319031"/>
              <a:ext cx="150420" cy="216474"/>
            </a:xfrm>
            <a:custGeom>
              <a:avLst/>
              <a:gdLst>
                <a:gd name="T0" fmla="*/ 0 w 150420"/>
                <a:gd name="T1" fmla="*/ 82686 h 216474"/>
                <a:gd name="T2" fmla="*/ 57456 w 150420"/>
                <a:gd name="T3" fmla="*/ 82686 h 216474"/>
                <a:gd name="T4" fmla="*/ 75210 w 150420"/>
                <a:gd name="T5" fmla="*/ 0 h 216474"/>
                <a:gd name="T6" fmla="*/ 92964 w 150420"/>
                <a:gd name="T7" fmla="*/ 82686 h 216474"/>
                <a:gd name="T8" fmla="*/ 150420 w 150420"/>
                <a:gd name="T9" fmla="*/ 82686 h 216474"/>
                <a:gd name="T10" fmla="*/ 103937 w 150420"/>
                <a:gd name="T11" fmla="*/ 133788 h 216474"/>
                <a:gd name="T12" fmla="*/ 121692 w 150420"/>
                <a:gd name="T13" fmla="*/ 216473 h 216474"/>
                <a:gd name="T14" fmla="*/ 75210 w 150420"/>
                <a:gd name="T15" fmla="*/ 165370 h 216474"/>
                <a:gd name="T16" fmla="*/ 28728 w 150420"/>
                <a:gd name="T17" fmla="*/ 216473 h 216474"/>
                <a:gd name="T18" fmla="*/ 46483 w 150420"/>
                <a:gd name="T19" fmla="*/ 133788 h 216474"/>
                <a:gd name="T20" fmla="*/ 0 w 150420"/>
                <a:gd name="T21" fmla="*/ 82686 h 2164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420"/>
                <a:gd name="T34" fmla="*/ 0 h 216474"/>
                <a:gd name="T35" fmla="*/ 150420 w 150420"/>
                <a:gd name="T36" fmla="*/ 216474 h 2164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420" h="216474">
                  <a:moveTo>
                    <a:pt x="0" y="82686"/>
                  </a:moveTo>
                  <a:lnTo>
                    <a:pt x="57456" y="82686"/>
                  </a:lnTo>
                  <a:lnTo>
                    <a:pt x="75210" y="0"/>
                  </a:lnTo>
                  <a:lnTo>
                    <a:pt x="92964" y="82686"/>
                  </a:lnTo>
                  <a:lnTo>
                    <a:pt x="150420" y="82686"/>
                  </a:lnTo>
                  <a:lnTo>
                    <a:pt x="103937" y="133788"/>
                  </a:lnTo>
                  <a:lnTo>
                    <a:pt x="121692" y="216473"/>
                  </a:lnTo>
                  <a:lnTo>
                    <a:pt x="75210" y="165370"/>
                  </a:lnTo>
                  <a:lnTo>
                    <a:pt x="28728" y="216473"/>
                  </a:lnTo>
                  <a:lnTo>
                    <a:pt x="46483" y="133788"/>
                  </a:lnTo>
                  <a:lnTo>
                    <a:pt x="0" y="82686"/>
                  </a:lnTo>
                  <a:close/>
                </a:path>
              </a:pathLst>
            </a:custGeom>
            <a:solidFill>
              <a:srgbClr val="FF0000"/>
            </a:solidFill>
            <a:ln w="9525" algn="ctr">
              <a:solidFill>
                <a:srgbClr val="FF0000"/>
              </a:solidFill>
              <a:round/>
              <a:headEnd/>
              <a:tailEnd/>
            </a:ln>
          </p:spPr>
          <p:txBody>
            <a:bodyPr/>
            <a:lstStyle/>
            <a:p>
              <a:endParaRPr lang="zh-CN" altLang="en-US"/>
            </a:p>
          </p:txBody>
        </p:sp>
      </p:grpSp>
      <p:pic>
        <p:nvPicPr>
          <p:cNvPr id="324617" name="Picture 9" descr="131820440504"/>
          <p:cNvPicPr>
            <a:picLocks noChangeAspect="1" noChangeArrowheads="1"/>
          </p:cNvPicPr>
          <p:nvPr/>
        </p:nvPicPr>
        <p:blipFill>
          <a:blip r:embed="rId3"/>
          <a:srcRect/>
          <a:stretch>
            <a:fillRect/>
          </a:stretch>
        </p:blipFill>
        <p:spPr bwMode="auto">
          <a:xfrm>
            <a:off x="12158663" y="6342063"/>
            <a:ext cx="4738687" cy="252888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24618" name="Picture 10" descr="xin_3920705111027765595665"/>
          <p:cNvPicPr>
            <a:picLocks noChangeAspect="1" noChangeArrowheads="1"/>
          </p:cNvPicPr>
          <p:nvPr/>
        </p:nvPicPr>
        <p:blipFill>
          <a:blip r:embed="rId4"/>
          <a:srcRect/>
          <a:stretch>
            <a:fillRect/>
          </a:stretch>
        </p:blipFill>
        <p:spPr bwMode="auto">
          <a:xfrm>
            <a:off x="12158663" y="3278188"/>
            <a:ext cx="4710112" cy="2967037"/>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1207" name="Rectangle 11"/>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交通属性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3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5"/>
                                        </p:tgtEl>
                                        <p:attrNameLst>
                                          <p:attrName>fillcolor</p:attrName>
                                        </p:attrNameLst>
                                      </p:cBhvr>
                                      <p:tavLst>
                                        <p:tav tm="0">
                                          <p:val>
                                            <p:clrVal>
                                              <a:schemeClr val="accent2"/>
                                            </p:clrVal>
                                          </p:val>
                                        </p:tav>
                                        <p:tav tm="50000">
                                          <p:val>
                                            <p:clrVal>
                                              <a:schemeClr val="hlink"/>
                                            </p:clrVal>
                                          </p:val>
                                        </p:tav>
                                      </p:tavLst>
                                    </p:anim>
                                    <p:set>
                                      <p:cBhvr>
                                        <p:cTn id="9" dur="30"/>
                                        <p:tgtEl>
                                          <p:spTgt spid="5"/>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324610"/>
                                        </p:tgtEl>
                                        <p:attrNameLst>
                                          <p:attrName>style.visibility</p:attrName>
                                        </p:attrNameLst>
                                      </p:cBhvr>
                                      <p:to>
                                        <p:strVal val="visible"/>
                                      </p:to>
                                    </p:set>
                                    <p:animEffect transition="in" filter="dissolve">
                                      <p:cBhvr>
                                        <p:cTn id="14" dur="500"/>
                                        <p:tgtEl>
                                          <p:spTgt spid="324610"/>
                                        </p:tgtEl>
                                      </p:cBhvr>
                                    </p:animEffect>
                                  </p:childTnLst>
                                </p:cTn>
                              </p:par>
                              <p:par>
                                <p:cTn id="15" presetID="9" presetClass="entr" presetSubtype="0" fill="hold" nodeType="withEffect">
                                  <p:stCondLst>
                                    <p:cond delay="0"/>
                                  </p:stCondLst>
                                  <p:childTnLst>
                                    <p:set>
                                      <p:cBhvr>
                                        <p:cTn id="16" dur="1" fill="hold">
                                          <p:stCondLst>
                                            <p:cond delay="0"/>
                                          </p:stCondLst>
                                        </p:cTn>
                                        <p:tgtEl>
                                          <p:spTgt spid="324618"/>
                                        </p:tgtEl>
                                        <p:attrNameLst>
                                          <p:attrName>style.visibility</p:attrName>
                                        </p:attrNameLst>
                                      </p:cBhvr>
                                      <p:to>
                                        <p:strVal val="visible"/>
                                      </p:to>
                                    </p:set>
                                    <p:animEffect transition="in" filter="dissolve">
                                      <p:cBhvr>
                                        <p:cTn id="17" dur="500"/>
                                        <p:tgtEl>
                                          <p:spTgt spid="324618"/>
                                        </p:tgtEl>
                                      </p:cBhvr>
                                    </p:animEffect>
                                  </p:childTnLst>
                                </p:cTn>
                              </p:par>
                              <p:par>
                                <p:cTn id="18" presetID="9" presetClass="entr" presetSubtype="0" fill="hold" nodeType="withEffect">
                                  <p:stCondLst>
                                    <p:cond delay="0"/>
                                  </p:stCondLst>
                                  <p:childTnLst>
                                    <p:set>
                                      <p:cBhvr>
                                        <p:cTn id="19" dur="1" fill="hold">
                                          <p:stCondLst>
                                            <p:cond delay="0"/>
                                          </p:stCondLst>
                                        </p:cTn>
                                        <p:tgtEl>
                                          <p:spTgt spid="324617"/>
                                        </p:tgtEl>
                                        <p:attrNameLst>
                                          <p:attrName>style.visibility</p:attrName>
                                        </p:attrNameLst>
                                      </p:cBhvr>
                                      <p:to>
                                        <p:strVal val="visible"/>
                                      </p:to>
                                    </p:set>
                                    <p:animEffect transition="in" filter="dissolve">
                                      <p:cBhvr>
                                        <p:cTn id="20" dur="500"/>
                                        <p:tgtEl>
                                          <p:spTgt spid="324617"/>
                                        </p:tgtEl>
                                      </p:cBhvr>
                                    </p:animEffect>
                                  </p:childTnLst>
                                </p:cTn>
                              </p:par>
                            </p:childTnLst>
                          </p:cTn>
                        </p:par>
                        <p:par>
                          <p:cTn id="21" fill="hold" nodeType="afterGroup">
                            <p:stCondLst>
                              <p:cond delay="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6"/>
          <p:cNvSpPr txBox="1">
            <a:spLocks noChangeArrowheads="1"/>
          </p:cNvSpPr>
          <p:nvPr/>
        </p:nvSpPr>
        <p:spPr bwMode="auto">
          <a:xfrm>
            <a:off x="7997825" y="2100263"/>
            <a:ext cx="8929688" cy="67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3400" b="1">
                <a:latin typeface="微软雅黑" pitchFamily="34" charset="-122"/>
                <a:ea typeface="微软雅黑" pitchFamily="34" charset="-122"/>
              </a:rPr>
              <a:t>无锡轨道项目</a:t>
            </a:r>
            <a:r>
              <a:rPr lang="en-US" altLang="zh-CN" sz="3400" b="1">
                <a:latin typeface="微软雅黑" pitchFamily="34" charset="-122"/>
                <a:ea typeface="微软雅黑" pitchFamily="34" charset="-122"/>
              </a:rPr>
              <a:t>——</a:t>
            </a:r>
            <a:r>
              <a:rPr lang="zh-CN" altLang="en-US" sz="3400" b="1">
                <a:latin typeface="微软雅黑" pitchFamily="34" charset="-122"/>
                <a:ea typeface="微软雅黑" pitchFamily="34" charset="-122"/>
              </a:rPr>
              <a:t>双通道问题研究 （补充）</a:t>
            </a:r>
          </a:p>
        </p:txBody>
      </p:sp>
      <p:sp>
        <p:nvSpPr>
          <p:cNvPr id="185347" name="Text Box 7"/>
          <p:cNvSpPr txBox="1">
            <a:spLocks noChangeArrowheads="1"/>
          </p:cNvSpPr>
          <p:nvPr/>
        </p:nvSpPr>
        <p:spPr bwMode="auto">
          <a:xfrm>
            <a:off x="1211263" y="7575550"/>
            <a:ext cx="9661525" cy="5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400" b="1">
                <a:solidFill>
                  <a:srgbClr val="0000CC"/>
                </a:solidFill>
                <a:latin typeface="微软雅黑" pitchFamily="34" charset="-122"/>
                <a:ea typeface="微软雅黑" pitchFamily="34" charset="-122"/>
              </a:rPr>
              <a:t>本章将分别对</a:t>
            </a:r>
            <a:r>
              <a:rPr lang="en-US" altLang="zh-CN" sz="2400" b="1">
                <a:solidFill>
                  <a:srgbClr val="0000CC"/>
                </a:solidFill>
                <a:latin typeface="微软雅黑" pitchFamily="34" charset="-122"/>
                <a:ea typeface="微软雅黑" pitchFamily="34" charset="-122"/>
              </a:rPr>
              <a:t>A</a:t>
            </a:r>
            <a:r>
              <a:rPr lang="zh-CN" altLang="en-US" sz="2400" b="1">
                <a:solidFill>
                  <a:srgbClr val="0000CC"/>
                </a:solidFill>
                <a:latin typeface="微软雅黑" pitchFamily="34" charset="-122"/>
                <a:ea typeface="微软雅黑" pitchFamily="34" charset="-122"/>
              </a:rPr>
              <a:t>、</a:t>
            </a:r>
            <a:r>
              <a:rPr lang="en-US" altLang="zh-CN" sz="2400" b="1">
                <a:solidFill>
                  <a:srgbClr val="0000CC"/>
                </a:solidFill>
                <a:latin typeface="微软雅黑" pitchFamily="34" charset="-122"/>
                <a:ea typeface="微软雅黑" pitchFamily="34" charset="-122"/>
              </a:rPr>
              <a:t>B</a:t>
            </a:r>
            <a:r>
              <a:rPr lang="zh-CN" altLang="en-US" sz="2400" b="1">
                <a:solidFill>
                  <a:srgbClr val="0000CC"/>
                </a:solidFill>
                <a:latin typeface="微软雅黑" pitchFamily="34" charset="-122"/>
                <a:ea typeface="微软雅黑" pitchFamily="34" charset="-122"/>
              </a:rPr>
              <a:t>、</a:t>
            </a:r>
            <a:r>
              <a:rPr lang="en-US" altLang="zh-CN" sz="2400" b="1">
                <a:solidFill>
                  <a:srgbClr val="0000CC"/>
                </a:solidFill>
                <a:latin typeface="微软雅黑" pitchFamily="34" charset="-122"/>
                <a:ea typeface="微软雅黑" pitchFamily="34" charset="-122"/>
              </a:rPr>
              <a:t>C</a:t>
            </a:r>
            <a:r>
              <a:rPr lang="zh-CN" altLang="en-US" sz="2400" b="1">
                <a:solidFill>
                  <a:srgbClr val="0000CC"/>
                </a:solidFill>
                <a:latin typeface="微软雅黑" pitchFamily="34" charset="-122"/>
                <a:ea typeface="微软雅黑" pitchFamily="34" charset="-122"/>
              </a:rPr>
              <a:t>区由单通道设计改为双通道的可行性进行研判。</a:t>
            </a:r>
          </a:p>
        </p:txBody>
      </p:sp>
      <p:sp>
        <p:nvSpPr>
          <p:cNvPr id="185348" name="Text Box 8"/>
          <p:cNvSpPr txBox="1">
            <a:spLocks noChangeArrowheads="1"/>
          </p:cNvSpPr>
          <p:nvPr/>
        </p:nvSpPr>
        <p:spPr bwMode="auto">
          <a:xfrm>
            <a:off x="3640138" y="6646863"/>
            <a:ext cx="2244725" cy="52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400" b="1">
                <a:solidFill>
                  <a:srgbClr val="0000CC"/>
                </a:solidFill>
                <a:latin typeface="Arial" pitchFamily="34" charset="0"/>
                <a:ea typeface="微软雅黑" pitchFamily="34" charset="-122"/>
              </a:rPr>
              <a:t>单通道</a:t>
            </a:r>
          </a:p>
        </p:txBody>
      </p:sp>
      <p:sp>
        <p:nvSpPr>
          <p:cNvPr id="185349" name="Text Box 9"/>
          <p:cNvSpPr txBox="1">
            <a:spLocks noChangeArrowheads="1"/>
          </p:cNvSpPr>
          <p:nvPr/>
        </p:nvSpPr>
        <p:spPr bwMode="auto">
          <a:xfrm>
            <a:off x="8640763" y="6621463"/>
            <a:ext cx="2178050" cy="52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400" b="1">
                <a:solidFill>
                  <a:srgbClr val="0000CC"/>
                </a:solidFill>
                <a:latin typeface="Arial" pitchFamily="34" charset="0"/>
                <a:ea typeface="微软雅黑" pitchFamily="34" charset="-122"/>
              </a:rPr>
              <a:t>双通道</a:t>
            </a:r>
          </a:p>
        </p:txBody>
      </p:sp>
      <p:sp>
        <p:nvSpPr>
          <p:cNvPr id="185350" name="Text Box 12"/>
          <p:cNvSpPr txBox="1">
            <a:spLocks noChangeArrowheads="1"/>
          </p:cNvSpPr>
          <p:nvPr/>
        </p:nvSpPr>
        <p:spPr bwMode="auto">
          <a:xfrm>
            <a:off x="5997575" y="5995988"/>
            <a:ext cx="1857375"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Arial" pitchFamily="34" charset="0"/>
                <a:ea typeface="宋体" pitchFamily="2" charset="-122"/>
              </a:rPr>
              <a:t>定位、业态、面积、租金收益</a:t>
            </a:r>
            <a:r>
              <a:rPr lang="en-US" altLang="zh-CN" sz="2000" b="1">
                <a:latin typeface="Arial" pitchFamily="34" charset="0"/>
                <a:ea typeface="宋体" pitchFamily="2" charset="-122"/>
              </a:rPr>
              <a:t>…</a:t>
            </a:r>
          </a:p>
        </p:txBody>
      </p:sp>
      <p:pic>
        <p:nvPicPr>
          <p:cNvPr id="185351" name="Picture 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9783763" y="4075113"/>
            <a:ext cx="2219325" cy="3074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5352" name="Picture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39825" y="4075113"/>
            <a:ext cx="2643188" cy="3074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5353" name="Line 13"/>
          <p:cNvSpPr>
            <a:spLocks noChangeShapeType="1"/>
          </p:cNvSpPr>
          <p:nvPr/>
        </p:nvSpPr>
        <p:spPr bwMode="auto">
          <a:xfrm>
            <a:off x="3854450" y="7361238"/>
            <a:ext cx="5715000" cy="0"/>
          </a:xfrm>
          <a:prstGeom prst="line">
            <a:avLst/>
          </a:prstGeom>
          <a:noFill/>
          <a:ln w="38100">
            <a:solidFill>
              <a:srgbClr val="FF99CC"/>
            </a:solidFill>
            <a:prstDash val="lgDashDot"/>
            <a:round/>
            <a:headEnd/>
            <a:tailEnd type="stealth"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3336925"/>
            <a:ext cx="7848600" cy="1828800"/>
          </a:xfrm>
          <a:prstGeom prst="rect">
            <a:avLst/>
          </a:prstGeom>
          <a:solidFill>
            <a:srgbClr val="3366CC"/>
          </a:solidFill>
          <a:ln w="19050">
            <a:solidFill>
              <a:srgbClr val="0000FF"/>
            </a:solid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defTabSz="1439863">
              <a:defRPr/>
            </a:pPr>
            <a:r>
              <a:rPr lang="zh-CN" altLang="en-US" sz="4400" b="1" dirty="0">
                <a:solidFill>
                  <a:schemeClr val="bg1"/>
                </a:solidFill>
                <a:latin typeface="微软雅黑" pitchFamily="34" charset="-122"/>
                <a:ea typeface="微软雅黑" pitchFamily="34" charset="-122"/>
              </a:rPr>
              <a:t>上海地铁地下商业案例介绍</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4"/>
          <p:cNvSpPr>
            <a:spLocks noChangeArrowheads="1"/>
          </p:cNvSpPr>
          <p:nvPr/>
        </p:nvSpPr>
        <p:spPr bwMode="auto">
          <a:xfrm>
            <a:off x="536575" y="1492250"/>
            <a:ext cx="16329025" cy="6942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44018" tIns="72009" rIns="144018" bIns="72009"/>
          <a:lstStyle/>
          <a:p>
            <a:pPr algn="ctr" defTabSz="1439863"/>
            <a:endParaRPr lang="en-US" altLang="zh-CN" b="1">
              <a:solidFill>
                <a:srgbClr val="026EB6"/>
              </a:solidFill>
              <a:latin typeface="Times New Roman" pitchFamily="18" charset="0"/>
              <a:ea typeface="宋体" pitchFamily="2" charset="-122"/>
            </a:endParaRPr>
          </a:p>
          <a:p>
            <a:pPr algn="ctr" defTabSz="1439863"/>
            <a:endParaRPr lang="en-US" altLang="zh-CN" b="1">
              <a:solidFill>
                <a:srgbClr val="026EB6"/>
              </a:solidFill>
              <a:latin typeface="Times New Roman" pitchFamily="18" charset="0"/>
              <a:ea typeface="宋体" pitchFamily="2" charset="-122"/>
            </a:endParaRPr>
          </a:p>
          <a:p>
            <a:pPr algn="ctr" defTabSz="1439863"/>
            <a:endParaRPr lang="en-US" altLang="zh-CN" b="1">
              <a:solidFill>
                <a:srgbClr val="026EB6"/>
              </a:solidFill>
              <a:latin typeface="Times New Roman" pitchFamily="18" charset="0"/>
              <a:ea typeface="宋体" pitchFamily="2" charset="-122"/>
            </a:endParaRPr>
          </a:p>
          <a:p>
            <a:pPr algn="ctr" defTabSz="1439863"/>
            <a:endParaRPr lang="en-US" altLang="zh-CN" b="1">
              <a:solidFill>
                <a:srgbClr val="026EB6"/>
              </a:solidFill>
              <a:latin typeface="Times New Roman" pitchFamily="18" charset="0"/>
              <a:ea typeface="宋体" pitchFamily="2" charset="-122"/>
            </a:endParaRPr>
          </a:p>
          <a:p>
            <a:pPr algn="ctr" defTabSz="1439863"/>
            <a:endParaRPr lang="en-US" altLang="zh-CN" b="1">
              <a:solidFill>
                <a:srgbClr val="CC0000"/>
              </a:solidFill>
            </a:endParaRPr>
          </a:p>
        </p:txBody>
      </p:sp>
      <p:sp>
        <p:nvSpPr>
          <p:cNvPr id="187395" name="Text Box 8"/>
          <p:cNvSpPr txBox="1">
            <a:spLocks noChangeArrowheads="1"/>
          </p:cNvSpPr>
          <p:nvPr/>
        </p:nvSpPr>
        <p:spPr bwMode="auto">
          <a:xfrm>
            <a:off x="1138238" y="2513013"/>
            <a:ext cx="1125220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buClr>
                <a:schemeClr val="tx2"/>
              </a:buClr>
              <a:buFont typeface="Wingdings" pitchFamily="2" charset="2"/>
              <a:buChar char="n"/>
            </a:pPr>
            <a:r>
              <a:rPr kumimoji="1" lang="zh-CN" altLang="en-US" sz="3800" b="1">
                <a:latin typeface="微软雅黑" pitchFamily="34" charset="-122"/>
                <a:ea typeface="微软雅黑" pitchFamily="34" charset="-122"/>
              </a:rPr>
              <a:t> </a:t>
            </a:r>
            <a:r>
              <a:rPr kumimoji="1" lang="zh-CN" altLang="en-US" b="1"/>
              <a:t> </a:t>
            </a:r>
            <a:r>
              <a:rPr kumimoji="1" lang="zh-CN" altLang="en-US" sz="3500" b="1">
                <a:latin typeface="微软雅黑" pitchFamily="34" charset="-122"/>
                <a:ea typeface="微软雅黑" pitchFamily="34" charset="-122"/>
              </a:rPr>
              <a:t>迪美购物广场</a:t>
            </a:r>
          </a:p>
          <a:p>
            <a:pPr eaLnBrk="1" hangingPunct="1">
              <a:lnSpc>
                <a:spcPct val="150000"/>
              </a:lnSpc>
              <a:spcBef>
                <a:spcPct val="50000"/>
              </a:spcBef>
              <a:buClr>
                <a:schemeClr val="tx2"/>
              </a:buClr>
              <a:buFont typeface="Wingdings" pitchFamily="2" charset="2"/>
              <a:buChar char="n"/>
            </a:pPr>
            <a:r>
              <a:rPr kumimoji="1" lang="zh-CN" altLang="en-US" sz="3500" b="1">
                <a:latin typeface="微软雅黑" pitchFamily="34" charset="-122"/>
                <a:ea typeface="微软雅黑" pitchFamily="34" charset="-122"/>
              </a:rPr>
              <a:t>  五角场万达地下商业</a:t>
            </a:r>
          </a:p>
          <a:p>
            <a:pPr eaLnBrk="1" hangingPunct="1">
              <a:lnSpc>
                <a:spcPct val="150000"/>
              </a:lnSpc>
              <a:spcBef>
                <a:spcPct val="50000"/>
              </a:spcBef>
              <a:buClr>
                <a:schemeClr val="tx2"/>
              </a:buClr>
              <a:buFont typeface="Wingdings" pitchFamily="2" charset="2"/>
              <a:buChar char="n"/>
            </a:pPr>
            <a:r>
              <a:rPr kumimoji="1" lang="zh-CN" altLang="en-US" sz="3500" b="1">
                <a:latin typeface="微软雅黑" pitchFamily="34" charset="-122"/>
                <a:ea typeface="微软雅黑" pitchFamily="34" charset="-122"/>
              </a:rPr>
              <a:t>  上海南站广场</a:t>
            </a:r>
          </a:p>
        </p:txBody>
      </p:sp>
      <p:sp>
        <p:nvSpPr>
          <p:cNvPr id="187396" name="Rectangle 2"/>
          <p:cNvSpPr>
            <a:spLocks noChangeArrowheads="1"/>
          </p:cNvSpPr>
          <p:nvPr/>
        </p:nvSpPr>
        <p:spPr bwMode="auto">
          <a:xfrm>
            <a:off x="0" y="0"/>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latin typeface="微软雅黑" pitchFamily="34" charset="-122"/>
                <a:ea typeface="微软雅黑" pitchFamily="34" charset="-122"/>
              </a:rPr>
              <a:t> </a:t>
            </a:r>
            <a:r>
              <a:rPr kumimoji="1" lang="zh-CN" altLang="en-US" sz="3600" b="1"/>
              <a:t>案   例</a:t>
            </a:r>
            <a:endParaRPr lang="zh-CN" altLang="en-US" sz="3600" b="1"/>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ChangeArrowheads="1"/>
          </p:cNvSpPr>
          <p:nvPr/>
        </p:nvSpPr>
        <p:spPr bwMode="auto">
          <a:xfrm>
            <a:off x="8401050" y="1774825"/>
            <a:ext cx="8464550" cy="6883400"/>
          </a:xfrm>
          <a:prstGeom prst="rect">
            <a:avLst/>
          </a:prstGeom>
          <a:noFill/>
          <a:ln w="19050">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lIns="141750" tIns="73710" rIns="141750" bIns="73710" anchor="ctr">
            <a:spAutoFit/>
          </a:bodyPr>
          <a:lstStyle/>
          <a:p>
            <a:pPr defTabSz="1439863"/>
            <a:r>
              <a:rPr lang="zh-CN" altLang="en-US" sz="2400" b="1"/>
              <a:t>项目交通：</a:t>
            </a:r>
          </a:p>
          <a:p>
            <a:pPr defTabSz="1439863"/>
            <a:r>
              <a:rPr lang="zh-CN" altLang="en-US" sz="2400"/>
              <a:t>  人民广场西南侧，地铁一号线</a:t>
            </a:r>
          </a:p>
          <a:p>
            <a:pPr defTabSz="1439863"/>
            <a:r>
              <a:rPr lang="zh-CN" altLang="en-US" sz="2400" b="1"/>
              <a:t>总建筑面积</a:t>
            </a:r>
            <a:r>
              <a:rPr lang="zh-CN" altLang="en-US" sz="2400"/>
              <a:t>：</a:t>
            </a:r>
            <a:r>
              <a:rPr lang="en-US" altLang="zh-CN" sz="2400"/>
              <a:t>49557㎡</a:t>
            </a:r>
          </a:p>
          <a:p>
            <a:pPr defTabSz="1439863">
              <a:lnSpc>
                <a:spcPct val="120000"/>
              </a:lnSpc>
            </a:pPr>
            <a:r>
              <a:rPr lang="en-US" altLang="zh-CN" sz="2400"/>
              <a:t> </a:t>
            </a:r>
            <a:r>
              <a:rPr lang="zh-CN" altLang="en-US" sz="2400" b="1"/>
              <a:t>楼层：</a:t>
            </a:r>
            <a:r>
              <a:rPr lang="en-US" altLang="zh-CN" sz="2400"/>
              <a:t>B2+F1 </a:t>
            </a:r>
          </a:p>
          <a:p>
            <a:pPr defTabSz="1439863">
              <a:lnSpc>
                <a:spcPct val="120000"/>
              </a:lnSpc>
            </a:pPr>
            <a:r>
              <a:rPr lang="zh-CN" altLang="en-US" sz="2400" b="1"/>
              <a:t>租金：</a:t>
            </a:r>
            <a:r>
              <a:rPr lang="zh-CN" altLang="en-US" sz="2400"/>
              <a:t>约</a:t>
            </a:r>
            <a:r>
              <a:rPr lang="en-US" altLang="zh-CN" sz="2400"/>
              <a:t>30</a:t>
            </a:r>
            <a:r>
              <a:rPr lang="zh-CN" altLang="en-US" sz="2400"/>
              <a:t>元</a:t>
            </a:r>
            <a:r>
              <a:rPr lang="en-US" altLang="zh-CN" sz="2400"/>
              <a:t>/</a:t>
            </a:r>
            <a:r>
              <a:rPr lang="zh-CN" altLang="en-US" sz="2400"/>
              <a:t>平米</a:t>
            </a:r>
            <a:r>
              <a:rPr lang="en-US" altLang="zh-CN" sz="2400"/>
              <a:t>/</a:t>
            </a:r>
            <a:r>
              <a:rPr lang="zh-CN" altLang="en-US" sz="2400"/>
              <a:t>天</a:t>
            </a:r>
          </a:p>
          <a:p>
            <a:pPr defTabSz="1439863">
              <a:lnSpc>
                <a:spcPct val="120000"/>
              </a:lnSpc>
            </a:pPr>
            <a:r>
              <a:rPr lang="zh-CN" altLang="en-US" sz="2400" b="1"/>
              <a:t>商业形态</a:t>
            </a:r>
            <a:r>
              <a:rPr lang="zh-CN" altLang="en-US" sz="2400"/>
              <a:t>：并排型的小商店形式的结构</a:t>
            </a:r>
          </a:p>
          <a:p>
            <a:pPr defTabSz="1439863">
              <a:lnSpc>
                <a:spcPct val="120000"/>
              </a:lnSpc>
            </a:pPr>
            <a:r>
              <a:rPr lang="zh-CN" altLang="en-US" sz="2400" b="1"/>
              <a:t>经营内容：</a:t>
            </a:r>
            <a:r>
              <a:rPr lang="zh-CN" altLang="en-US" sz="2400"/>
              <a:t>时尚服饰、饰品、美甲等流行时尚用品、餐饮</a:t>
            </a:r>
          </a:p>
          <a:p>
            <a:pPr defTabSz="1439863">
              <a:lnSpc>
                <a:spcPct val="120000"/>
              </a:lnSpc>
            </a:pPr>
            <a:r>
              <a:rPr lang="zh-CN" altLang="en-US" sz="2400" b="1"/>
              <a:t>项目定位：</a:t>
            </a:r>
            <a:r>
              <a:rPr lang="zh-CN" altLang="en-US" sz="2400"/>
              <a:t>中低档时尚百货定位</a:t>
            </a:r>
          </a:p>
          <a:p>
            <a:pPr defTabSz="1439863">
              <a:lnSpc>
                <a:spcPct val="120000"/>
              </a:lnSpc>
            </a:pPr>
            <a:r>
              <a:rPr lang="zh-CN" altLang="en-US" sz="2400" b="1"/>
              <a:t>主要客群：</a:t>
            </a:r>
            <a:r>
              <a:rPr lang="zh-CN" altLang="en-US" sz="2400"/>
              <a:t>追求新奇、时尚流行的学生、年轻上班人群</a:t>
            </a:r>
          </a:p>
          <a:p>
            <a:pPr defTabSz="1439863">
              <a:lnSpc>
                <a:spcPct val="120000"/>
              </a:lnSpc>
            </a:pPr>
            <a:r>
              <a:rPr lang="zh-CN" altLang="en-US" sz="2400" b="1"/>
              <a:t>项目情况：</a:t>
            </a:r>
          </a:p>
          <a:p>
            <a:pPr defTabSz="1439863"/>
            <a:r>
              <a:rPr lang="zh-CN" altLang="en-US" sz="2400"/>
              <a:t>  上海首家地下“都市中心型多功能购物中心”，南北两个下沉式广场和中央旋转楼梯三个出入口。</a:t>
            </a:r>
          </a:p>
          <a:p>
            <a:pPr defTabSz="1439863"/>
            <a:r>
              <a:rPr lang="zh-CN" altLang="en-US" sz="2400"/>
              <a:t>北下沉式广场出入口位于人民大道南侧与上海香港名店街相连；</a:t>
            </a:r>
          </a:p>
          <a:p>
            <a:pPr defTabSz="1439863"/>
            <a:r>
              <a:rPr lang="zh-CN" altLang="en-US" sz="2400"/>
              <a:t>南下沉式广场出入口位于武胜路侧公交车站集散地；</a:t>
            </a:r>
          </a:p>
          <a:p>
            <a:pPr defTabSz="1439863"/>
            <a:r>
              <a:rPr lang="zh-CN" altLang="en-US" sz="2400"/>
              <a:t>中央旋转楼梯出入口位于人民广场绿化地带 。</a:t>
            </a:r>
          </a:p>
          <a:p>
            <a:pPr defTabSz="1439863"/>
            <a:r>
              <a:rPr lang="zh-CN" altLang="en-US" sz="2400" b="1"/>
              <a:t>项目开业时间：</a:t>
            </a:r>
            <a:r>
              <a:rPr lang="en-US" altLang="zh-CN" sz="2400"/>
              <a:t>1995</a:t>
            </a:r>
            <a:r>
              <a:rPr lang="zh-CN" altLang="en-US" sz="2400"/>
              <a:t>年</a:t>
            </a:r>
          </a:p>
        </p:txBody>
      </p:sp>
      <p:sp>
        <p:nvSpPr>
          <p:cNvPr id="188419" name="Rectangle 10"/>
          <p:cNvSpPr>
            <a:spLocks noChangeArrowheads="1"/>
          </p:cNvSpPr>
          <p:nvPr/>
        </p:nvSpPr>
        <p:spPr bwMode="auto">
          <a:xfrm>
            <a:off x="360363" y="8304213"/>
            <a:ext cx="5130800"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lIns="141750" tIns="73710" rIns="141750" bIns="73710">
            <a:spAutoFit/>
          </a:bodyPr>
          <a:lstStyle/>
          <a:p>
            <a:pPr defTabSz="1439863"/>
            <a:r>
              <a:rPr lang="zh-CN" altLang="en-US" sz="2500" b="1">
                <a:solidFill>
                  <a:schemeClr val="hlink"/>
                </a:solidFill>
                <a:latin typeface="Times New Roman" pitchFamily="18" charset="0"/>
              </a:rPr>
              <a:t>开发商：上海迪美广场有限公司</a:t>
            </a:r>
          </a:p>
        </p:txBody>
      </p:sp>
      <p:pic>
        <p:nvPicPr>
          <p:cNvPr id="188420" name="Picture 1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0725" y="1924050"/>
            <a:ext cx="7621588" cy="316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pic>
        <p:nvPicPr>
          <p:cNvPr id="188421" name="Picture 12" descr="(2009/04/03 15:11:16 )"/>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79725" y="5164138"/>
            <a:ext cx="5400675" cy="3071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8422" name="Rectangle 2"/>
          <p:cNvSpPr>
            <a:spLocks noChangeArrowheads="1"/>
          </p:cNvSpPr>
          <p:nvPr/>
        </p:nvSpPr>
        <p:spPr bwMode="auto">
          <a:xfrm>
            <a:off x="0" y="0"/>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zh-CN" altLang="en-US" sz="3600" b="1"/>
              <a:t>迪美购物广场</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3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00750" y="4984750"/>
            <a:ext cx="9904413" cy="3724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60451" name="Group 3"/>
          <p:cNvGraphicFramePr>
            <a:graphicFrameLocks noGrp="1"/>
          </p:cNvGraphicFramePr>
          <p:nvPr/>
        </p:nvGraphicFramePr>
        <p:xfrm>
          <a:off x="893763" y="2268538"/>
          <a:ext cx="8204200" cy="2244090"/>
        </p:xfrm>
        <a:graphic>
          <a:graphicData uri="http://schemas.openxmlformats.org/drawingml/2006/table">
            <a:tbl>
              <a:tblPr/>
              <a:tblGrid>
                <a:gridCol w="2112962"/>
                <a:gridCol w="2413000"/>
                <a:gridCol w="3678238"/>
              </a:tblGrid>
              <a:tr h="385763">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zh-CN" altLang="en-US" sz="2000" b="0" i="0" u="none" strike="noStrike" cap="none" normalizeH="0" baseline="0" smtClean="0">
                          <a:ln>
                            <a:noFill/>
                          </a:ln>
                          <a:solidFill>
                            <a:schemeClr val="tx1"/>
                          </a:solidFill>
                          <a:effectLst/>
                          <a:latin typeface="黑体" pitchFamily="49" charset="-122"/>
                          <a:ea typeface="黑体" pitchFamily="49" charset="-122"/>
                          <a:sym typeface="宋体" pitchFamily="2" charset="-122"/>
                        </a:rPr>
                        <a:t>功能比例 </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solidFill>
                      <a:srgbClr val="C4C4C4"/>
                    </a:solid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zh-CN" altLang="en-US" sz="2000" b="0" i="0" u="none" strike="noStrike" cap="none" normalizeH="0" baseline="0" smtClean="0">
                          <a:ln>
                            <a:noFill/>
                          </a:ln>
                          <a:solidFill>
                            <a:schemeClr val="tx1"/>
                          </a:solidFill>
                          <a:effectLst/>
                          <a:latin typeface="黑体" pitchFamily="49" charset="-122"/>
                          <a:ea typeface="黑体" pitchFamily="49" charset="-122"/>
                          <a:sym typeface="宋体" pitchFamily="2" charset="-122"/>
                        </a:rPr>
                        <a:t>比例</a:t>
                      </a:r>
                      <a:r>
                        <a:rPr kumimoji="0" lang="en-US" altLang="zh-CN" sz="2000" b="0" i="0" u="none" strike="noStrike" cap="none" normalizeH="0" baseline="0" smtClean="0">
                          <a:ln>
                            <a:noFill/>
                          </a:ln>
                          <a:solidFill>
                            <a:schemeClr val="tx1"/>
                          </a:solidFill>
                          <a:effectLst/>
                          <a:latin typeface="黑体" pitchFamily="49" charset="-122"/>
                          <a:ea typeface="黑体" pitchFamily="49" charset="-122"/>
                          <a:sym typeface="宋体" pitchFamily="2" charset="-122"/>
                        </a:rPr>
                        <a:t>(%)</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solidFill>
                      <a:srgbClr val="C4C4C4"/>
                    </a:solid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zh-CN" altLang="en-US" sz="2000" b="0" i="0" u="none" strike="noStrike" cap="none" normalizeH="0" baseline="0" smtClean="0">
                          <a:ln>
                            <a:noFill/>
                          </a:ln>
                          <a:solidFill>
                            <a:schemeClr val="tx1"/>
                          </a:solidFill>
                          <a:effectLst/>
                          <a:latin typeface="黑体" pitchFamily="49" charset="-122"/>
                          <a:ea typeface="黑体" pitchFamily="49" charset="-122"/>
                          <a:sym typeface="宋体" pitchFamily="2" charset="-122"/>
                        </a:rPr>
                        <a:t>合计面积</a:t>
                      </a:r>
                      <a:r>
                        <a:rPr kumimoji="0" lang="en-US" altLang="zh-CN" sz="2000" b="0" i="0" u="none" strike="noStrike" cap="none" normalizeH="0" baseline="0" smtClean="0">
                          <a:ln>
                            <a:noFill/>
                          </a:ln>
                          <a:solidFill>
                            <a:schemeClr val="tx1"/>
                          </a:solidFill>
                          <a:effectLst/>
                          <a:latin typeface="黑体" pitchFamily="49" charset="-122"/>
                          <a:ea typeface="黑体" pitchFamily="49" charset="-122"/>
                          <a:sym typeface="宋体" pitchFamily="2" charset="-122"/>
                        </a:rPr>
                        <a:t>(㎡) </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solidFill>
                      <a:srgbClr val="C4C4C4"/>
                    </a:solidFill>
                  </a:tcPr>
                </a:tc>
              </a:tr>
              <a:tr h="387350">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zh-CN" altLang="en-US" sz="2000" b="1" i="0" u="none" strike="noStrike" cap="none" normalizeH="0" baseline="0" smtClean="0">
                          <a:ln>
                            <a:noFill/>
                          </a:ln>
                          <a:solidFill>
                            <a:schemeClr val="tx1"/>
                          </a:solidFill>
                          <a:effectLst/>
                          <a:latin typeface="宋体" pitchFamily="2" charset="-122"/>
                          <a:ea typeface="黑体" pitchFamily="49" charset="-122"/>
                          <a:sym typeface="宋体" pitchFamily="2" charset="-122"/>
                        </a:rPr>
                        <a:t>零售</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en-US" altLang="zh-CN" sz="2000" b="1" i="0" u="none" strike="noStrike" cap="none" normalizeH="0" baseline="0" smtClean="0">
                          <a:ln>
                            <a:noFill/>
                          </a:ln>
                          <a:solidFill>
                            <a:schemeClr val="tx1"/>
                          </a:solidFill>
                          <a:effectLst/>
                          <a:latin typeface="黑体" pitchFamily="49" charset="-122"/>
                          <a:ea typeface="黑体" pitchFamily="49" charset="-122"/>
                          <a:sym typeface="宋体" pitchFamily="2" charset="-122"/>
                        </a:rPr>
                        <a:t>70</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en-US" altLang="zh-CN" sz="2000" b="1" i="0" u="none" strike="noStrike" cap="none" normalizeH="0" baseline="0" smtClean="0">
                          <a:ln>
                            <a:noFill/>
                          </a:ln>
                          <a:solidFill>
                            <a:schemeClr val="tx1"/>
                          </a:solidFill>
                          <a:effectLst/>
                          <a:latin typeface="黑体" pitchFamily="49" charset="-122"/>
                          <a:ea typeface="黑体" pitchFamily="49" charset="-122"/>
                          <a:sym typeface="宋体" pitchFamily="2" charset="-122"/>
                        </a:rPr>
                        <a:t>34689</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r>
              <a:tr h="385763">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zh-CN" altLang="en-US" sz="2000" b="1" i="0" u="none" strike="noStrike" cap="none" normalizeH="0" baseline="0" smtClean="0">
                          <a:ln>
                            <a:noFill/>
                          </a:ln>
                          <a:solidFill>
                            <a:schemeClr val="tx1"/>
                          </a:solidFill>
                          <a:effectLst/>
                          <a:latin typeface="宋体" pitchFamily="2" charset="-122"/>
                          <a:ea typeface="黑体" pitchFamily="49" charset="-122"/>
                          <a:sym typeface="宋体" pitchFamily="2" charset="-122"/>
                        </a:rPr>
                        <a:t>服务</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en-US" altLang="zh-CN" sz="2000" b="1" i="0" u="none" strike="noStrike" cap="none" normalizeH="0" baseline="0" smtClean="0">
                          <a:ln>
                            <a:noFill/>
                          </a:ln>
                          <a:solidFill>
                            <a:schemeClr val="tx1"/>
                          </a:solidFill>
                          <a:effectLst/>
                          <a:latin typeface="黑体" pitchFamily="49" charset="-122"/>
                          <a:ea typeface="黑体" pitchFamily="49" charset="-122"/>
                          <a:sym typeface="宋体" pitchFamily="2" charset="-122"/>
                        </a:rPr>
                        <a:t>5</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en-US" altLang="zh-CN" sz="2000" b="1" i="0" u="none" strike="noStrike" cap="none" normalizeH="0" baseline="0" smtClean="0">
                          <a:ln>
                            <a:noFill/>
                          </a:ln>
                          <a:solidFill>
                            <a:schemeClr val="tx1"/>
                          </a:solidFill>
                          <a:effectLst/>
                          <a:latin typeface="黑体" pitchFamily="49" charset="-122"/>
                          <a:ea typeface="黑体" pitchFamily="49" charset="-122"/>
                          <a:sym typeface="宋体" pitchFamily="2" charset="-122"/>
                        </a:rPr>
                        <a:t>2477</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r>
              <a:tr h="387350">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zh-CN" altLang="en-US" sz="2000" b="1" i="0" u="none" strike="noStrike" cap="none" normalizeH="0" baseline="0" smtClean="0">
                          <a:ln>
                            <a:noFill/>
                          </a:ln>
                          <a:solidFill>
                            <a:schemeClr val="tx1"/>
                          </a:solidFill>
                          <a:effectLst/>
                          <a:latin typeface="宋体" pitchFamily="2" charset="-122"/>
                          <a:ea typeface="黑体" pitchFamily="49" charset="-122"/>
                          <a:sym typeface="宋体" pitchFamily="2" charset="-122"/>
                        </a:rPr>
                        <a:t>娱乐</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en-US" altLang="zh-CN" sz="2000" b="1" i="0" u="none" strike="noStrike" cap="none" normalizeH="0" baseline="0" smtClean="0">
                          <a:ln>
                            <a:noFill/>
                          </a:ln>
                          <a:solidFill>
                            <a:schemeClr val="tx1"/>
                          </a:solidFill>
                          <a:effectLst/>
                          <a:latin typeface="黑体" pitchFamily="49" charset="-122"/>
                          <a:ea typeface="黑体" pitchFamily="49" charset="-122"/>
                          <a:sym typeface="宋体" pitchFamily="2" charset="-122"/>
                        </a:rPr>
                        <a:t>5</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en-US" altLang="zh-CN" sz="2000" b="1" i="0" u="none" strike="noStrike" cap="none" normalizeH="0" baseline="0" smtClean="0">
                          <a:ln>
                            <a:noFill/>
                          </a:ln>
                          <a:solidFill>
                            <a:schemeClr val="tx1"/>
                          </a:solidFill>
                          <a:effectLst/>
                          <a:latin typeface="黑体" pitchFamily="49" charset="-122"/>
                          <a:ea typeface="黑体" pitchFamily="49" charset="-122"/>
                          <a:sym typeface="宋体" pitchFamily="2" charset="-122"/>
                        </a:rPr>
                        <a:t>2477</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r>
              <a:tr h="420688">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zh-CN" altLang="en-US" sz="2000" b="1" i="0" u="none" strike="noStrike" cap="none" normalizeH="0" baseline="0" smtClean="0">
                          <a:ln>
                            <a:noFill/>
                          </a:ln>
                          <a:solidFill>
                            <a:schemeClr val="tx1"/>
                          </a:solidFill>
                          <a:effectLst/>
                          <a:latin typeface="宋体" pitchFamily="2" charset="-122"/>
                          <a:ea typeface="黑体" pitchFamily="49" charset="-122"/>
                          <a:sym typeface="宋体" pitchFamily="2" charset="-122"/>
                        </a:rPr>
                        <a:t>餐饮</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en-US" altLang="zh-CN" sz="2000" b="1" i="0" u="none" strike="noStrike" cap="none" normalizeH="0" baseline="0" smtClean="0">
                          <a:ln>
                            <a:noFill/>
                          </a:ln>
                          <a:solidFill>
                            <a:schemeClr val="tx1"/>
                          </a:solidFill>
                          <a:effectLst/>
                          <a:latin typeface="黑体" pitchFamily="49" charset="-122"/>
                          <a:ea typeface="黑体" pitchFamily="49" charset="-122"/>
                          <a:sym typeface="宋体" pitchFamily="2" charset="-122"/>
                        </a:rPr>
                        <a:t>20</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
                          <a:srgbClr val="CAA65E"/>
                        </a:buClr>
                        <a:buSzTx/>
                        <a:buFontTx/>
                        <a:buNone/>
                        <a:tabLst/>
                      </a:pPr>
                      <a:r>
                        <a:rPr kumimoji="0" lang="en-US" altLang="zh-CN" sz="2000" b="1" i="0" u="none" strike="noStrike" cap="none" normalizeH="0" baseline="0" smtClean="0">
                          <a:ln>
                            <a:noFill/>
                          </a:ln>
                          <a:solidFill>
                            <a:schemeClr val="tx1"/>
                          </a:solidFill>
                          <a:effectLst/>
                          <a:latin typeface="黑体" pitchFamily="49" charset="-122"/>
                          <a:ea typeface="黑体" pitchFamily="49" charset="-122"/>
                          <a:sym typeface="宋体" pitchFamily="2" charset="-122"/>
                        </a:rPr>
                        <a:t>9911</a:t>
                      </a:r>
                    </a:p>
                  </a:txBody>
                  <a:tcPr marL="144018" marR="144018" marT="72009" marB="72009" anchor="ctr" horzOverflow="overflow">
                    <a:lnL w="6382" cap="flat" cmpd="sng" algn="ctr">
                      <a:solidFill>
                        <a:srgbClr val="000000"/>
                      </a:solidFill>
                      <a:prstDash val="solid"/>
                      <a:round/>
                      <a:headEnd type="none" w="med" len="med"/>
                      <a:tailEnd type="none" w="med" len="med"/>
                    </a:lnL>
                    <a:lnR w="6382" cap="flat" cmpd="sng" algn="ctr">
                      <a:solidFill>
                        <a:srgbClr val="000000"/>
                      </a:solidFill>
                      <a:prstDash val="solid"/>
                      <a:round/>
                      <a:headEnd type="none" w="med" len="med"/>
                      <a:tailEnd type="none" w="med" len="med"/>
                    </a:lnR>
                    <a:lnT w="6382" cap="flat" cmpd="sng" algn="ctr">
                      <a:solidFill>
                        <a:srgbClr val="000000"/>
                      </a:solidFill>
                      <a:prstDash val="solid"/>
                      <a:round/>
                      <a:headEnd type="none" w="med" len="med"/>
                      <a:tailEnd type="none" w="med" len="med"/>
                    </a:lnT>
                    <a:lnB w="6382"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89469" name="Text Box 58"/>
          <p:cNvSpPr txBox="1">
            <a:spLocks noChangeArrowheads="1"/>
          </p:cNvSpPr>
          <p:nvPr/>
        </p:nvSpPr>
        <p:spPr bwMode="auto">
          <a:xfrm>
            <a:off x="9361488" y="2328863"/>
            <a:ext cx="6731000" cy="143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solidFill>
                  <a:srgbClr val="0033CC"/>
                </a:solidFill>
                <a:latin typeface="微软雅黑" pitchFamily="34" charset="-122"/>
                <a:ea typeface="微软雅黑" pitchFamily="34" charset="-122"/>
              </a:rPr>
              <a:t>商户信息区域划分: 无</a:t>
            </a:r>
          </a:p>
          <a:p>
            <a:pPr eaLnBrk="1" hangingPunct="1"/>
            <a:r>
              <a:rPr lang="zh-CN" altLang="en-US" sz="2800" b="1">
                <a:solidFill>
                  <a:srgbClr val="0033CC"/>
                </a:solidFill>
                <a:latin typeface="微软雅黑" pitchFamily="34" charset="-122"/>
                <a:ea typeface="微软雅黑" pitchFamily="34" charset="-122"/>
              </a:rPr>
              <a:t>经营范围: 零售、餐饮、服务、娱乐</a:t>
            </a:r>
          </a:p>
          <a:p>
            <a:pPr eaLnBrk="1" hangingPunct="1"/>
            <a:endParaRPr lang="zh-CN" altLang="en-US" sz="2800">
              <a:solidFill>
                <a:srgbClr val="0033CC"/>
              </a:solidFill>
              <a:latin typeface="Calibri" pitchFamily="34" charset="0"/>
              <a:ea typeface="宋体" pitchFamily="2" charset="-122"/>
            </a:endParaRPr>
          </a:p>
        </p:txBody>
      </p:sp>
      <p:sp>
        <p:nvSpPr>
          <p:cNvPr id="189470" name="Rectangle 2"/>
          <p:cNvSpPr>
            <a:spLocks noChangeArrowheads="1"/>
          </p:cNvSpPr>
          <p:nvPr/>
        </p:nvSpPr>
        <p:spPr bwMode="auto">
          <a:xfrm>
            <a:off x="0" y="0"/>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zh-CN" altLang="en-US" sz="3600" b="1"/>
              <a:t>迪美购物广场</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466" name="组合 6"/>
          <p:cNvGrpSpPr>
            <a:grpSpLocks/>
          </p:cNvGrpSpPr>
          <p:nvPr/>
        </p:nvGrpSpPr>
        <p:grpSpPr bwMode="auto">
          <a:xfrm>
            <a:off x="1320800" y="3646488"/>
            <a:ext cx="6359525" cy="3708400"/>
            <a:chOff x="174073" y="1338059"/>
            <a:chExt cx="3960440" cy="2736304"/>
          </a:xfrm>
        </p:grpSpPr>
        <p:pic>
          <p:nvPicPr>
            <p:cNvPr id="9" name="Picture 1"/>
            <p:cNvPicPr>
              <a:picLocks noChangeAspect="1" noChangeArrowheads="1"/>
            </p:cNvPicPr>
            <p:nvPr/>
          </p:nvPicPr>
          <p:blipFill>
            <a:blip r:embed="rId2"/>
            <a:srcRect/>
            <a:stretch>
              <a:fillRect/>
            </a:stretch>
          </p:blipFill>
          <p:spPr bwMode="auto">
            <a:xfrm>
              <a:off x="174073" y="1338059"/>
              <a:ext cx="3960440" cy="2736304"/>
            </a:xfrm>
            <a:prstGeom prst="rect">
              <a:avLst/>
            </a:prstGeom>
            <a:ln>
              <a:noFill/>
            </a:ln>
            <a:effectLst>
              <a:outerShdw blurRad="190500" algn="tl" rotWithShape="0">
                <a:srgbClr val="000000">
                  <a:alpha val="70000"/>
                </a:srgbClr>
              </a:outerShdw>
            </a:effectLst>
          </p:spPr>
        </p:pic>
        <p:sp>
          <p:nvSpPr>
            <p:cNvPr id="190475" name="椭圆 9"/>
            <p:cNvSpPr>
              <a:spLocks noChangeArrowheads="1"/>
            </p:cNvSpPr>
            <p:nvPr/>
          </p:nvSpPr>
          <p:spPr bwMode="auto">
            <a:xfrm>
              <a:off x="1384618" y="1625340"/>
              <a:ext cx="2376264" cy="793592"/>
            </a:xfrm>
            <a:prstGeom prst="ellipse">
              <a:avLst/>
            </a:prstGeom>
            <a:solidFill>
              <a:srgbClr val="FFFF00">
                <a:alpha val="58823"/>
              </a:srgbClr>
            </a:solidFill>
            <a:ln>
              <a:noFill/>
            </a:ln>
            <a:extLst>
              <a:ext uri="{91240B29-F687-4F45-9708-019B960494DF}">
                <a14:hiddenLine xmlns:a14="http://schemas.microsoft.com/office/drawing/2010/main" xmlns="" w="25400" algn="ctr">
                  <a:solidFill>
                    <a:srgbClr val="000000"/>
                  </a:solidFill>
                  <a:round/>
                  <a:headEnd/>
                  <a:tailEnd/>
                </a14:hiddenLine>
              </a:ext>
            </a:extLst>
          </p:spPr>
          <p:txBody>
            <a:bodyPr lIns="144018" tIns="72009" rIns="144018" bIns="72009" anchor="ctr"/>
            <a:lstStyle/>
            <a:p>
              <a:pPr algn="ctr" defTabSz="1439863"/>
              <a:r>
                <a:rPr lang="en-US" altLang="zh-CN" sz="2800">
                  <a:solidFill>
                    <a:srgbClr val="FFFFFF"/>
                  </a:solidFill>
                  <a:latin typeface="文鼎小标宋简"/>
                  <a:ea typeface="宋体" pitchFamily="2" charset="-122"/>
                </a:rPr>
                <a:t>1</a:t>
              </a:r>
              <a:r>
                <a:rPr lang="zh-CN" altLang="en-US" sz="2800">
                  <a:solidFill>
                    <a:srgbClr val="FFFFFF"/>
                  </a:solidFill>
                  <a:latin typeface="文鼎小标宋简"/>
                  <a:ea typeface="宋体" pitchFamily="2" charset="-122"/>
                </a:rPr>
                <a:t>号区域</a:t>
              </a:r>
            </a:p>
          </p:txBody>
        </p:sp>
      </p:grpSp>
      <p:sp>
        <p:nvSpPr>
          <p:cNvPr id="190467" name="TextBox 5"/>
          <p:cNvSpPr txBox="1">
            <a:spLocks noChangeArrowheads="1"/>
          </p:cNvSpPr>
          <p:nvPr/>
        </p:nvSpPr>
        <p:spPr bwMode="auto">
          <a:xfrm>
            <a:off x="1093788" y="2065338"/>
            <a:ext cx="9420225" cy="6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b="1">
                <a:latin typeface="微软雅黑" pitchFamily="34" charset="-122"/>
                <a:ea typeface="微软雅黑" pitchFamily="34" charset="-122"/>
              </a:rPr>
              <a:t>1</a:t>
            </a:r>
            <a:r>
              <a:rPr lang="zh-CN" altLang="en-US" b="1">
                <a:latin typeface="微软雅黑" pitchFamily="34" charset="-122"/>
                <a:ea typeface="微软雅黑" pitchFamily="34" charset="-122"/>
              </a:rPr>
              <a:t>号区域内代表商家分布、租金在</a:t>
            </a:r>
            <a:r>
              <a:rPr lang="en-US" altLang="zh-CN" b="1">
                <a:latin typeface="微软雅黑" pitchFamily="34" charset="-122"/>
                <a:ea typeface="微软雅黑" pitchFamily="34" charset="-122"/>
              </a:rPr>
              <a:t>10-18</a:t>
            </a:r>
            <a:r>
              <a:rPr lang="zh-CN" altLang="en-US" b="1">
                <a:latin typeface="微软雅黑" pitchFamily="34" charset="-122"/>
                <a:ea typeface="微软雅黑" pitchFamily="34" charset="-122"/>
              </a:rPr>
              <a:t>元</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平米</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天</a:t>
            </a:r>
          </a:p>
        </p:txBody>
      </p:sp>
      <p:grpSp>
        <p:nvGrpSpPr>
          <p:cNvPr id="190468" name="组合 15"/>
          <p:cNvGrpSpPr>
            <a:grpSpLocks/>
          </p:cNvGrpSpPr>
          <p:nvPr/>
        </p:nvGrpSpPr>
        <p:grpSpPr bwMode="auto">
          <a:xfrm>
            <a:off x="8161338" y="3328988"/>
            <a:ext cx="8159750" cy="5321300"/>
            <a:chOff x="5202398" y="2347294"/>
            <a:chExt cx="4513134" cy="3755583"/>
          </a:xfrm>
        </p:grpSpPr>
        <p:pic>
          <p:nvPicPr>
            <p:cNvPr id="4" name="Picture 1" descr="e:\迪美\suc40679.jpg"/>
            <p:cNvPicPr>
              <a:picLocks noChangeAspect="1" noChangeArrowheads="1"/>
            </p:cNvPicPr>
            <p:nvPr/>
          </p:nvPicPr>
          <p:blipFill>
            <a:blip r:embed="rId3"/>
            <a:srcRect/>
            <a:stretch>
              <a:fillRect/>
            </a:stretch>
          </p:blipFill>
          <p:spPr bwMode="auto">
            <a:xfrm>
              <a:off x="7348332" y="2347294"/>
              <a:ext cx="2367200" cy="1796002"/>
            </a:xfrm>
            <a:prstGeom prst="rect">
              <a:avLst/>
            </a:prstGeom>
            <a:ln>
              <a:noFill/>
            </a:ln>
            <a:effectLst>
              <a:outerShdw blurRad="190500" sx="1000" sy="1000" algn="tl" rotWithShape="0">
                <a:srgbClr val="000000"/>
              </a:outerShdw>
            </a:effectLst>
          </p:spPr>
        </p:pic>
        <p:pic>
          <p:nvPicPr>
            <p:cNvPr id="5" name="Picture 11" descr="SUC40181"/>
            <p:cNvPicPr>
              <a:picLocks noChangeAspect="1" noChangeArrowheads="1"/>
            </p:cNvPicPr>
            <p:nvPr/>
          </p:nvPicPr>
          <p:blipFill>
            <a:blip r:embed="rId4"/>
            <a:srcRect r="6615"/>
            <a:stretch>
              <a:fillRect/>
            </a:stretch>
          </p:blipFill>
          <p:spPr bwMode="auto">
            <a:xfrm>
              <a:off x="6862774" y="4215002"/>
              <a:ext cx="2852758" cy="1887875"/>
            </a:xfrm>
            <a:prstGeom prst="rect">
              <a:avLst/>
            </a:prstGeom>
            <a:ln>
              <a:noFill/>
            </a:ln>
            <a:effectLst>
              <a:outerShdw blurRad="190500" sx="1000" sy="1000" algn="tl" rotWithShape="0">
                <a:srgbClr val="000000"/>
              </a:outerShdw>
            </a:effectLst>
          </p:spPr>
        </p:pic>
        <p:pic>
          <p:nvPicPr>
            <p:cNvPr id="8" name="Picture 9" descr="http://www.esskk.net/UpLoadPics/small/xf200712281134205641.jpg"/>
            <p:cNvPicPr>
              <a:picLocks noChangeAspect="1" noChangeArrowheads="1"/>
            </p:cNvPicPr>
            <p:nvPr/>
          </p:nvPicPr>
          <p:blipFill>
            <a:blip r:embed="rId5"/>
            <a:srcRect/>
            <a:stretch>
              <a:fillRect/>
            </a:stretch>
          </p:blipFill>
          <p:spPr bwMode="auto">
            <a:xfrm>
              <a:off x="5470200" y="2357377"/>
              <a:ext cx="1816668" cy="1785919"/>
            </a:xfrm>
            <a:prstGeom prst="rect">
              <a:avLst/>
            </a:prstGeom>
            <a:ln>
              <a:noFill/>
            </a:ln>
            <a:effectLst>
              <a:outerShdw blurRad="190500" sx="1000" sy="1000" algn="tl" rotWithShape="0">
                <a:srgbClr val="000000"/>
              </a:outerShdw>
            </a:effectLst>
          </p:spPr>
        </p:pic>
        <p:pic>
          <p:nvPicPr>
            <p:cNvPr id="12" name="Picture 10"/>
            <p:cNvPicPr>
              <a:picLocks noChangeAspect="1" noChangeArrowheads="1"/>
            </p:cNvPicPr>
            <p:nvPr/>
          </p:nvPicPr>
          <p:blipFill>
            <a:blip r:embed="rId6"/>
            <a:srcRect/>
            <a:stretch>
              <a:fillRect/>
            </a:stretch>
          </p:blipFill>
          <p:spPr bwMode="auto">
            <a:xfrm>
              <a:off x="5202398" y="4215002"/>
              <a:ext cx="1583987" cy="1873310"/>
            </a:xfrm>
            <a:prstGeom prst="rect">
              <a:avLst/>
            </a:prstGeom>
            <a:ln>
              <a:noFill/>
            </a:ln>
            <a:effectLst>
              <a:outerShdw blurRad="190500" sx="1000" sy="1000" algn="tl" rotWithShape="0">
                <a:srgbClr val="000000"/>
              </a:outerShdw>
            </a:effectLst>
          </p:spPr>
        </p:pic>
      </p:grpSp>
      <p:sp>
        <p:nvSpPr>
          <p:cNvPr id="190469" name="Rectangle 2"/>
          <p:cNvSpPr>
            <a:spLocks noChangeArrowheads="1"/>
          </p:cNvSpPr>
          <p:nvPr/>
        </p:nvSpPr>
        <p:spPr bwMode="auto">
          <a:xfrm>
            <a:off x="0" y="0"/>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zh-CN" altLang="en-US" sz="3600" b="1"/>
              <a:t>迪美购物广场</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490" name="组合 10"/>
          <p:cNvGrpSpPr>
            <a:grpSpLocks/>
          </p:cNvGrpSpPr>
          <p:nvPr/>
        </p:nvGrpSpPr>
        <p:grpSpPr bwMode="auto">
          <a:xfrm>
            <a:off x="1114425" y="3140075"/>
            <a:ext cx="6446838" cy="4286250"/>
            <a:chOff x="448873" y="1351560"/>
            <a:chExt cx="3837371" cy="3024336"/>
          </a:xfrm>
        </p:grpSpPr>
        <p:pic>
          <p:nvPicPr>
            <p:cNvPr id="8193" name="Picture 1"/>
            <p:cNvPicPr>
              <a:picLocks noChangeAspect="1" noChangeArrowheads="1"/>
            </p:cNvPicPr>
            <p:nvPr/>
          </p:nvPicPr>
          <p:blipFill>
            <a:blip r:embed="rId2"/>
            <a:srcRect/>
            <a:stretch>
              <a:fillRect/>
            </a:stretch>
          </p:blipFill>
          <p:spPr bwMode="auto">
            <a:xfrm>
              <a:off x="448873" y="1351560"/>
              <a:ext cx="3836426" cy="3024336"/>
            </a:xfrm>
            <a:prstGeom prst="rect">
              <a:avLst/>
            </a:prstGeom>
            <a:ln>
              <a:noFill/>
            </a:ln>
            <a:effectLst>
              <a:outerShdw blurRad="190500" algn="tl" rotWithShape="0">
                <a:srgbClr val="000000">
                  <a:alpha val="70000"/>
                </a:srgbClr>
              </a:outerShdw>
            </a:effectLst>
          </p:spPr>
        </p:pic>
        <p:sp>
          <p:nvSpPr>
            <p:cNvPr id="191497" name="椭圆 4"/>
            <p:cNvSpPr>
              <a:spLocks noChangeArrowheads="1"/>
            </p:cNvSpPr>
            <p:nvPr/>
          </p:nvSpPr>
          <p:spPr bwMode="auto">
            <a:xfrm>
              <a:off x="1189031" y="2575052"/>
              <a:ext cx="3097213" cy="1584325"/>
            </a:xfrm>
            <a:prstGeom prst="ellipse">
              <a:avLst/>
            </a:prstGeom>
            <a:solidFill>
              <a:srgbClr val="00B0F0">
                <a:alpha val="58823"/>
              </a:srgbClr>
            </a:solidFill>
            <a:ln>
              <a:noFill/>
            </a:ln>
            <a:extLst>
              <a:ext uri="{91240B29-F687-4F45-9708-019B960494DF}">
                <a14:hiddenLine xmlns:a14="http://schemas.microsoft.com/office/drawing/2010/main" xmlns="" w="25400" algn="ctr">
                  <a:solidFill>
                    <a:srgbClr val="000000"/>
                  </a:solidFill>
                  <a:round/>
                  <a:headEnd/>
                  <a:tailEnd/>
                </a14:hiddenLine>
              </a:ext>
            </a:extLst>
          </p:spPr>
          <p:txBody>
            <a:bodyPr lIns="144018" tIns="72009" rIns="144018" bIns="72009" anchor="ctr"/>
            <a:lstStyle/>
            <a:p>
              <a:pPr algn="ctr" defTabSz="1439863"/>
              <a:r>
                <a:rPr lang="en-US" altLang="zh-CN" sz="2800">
                  <a:solidFill>
                    <a:srgbClr val="FFFFFF"/>
                  </a:solidFill>
                  <a:latin typeface="文鼎小标宋简"/>
                  <a:ea typeface="宋体" pitchFamily="2" charset="-122"/>
                </a:rPr>
                <a:t>2</a:t>
              </a:r>
              <a:r>
                <a:rPr lang="zh-CN" altLang="en-US" sz="2800">
                  <a:solidFill>
                    <a:srgbClr val="FFFFFF"/>
                  </a:solidFill>
                  <a:latin typeface="文鼎小标宋简"/>
                  <a:ea typeface="宋体" pitchFamily="2" charset="-122"/>
                </a:rPr>
                <a:t>号区域</a:t>
              </a:r>
            </a:p>
          </p:txBody>
        </p:sp>
      </p:grpSp>
      <p:pic>
        <p:nvPicPr>
          <p:cNvPr id="8194" name="Picture 2" descr="e:\迪美\suc40652.jpg"/>
          <p:cNvPicPr>
            <a:picLocks noChangeAspect="1" noChangeArrowheads="1"/>
          </p:cNvPicPr>
          <p:nvPr/>
        </p:nvPicPr>
        <p:blipFill>
          <a:blip r:embed="rId3"/>
          <a:srcRect/>
          <a:stretch>
            <a:fillRect/>
          </a:stretch>
        </p:blipFill>
        <p:spPr bwMode="auto">
          <a:xfrm>
            <a:off x="11241088" y="2811463"/>
            <a:ext cx="5080000" cy="3163887"/>
          </a:xfrm>
          <a:prstGeom prst="rect">
            <a:avLst/>
          </a:prstGeom>
          <a:ln>
            <a:noFill/>
          </a:ln>
          <a:effectLst>
            <a:outerShdw blurRad="190500" sx="1000" sy="1000" algn="tl" rotWithShape="0">
              <a:srgbClr val="000000"/>
            </a:outerShdw>
          </a:effectLst>
        </p:spPr>
      </p:pic>
      <p:pic>
        <p:nvPicPr>
          <p:cNvPr id="8195" name="Picture 3" descr="e:\迪美\suc40649.jpg"/>
          <p:cNvPicPr>
            <a:picLocks noChangeAspect="1" noChangeArrowheads="1"/>
          </p:cNvPicPr>
          <p:nvPr/>
        </p:nvPicPr>
        <p:blipFill>
          <a:blip r:embed="rId4"/>
          <a:srcRect/>
          <a:stretch>
            <a:fillRect/>
          </a:stretch>
        </p:blipFill>
        <p:spPr bwMode="auto">
          <a:xfrm>
            <a:off x="11880850" y="6076950"/>
            <a:ext cx="4486275" cy="2765425"/>
          </a:xfrm>
          <a:prstGeom prst="rect">
            <a:avLst/>
          </a:prstGeom>
          <a:ln>
            <a:noFill/>
          </a:ln>
          <a:effectLst>
            <a:outerShdw blurRad="190500" sx="1000" sy="1000" algn="tl" rotWithShape="0">
              <a:srgbClr val="000000"/>
            </a:outerShdw>
          </a:effectLst>
        </p:spPr>
      </p:pic>
      <p:pic>
        <p:nvPicPr>
          <p:cNvPr id="8196" name="Picture 4" descr="e:\迪美\suc40648.jpg"/>
          <p:cNvPicPr>
            <a:picLocks noChangeAspect="1" noChangeArrowheads="1"/>
          </p:cNvPicPr>
          <p:nvPr/>
        </p:nvPicPr>
        <p:blipFill>
          <a:blip r:embed="rId5"/>
          <a:srcRect/>
          <a:stretch>
            <a:fillRect/>
          </a:stretch>
        </p:blipFill>
        <p:spPr bwMode="auto">
          <a:xfrm>
            <a:off x="7920038" y="6076950"/>
            <a:ext cx="3875087" cy="2755900"/>
          </a:xfrm>
          <a:prstGeom prst="rect">
            <a:avLst/>
          </a:prstGeom>
          <a:ln>
            <a:noFill/>
          </a:ln>
          <a:effectLst>
            <a:outerShdw blurRad="190500" sx="1000" sy="1000" algn="tl" rotWithShape="0">
              <a:srgbClr val="000000"/>
            </a:outerShdw>
          </a:effectLst>
        </p:spPr>
      </p:pic>
      <p:sp>
        <p:nvSpPr>
          <p:cNvPr id="191494" name="TextBox 11"/>
          <p:cNvSpPr txBox="1">
            <a:spLocks noChangeArrowheads="1"/>
          </p:cNvSpPr>
          <p:nvPr/>
        </p:nvSpPr>
        <p:spPr bwMode="auto">
          <a:xfrm>
            <a:off x="1212850" y="1965325"/>
            <a:ext cx="9420225" cy="630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b="1">
                <a:latin typeface="微软雅黑" pitchFamily="34" charset="-122"/>
                <a:ea typeface="微软雅黑" pitchFamily="34" charset="-122"/>
              </a:rPr>
              <a:t>2</a:t>
            </a:r>
            <a:r>
              <a:rPr lang="zh-CN" altLang="en-US" b="1">
                <a:latin typeface="微软雅黑" pitchFamily="34" charset="-122"/>
                <a:ea typeface="微软雅黑" pitchFamily="34" charset="-122"/>
              </a:rPr>
              <a:t>号区域内代表商家分布、租金在</a:t>
            </a:r>
            <a:r>
              <a:rPr lang="en-US" altLang="zh-CN" b="1">
                <a:latin typeface="微软雅黑" pitchFamily="34" charset="-122"/>
                <a:ea typeface="微软雅黑" pitchFamily="34" charset="-122"/>
              </a:rPr>
              <a:t>20-30</a:t>
            </a:r>
            <a:r>
              <a:rPr lang="zh-CN" altLang="en-US" b="1">
                <a:latin typeface="微软雅黑" pitchFamily="34" charset="-122"/>
                <a:ea typeface="微软雅黑" pitchFamily="34" charset="-122"/>
              </a:rPr>
              <a:t>元</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平米</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天</a:t>
            </a:r>
          </a:p>
        </p:txBody>
      </p:sp>
      <p:sp>
        <p:nvSpPr>
          <p:cNvPr id="191495" name="Rectangle 2"/>
          <p:cNvSpPr>
            <a:spLocks noChangeArrowheads="1"/>
          </p:cNvSpPr>
          <p:nvPr/>
        </p:nvSpPr>
        <p:spPr bwMode="auto">
          <a:xfrm>
            <a:off x="0" y="0"/>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zh-CN" altLang="en-US" sz="3600" b="1"/>
              <a:t>迪美购物广场</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514" name="组合 14"/>
          <p:cNvGrpSpPr>
            <a:grpSpLocks/>
          </p:cNvGrpSpPr>
          <p:nvPr/>
        </p:nvGrpSpPr>
        <p:grpSpPr bwMode="auto">
          <a:xfrm>
            <a:off x="1146175" y="3140075"/>
            <a:ext cx="6654800" cy="3876675"/>
            <a:chOff x="362085" y="2261923"/>
            <a:chExt cx="3960440" cy="2736305"/>
          </a:xfrm>
        </p:grpSpPr>
        <p:pic>
          <p:nvPicPr>
            <p:cNvPr id="4" name="Picture 1"/>
            <p:cNvPicPr>
              <a:picLocks noChangeAspect="1" noChangeArrowheads="1"/>
            </p:cNvPicPr>
            <p:nvPr/>
          </p:nvPicPr>
          <p:blipFill>
            <a:blip r:embed="rId2"/>
            <a:srcRect/>
            <a:stretch>
              <a:fillRect/>
            </a:stretch>
          </p:blipFill>
          <p:spPr bwMode="auto">
            <a:xfrm>
              <a:off x="362085" y="2261923"/>
              <a:ext cx="3960440" cy="2736305"/>
            </a:xfrm>
            <a:prstGeom prst="rect">
              <a:avLst/>
            </a:prstGeom>
            <a:ln>
              <a:noFill/>
            </a:ln>
            <a:effectLst>
              <a:outerShdw blurRad="190500" algn="tl" rotWithShape="0">
                <a:srgbClr val="000000">
                  <a:alpha val="70000"/>
                </a:srgbClr>
              </a:outerShdw>
            </a:effectLst>
          </p:spPr>
        </p:pic>
        <p:sp>
          <p:nvSpPr>
            <p:cNvPr id="192523" name="椭圆 4"/>
            <p:cNvSpPr>
              <a:spLocks noChangeArrowheads="1"/>
            </p:cNvSpPr>
            <p:nvPr/>
          </p:nvSpPr>
          <p:spPr bwMode="auto">
            <a:xfrm>
              <a:off x="1219261" y="3232263"/>
              <a:ext cx="3025490" cy="1542050"/>
            </a:xfrm>
            <a:prstGeom prst="ellipse">
              <a:avLst/>
            </a:prstGeom>
            <a:solidFill>
              <a:srgbClr val="00B0F0">
                <a:alpha val="58823"/>
              </a:srgbClr>
            </a:solidFill>
            <a:ln>
              <a:noFill/>
            </a:ln>
            <a:extLst>
              <a:ext uri="{91240B29-F687-4F45-9708-019B960494DF}">
                <a14:hiddenLine xmlns:a14="http://schemas.microsoft.com/office/drawing/2010/main" xmlns="" w="25400" algn="ctr">
                  <a:solidFill>
                    <a:srgbClr val="000000"/>
                  </a:solidFill>
                  <a:round/>
                  <a:headEnd/>
                  <a:tailEnd/>
                </a14:hiddenLine>
              </a:ext>
            </a:extLst>
          </p:spPr>
          <p:txBody>
            <a:bodyPr lIns="144018" tIns="72009" rIns="144018" bIns="72009" anchor="ctr"/>
            <a:lstStyle/>
            <a:p>
              <a:pPr algn="ctr" defTabSz="1439863"/>
              <a:r>
                <a:rPr lang="en-US" altLang="zh-CN" sz="2800">
                  <a:solidFill>
                    <a:srgbClr val="FFFFFF"/>
                  </a:solidFill>
                  <a:latin typeface="文鼎小标宋简"/>
                  <a:ea typeface="宋体" pitchFamily="2" charset="-122"/>
                </a:rPr>
                <a:t>2</a:t>
              </a:r>
              <a:r>
                <a:rPr lang="zh-CN" altLang="en-US" sz="2800">
                  <a:solidFill>
                    <a:srgbClr val="FFFFFF"/>
                  </a:solidFill>
                  <a:latin typeface="文鼎小标宋简"/>
                  <a:ea typeface="宋体" pitchFamily="2" charset="-122"/>
                </a:rPr>
                <a:t>号区域</a:t>
              </a:r>
            </a:p>
          </p:txBody>
        </p:sp>
      </p:grpSp>
      <p:pic>
        <p:nvPicPr>
          <p:cNvPr id="7169" name="Picture 1" descr="e:\迪美\suc40667.jpg"/>
          <p:cNvPicPr>
            <a:picLocks noChangeAspect="1" noChangeArrowheads="1"/>
          </p:cNvPicPr>
          <p:nvPr/>
        </p:nvPicPr>
        <p:blipFill>
          <a:blip r:embed="rId3"/>
          <a:srcRect/>
          <a:stretch>
            <a:fillRect/>
          </a:stretch>
        </p:blipFill>
        <p:spPr bwMode="auto">
          <a:xfrm>
            <a:off x="11761788" y="3240088"/>
            <a:ext cx="4198937" cy="3341687"/>
          </a:xfrm>
          <a:prstGeom prst="rect">
            <a:avLst/>
          </a:prstGeom>
          <a:ln>
            <a:noFill/>
          </a:ln>
          <a:effectLst>
            <a:outerShdw blurRad="190500" sx="1000" sy="1000" algn="tl" rotWithShape="0">
              <a:srgbClr val="000000"/>
            </a:outerShdw>
          </a:effectLst>
        </p:spPr>
      </p:pic>
      <p:pic>
        <p:nvPicPr>
          <p:cNvPr id="7170" name="Picture 2" descr="e:\迪美\suc40668.jpg"/>
          <p:cNvPicPr>
            <a:picLocks noChangeAspect="1" noChangeArrowheads="1"/>
          </p:cNvPicPr>
          <p:nvPr/>
        </p:nvPicPr>
        <p:blipFill>
          <a:blip r:embed="rId4"/>
          <a:srcRect/>
          <a:stretch>
            <a:fillRect/>
          </a:stretch>
        </p:blipFill>
        <p:spPr bwMode="auto">
          <a:xfrm>
            <a:off x="6176963" y="7088188"/>
            <a:ext cx="4264025" cy="1765300"/>
          </a:xfrm>
          <a:prstGeom prst="rect">
            <a:avLst/>
          </a:prstGeom>
          <a:ln>
            <a:noFill/>
          </a:ln>
          <a:effectLst>
            <a:outerShdw blurRad="190500" sx="1000" sy="1000" algn="tl" rotWithShape="0">
              <a:srgbClr val="000000"/>
            </a:outerShdw>
          </a:effectLst>
        </p:spPr>
      </p:pic>
      <p:pic>
        <p:nvPicPr>
          <p:cNvPr id="9222" name="Picture 3" descr="e:\迪美\suc40669.jpg"/>
          <p:cNvPicPr>
            <a:picLocks noChangeAspect="1" noChangeArrowheads="1"/>
          </p:cNvPicPr>
          <p:nvPr/>
        </p:nvPicPr>
        <p:blipFill>
          <a:blip r:embed="rId5"/>
          <a:srcRect/>
          <a:stretch>
            <a:fillRect/>
          </a:stretch>
        </p:blipFill>
        <p:spPr bwMode="auto">
          <a:xfrm>
            <a:off x="10499725" y="6683375"/>
            <a:ext cx="2701925" cy="2187575"/>
          </a:xfrm>
          <a:prstGeom prst="rect">
            <a:avLst/>
          </a:prstGeom>
          <a:ln>
            <a:noFill/>
          </a:ln>
          <a:effectLst>
            <a:outerShdw blurRad="190500" sx="1000" sy="1000" algn="tl" rotWithShape="0">
              <a:srgbClr val="000000"/>
            </a:outerShdw>
          </a:effectLst>
        </p:spPr>
      </p:pic>
      <p:pic>
        <p:nvPicPr>
          <p:cNvPr id="7174" name="Picture 6"/>
          <p:cNvPicPr>
            <a:picLocks noChangeAspect="1" noChangeArrowheads="1"/>
          </p:cNvPicPr>
          <p:nvPr/>
        </p:nvPicPr>
        <p:blipFill>
          <a:blip r:embed="rId6"/>
          <a:srcRect/>
          <a:stretch>
            <a:fillRect/>
          </a:stretch>
        </p:blipFill>
        <p:spPr bwMode="auto">
          <a:xfrm>
            <a:off x="13276263" y="6654800"/>
            <a:ext cx="2684462" cy="2257425"/>
          </a:xfrm>
          <a:prstGeom prst="rect">
            <a:avLst/>
          </a:prstGeom>
          <a:ln>
            <a:noFill/>
          </a:ln>
          <a:effectLst>
            <a:outerShdw blurRad="190500" sx="1000" sy="1000" algn="tl" rotWithShape="0">
              <a:srgbClr val="000000"/>
            </a:outerShdw>
          </a:effectLst>
        </p:spPr>
      </p:pic>
      <p:pic>
        <p:nvPicPr>
          <p:cNvPr id="7176" name="Picture 8" descr="http://i2.dpfile.com/2010-08-13/4986481_m.jpg"/>
          <p:cNvPicPr>
            <a:picLocks noChangeAspect="1" noChangeArrowheads="1"/>
          </p:cNvPicPr>
          <p:nvPr/>
        </p:nvPicPr>
        <p:blipFill>
          <a:blip r:embed="rId7"/>
          <a:srcRect/>
          <a:stretch>
            <a:fillRect/>
          </a:stretch>
        </p:blipFill>
        <p:spPr bwMode="auto">
          <a:xfrm>
            <a:off x="8520113" y="3240088"/>
            <a:ext cx="3121025" cy="3341687"/>
          </a:xfrm>
          <a:prstGeom prst="rect">
            <a:avLst/>
          </a:prstGeom>
          <a:ln>
            <a:noFill/>
          </a:ln>
          <a:effectLst>
            <a:outerShdw blurRad="190500" sx="1000" sy="1000" algn="tl" rotWithShape="0">
              <a:srgbClr val="000000"/>
            </a:outerShdw>
          </a:effectLst>
        </p:spPr>
      </p:pic>
      <p:sp>
        <p:nvSpPr>
          <p:cNvPr id="192520" name="TextBox 11"/>
          <p:cNvSpPr txBox="1">
            <a:spLocks noChangeArrowheads="1"/>
          </p:cNvSpPr>
          <p:nvPr/>
        </p:nvSpPr>
        <p:spPr bwMode="auto">
          <a:xfrm>
            <a:off x="1077913" y="1933575"/>
            <a:ext cx="15482887"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b="1">
                <a:latin typeface="微软雅黑" pitchFamily="34" charset="-122"/>
                <a:ea typeface="微软雅黑" pitchFamily="34" charset="-122"/>
              </a:rPr>
              <a:t>2</a:t>
            </a:r>
            <a:r>
              <a:rPr lang="zh-CN" altLang="en-US" b="1">
                <a:latin typeface="微软雅黑" pitchFamily="34" charset="-122"/>
                <a:ea typeface="微软雅黑" pitchFamily="34" charset="-122"/>
              </a:rPr>
              <a:t>号区域内代表商家分布、租金在</a:t>
            </a:r>
            <a:r>
              <a:rPr lang="en-US" altLang="zh-CN" b="1">
                <a:latin typeface="微软雅黑" pitchFamily="34" charset="-122"/>
                <a:ea typeface="微软雅黑" pitchFamily="34" charset="-122"/>
              </a:rPr>
              <a:t>18-30</a:t>
            </a:r>
            <a:r>
              <a:rPr lang="zh-CN" altLang="en-US" b="1">
                <a:latin typeface="微软雅黑" pitchFamily="34" charset="-122"/>
                <a:ea typeface="微软雅黑" pitchFamily="34" charset="-122"/>
              </a:rPr>
              <a:t>元</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平米</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天</a:t>
            </a:r>
          </a:p>
          <a:p>
            <a:pPr eaLnBrk="1" hangingPunct="1"/>
            <a:r>
              <a:rPr lang="zh-CN" altLang="en-US" b="1">
                <a:latin typeface="微软雅黑" pitchFamily="34" charset="-122"/>
                <a:ea typeface="微软雅黑" pitchFamily="34" charset="-122"/>
              </a:rPr>
              <a:t>其中，风云再起运营面积为</a:t>
            </a:r>
            <a:r>
              <a:rPr lang="en-US" altLang="zh-CN" b="1">
                <a:latin typeface="微软雅黑" pitchFamily="34" charset="-122"/>
                <a:ea typeface="微软雅黑" pitchFamily="34" charset="-122"/>
              </a:rPr>
              <a:t>3500</a:t>
            </a:r>
            <a:r>
              <a:rPr lang="zh-CN" altLang="en-US" b="1">
                <a:latin typeface="微软雅黑" pitchFamily="34" charset="-122"/>
                <a:ea typeface="微软雅黑" pitchFamily="34" charset="-122"/>
              </a:rPr>
              <a:t>方，租金为</a:t>
            </a:r>
            <a:r>
              <a:rPr lang="en-US" altLang="zh-CN" b="1">
                <a:latin typeface="微软雅黑" pitchFamily="34" charset="-122"/>
                <a:ea typeface="微软雅黑" pitchFamily="34" charset="-122"/>
              </a:rPr>
              <a:t>7.5</a:t>
            </a:r>
            <a:r>
              <a:rPr lang="zh-CN" altLang="en-US" b="1">
                <a:latin typeface="微软雅黑" pitchFamily="34" charset="-122"/>
                <a:ea typeface="微软雅黑" pitchFamily="34" charset="-122"/>
              </a:rPr>
              <a:t>元</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平米</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天</a:t>
            </a:r>
          </a:p>
        </p:txBody>
      </p:sp>
      <p:sp>
        <p:nvSpPr>
          <p:cNvPr id="192521" name="Rectangle 2"/>
          <p:cNvSpPr>
            <a:spLocks noChangeArrowheads="1"/>
          </p:cNvSpPr>
          <p:nvPr/>
        </p:nvSpPr>
        <p:spPr bwMode="auto">
          <a:xfrm>
            <a:off x="0" y="0"/>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zh-CN" altLang="en-US" sz="3600" b="1"/>
              <a:t>迪美购物广场</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538" name="组合 10"/>
          <p:cNvGrpSpPr>
            <a:grpSpLocks/>
          </p:cNvGrpSpPr>
          <p:nvPr/>
        </p:nvGrpSpPr>
        <p:grpSpPr bwMode="auto">
          <a:xfrm>
            <a:off x="1096963" y="3240088"/>
            <a:ext cx="6654800" cy="3878262"/>
            <a:chOff x="395536" y="1556792"/>
            <a:chExt cx="3960440" cy="2736304"/>
          </a:xfrm>
        </p:grpSpPr>
        <p:pic>
          <p:nvPicPr>
            <p:cNvPr id="4" name="Picture 1"/>
            <p:cNvPicPr>
              <a:picLocks noChangeAspect="1" noChangeArrowheads="1"/>
            </p:cNvPicPr>
            <p:nvPr/>
          </p:nvPicPr>
          <p:blipFill>
            <a:blip r:embed="rId2"/>
            <a:srcRect/>
            <a:stretch>
              <a:fillRect/>
            </a:stretch>
          </p:blipFill>
          <p:spPr bwMode="auto">
            <a:xfrm>
              <a:off x="395536" y="1556792"/>
              <a:ext cx="3960440" cy="2736304"/>
            </a:xfrm>
            <a:prstGeom prst="rect">
              <a:avLst/>
            </a:prstGeom>
            <a:ln>
              <a:noFill/>
            </a:ln>
            <a:effectLst>
              <a:outerShdw blurRad="190500" algn="tl" rotWithShape="0">
                <a:srgbClr val="000000">
                  <a:alpha val="70000"/>
                </a:srgbClr>
              </a:outerShdw>
            </a:effectLst>
          </p:spPr>
        </p:pic>
        <p:sp>
          <p:nvSpPr>
            <p:cNvPr id="193546" name="椭圆 4"/>
            <p:cNvSpPr>
              <a:spLocks noChangeArrowheads="1"/>
            </p:cNvSpPr>
            <p:nvPr/>
          </p:nvSpPr>
          <p:spPr bwMode="auto">
            <a:xfrm>
              <a:off x="1116193" y="2708167"/>
              <a:ext cx="3239783" cy="1397532"/>
            </a:xfrm>
            <a:prstGeom prst="ellipse">
              <a:avLst/>
            </a:prstGeom>
            <a:solidFill>
              <a:srgbClr val="00B0F0">
                <a:alpha val="58823"/>
              </a:srgbClr>
            </a:solidFill>
            <a:ln>
              <a:noFill/>
            </a:ln>
            <a:extLst>
              <a:ext uri="{91240B29-F687-4F45-9708-019B960494DF}">
                <a14:hiddenLine xmlns:a14="http://schemas.microsoft.com/office/drawing/2010/main" xmlns="" w="25400" algn="ctr">
                  <a:solidFill>
                    <a:srgbClr val="000000"/>
                  </a:solidFill>
                  <a:round/>
                  <a:headEnd/>
                  <a:tailEnd/>
                </a14:hiddenLine>
              </a:ext>
            </a:extLst>
          </p:spPr>
          <p:txBody>
            <a:bodyPr lIns="144018" tIns="72009" rIns="144018" bIns="72009" anchor="ctr"/>
            <a:lstStyle/>
            <a:p>
              <a:pPr algn="ctr" defTabSz="1439863"/>
              <a:r>
                <a:rPr lang="en-US" altLang="zh-CN" sz="2800">
                  <a:solidFill>
                    <a:srgbClr val="FFFFFF"/>
                  </a:solidFill>
                  <a:latin typeface="文鼎小标宋简"/>
                  <a:ea typeface="宋体" pitchFamily="2" charset="-122"/>
                </a:rPr>
                <a:t>2</a:t>
              </a:r>
              <a:r>
                <a:rPr lang="zh-CN" altLang="en-US" sz="2800">
                  <a:solidFill>
                    <a:srgbClr val="FFFFFF"/>
                  </a:solidFill>
                  <a:latin typeface="文鼎小标宋简"/>
                  <a:ea typeface="宋体" pitchFamily="2" charset="-122"/>
                </a:rPr>
                <a:t>号区域</a:t>
              </a:r>
            </a:p>
          </p:txBody>
        </p:sp>
      </p:grpSp>
      <p:sp>
        <p:nvSpPr>
          <p:cNvPr id="193539" name="TextBox 5"/>
          <p:cNvSpPr txBox="1">
            <a:spLocks noChangeArrowheads="1"/>
          </p:cNvSpPr>
          <p:nvPr/>
        </p:nvSpPr>
        <p:spPr bwMode="auto">
          <a:xfrm>
            <a:off x="944563" y="1812925"/>
            <a:ext cx="11452225" cy="630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b="1">
                <a:latin typeface="微软雅黑" pitchFamily="34" charset="-122"/>
                <a:ea typeface="微软雅黑" pitchFamily="34" charset="-122"/>
              </a:rPr>
              <a:t>2</a:t>
            </a:r>
            <a:r>
              <a:rPr lang="zh-CN" altLang="en-US" b="1">
                <a:latin typeface="微软雅黑" pitchFamily="34" charset="-122"/>
                <a:ea typeface="微软雅黑" pitchFamily="34" charset="-122"/>
              </a:rPr>
              <a:t>号区域内个体零售类代表商家分布、租金在</a:t>
            </a:r>
            <a:r>
              <a:rPr lang="en-US" altLang="zh-CN" b="1">
                <a:latin typeface="微软雅黑" pitchFamily="34" charset="-122"/>
                <a:ea typeface="微软雅黑" pitchFamily="34" charset="-122"/>
              </a:rPr>
              <a:t>10-18</a:t>
            </a:r>
            <a:r>
              <a:rPr lang="zh-CN" altLang="en-US" b="1">
                <a:latin typeface="微软雅黑" pitchFamily="34" charset="-122"/>
                <a:ea typeface="微软雅黑" pitchFamily="34" charset="-122"/>
              </a:rPr>
              <a:t>元</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平米</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天</a:t>
            </a:r>
          </a:p>
        </p:txBody>
      </p:sp>
      <p:pic>
        <p:nvPicPr>
          <p:cNvPr id="6145" name="Picture 1" descr="e:\迪美\suc40678.jpg"/>
          <p:cNvPicPr>
            <a:picLocks noChangeAspect="1" noChangeArrowheads="1"/>
          </p:cNvPicPr>
          <p:nvPr/>
        </p:nvPicPr>
        <p:blipFill>
          <a:blip r:embed="rId3"/>
          <a:srcRect/>
          <a:stretch>
            <a:fillRect/>
          </a:stretch>
        </p:blipFill>
        <p:spPr bwMode="auto">
          <a:xfrm>
            <a:off x="8897938" y="6076950"/>
            <a:ext cx="3514725" cy="2619375"/>
          </a:xfrm>
          <a:prstGeom prst="rect">
            <a:avLst/>
          </a:prstGeom>
          <a:ln>
            <a:noFill/>
          </a:ln>
          <a:effectLst>
            <a:outerShdw blurRad="190500" sx="1000" sy="1000" algn="tl" rotWithShape="0">
              <a:srgbClr val="000000">
                <a:alpha val="70000"/>
              </a:srgbClr>
            </a:outerShdw>
          </a:effectLst>
        </p:spPr>
      </p:pic>
      <p:pic>
        <p:nvPicPr>
          <p:cNvPr id="6146" name="Picture 2" descr="e:\迪美\suc40683.jpg"/>
          <p:cNvPicPr>
            <a:picLocks noChangeAspect="1" noChangeArrowheads="1"/>
          </p:cNvPicPr>
          <p:nvPr/>
        </p:nvPicPr>
        <p:blipFill>
          <a:blip r:embed="rId4"/>
          <a:srcRect/>
          <a:stretch>
            <a:fillRect/>
          </a:stretch>
        </p:blipFill>
        <p:spPr bwMode="auto">
          <a:xfrm>
            <a:off x="11060113" y="3240088"/>
            <a:ext cx="5157787" cy="2735262"/>
          </a:xfrm>
          <a:prstGeom prst="rect">
            <a:avLst/>
          </a:prstGeom>
          <a:ln>
            <a:noFill/>
          </a:ln>
          <a:effectLst>
            <a:outerShdw blurRad="190500" sx="1000" sy="1000" algn="tl" rotWithShape="0">
              <a:srgbClr val="000000">
                <a:alpha val="70000"/>
              </a:srgbClr>
            </a:outerShdw>
          </a:effectLst>
        </p:spPr>
      </p:pic>
      <p:pic>
        <p:nvPicPr>
          <p:cNvPr id="6147" name="Picture 3" descr="e:\迪美\suc40677.jpg"/>
          <p:cNvPicPr>
            <a:picLocks noChangeAspect="1" noChangeArrowheads="1"/>
          </p:cNvPicPr>
          <p:nvPr/>
        </p:nvPicPr>
        <p:blipFill>
          <a:blip r:embed="rId5"/>
          <a:srcRect/>
          <a:stretch>
            <a:fillRect/>
          </a:stretch>
        </p:blipFill>
        <p:spPr bwMode="auto">
          <a:xfrm>
            <a:off x="12612688" y="6076950"/>
            <a:ext cx="3605212" cy="2632075"/>
          </a:xfrm>
          <a:prstGeom prst="rect">
            <a:avLst/>
          </a:prstGeom>
          <a:ln>
            <a:noFill/>
          </a:ln>
          <a:effectLst>
            <a:outerShdw blurRad="190500" sx="1000" sy="1000" algn="tl" rotWithShape="0">
              <a:srgbClr val="000000">
                <a:alpha val="70000"/>
              </a:srgbClr>
            </a:outerShdw>
          </a:effectLst>
        </p:spPr>
      </p:pic>
      <p:pic>
        <p:nvPicPr>
          <p:cNvPr id="6148" name="Picture 4" descr="e:\迪美\suc40681.jpg"/>
          <p:cNvPicPr>
            <a:picLocks noChangeAspect="1" noChangeArrowheads="1"/>
          </p:cNvPicPr>
          <p:nvPr/>
        </p:nvPicPr>
        <p:blipFill>
          <a:blip r:embed="rId6"/>
          <a:srcRect/>
          <a:stretch>
            <a:fillRect/>
          </a:stretch>
        </p:blipFill>
        <p:spPr bwMode="auto">
          <a:xfrm>
            <a:off x="8297863" y="3646488"/>
            <a:ext cx="2640012" cy="2339975"/>
          </a:xfrm>
          <a:prstGeom prst="rect">
            <a:avLst/>
          </a:prstGeom>
          <a:ln>
            <a:noFill/>
          </a:ln>
          <a:effectLst>
            <a:outerShdw blurRad="190500" sx="1000" sy="1000" algn="tl" rotWithShape="0">
              <a:srgbClr val="000000">
                <a:alpha val="70000"/>
              </a:srgbClr>
            </a:outerShdw>
          </a:effectLst>
        </p:spPr>
      </p:pic>
      <p:sp>
        <p:nvSpPr>
          <p:cNvPr id="193544" name="Rectangle 2"/>
          <p:cNvSpPr>
            <a:spLocks noChangeArrowheads="1"/>
          </p:cNvSpPr>
          <p:nvPr/>
        </p:nvSpPr>
        <p:spPr bwMode="auto">
          <a:xfrm>
            <a:off x="0" y="-28575"/>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zh-CN" altLang="en-US" sz="3600" b="1"/>
              <a:t>迪美购物广场</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133"/>
          <p:cNvSpPr txBox="1">
            <a:spLocks noChangeArrowheads="1"/>
          </p:cNvSpPr>
          <p:nvPr/>
        </p:nvSpPr>
        <p:spPr bwMode="auto">
          <a:xfrm>
            <a:off x="960438" y="1812925"/>
            <a:ext cx="7159625" cy="630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buSzPct val="100000"/>
            </a:pPr>
            <a:r>
              <a:rPr lang="zh-CN" altLang="en-US" b="1">
                <a:latin typeface="微软雅黑" pitchFamily="34" charset="-122"/>
                <a:ea typeface="微软雅黑" pitchFamily="34" charset="-122"/>
              </a:rPr>
              <a:t>商场内部人行动线及主次通道</a:t>
            </a:r>
          </a:p>
        </p:txBody>
      </p:sp>
      <p:sp>
        <p:nvSpPr>
          <p:cNvPr id="194563" name="TextBox 26"/>
          <p:cNvSpPr txBox="1">
            <a:spLocks noChangeArrowheads="1"/>
          </p:cNvSpPr>
          <p:nvPr/>
        </p:nvSpPr>
        <p:spPr bwMode="auto">
          <a:xfrm>
            <a:off x="9617075" y="5468938"/>
            <a:ext cx="6107113" cy="823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500" b="1">
                <a:solidFill>
                  <a:srgbClr val="002060"/>
                </a:solidFill>
                <a:latin typeface="微软雅黑" pitchFamily="34" charset="-122"/>
                <a:ea typeface="微软雅黑" pitchFamily="34" charset="-122"/>
              </a:rPr>
              <a:t>主通道宽约</a:t>
            </a:r>
            <a:r>
              <a:rPr lang="en-US" altLang="zh-CN" sz="2500" b="1">
                <a:solidFill>
                  <a:srgbClr val="002060"/>
                </a:solidFill>
                <a:latin typeface="微软雅黑" pitchFamily="34" charset="-122"/>
                <a:ea typeface="微软雅黑" pitchFamily="34" charset="-122"/>
              </a:rPr>
              <a:t>6.5</a:t>
            </a:r>
            <a:r>
              <a:rPr lang="zh-CN" altLang="en-US" sz="2500" b="1">
                <a:solidFill>
                  <a:srgbClr val="002060"/>
                </a:solidFill>
                <a:latin typeface="微软雅黑" pitchFamily="34" charset="-122"/>
                <a:ea typeface="微软雅黑" pitchFamily="34" charset="-122"/>
              </a:rPr>
              <a:t>米，店面进深约</a:t>
            </a:r>
            <a:r>
              <a:rPr lang="en-US" altLang="zh-CN" sz="2500" b="1">
                <a:solidFill>
                  <a:srgbClr val="002060"/>
                </a:solidFill>
                <a:latin typeface="微软雅黑" pitchFamily="34" charset="-122"/>
                <a:ea typeface="微软雅黑" pitchFamily="34" charset="-122"/>
              </a:rPr>
              <a:t>8</a:t>
            </a:r>
            <a:r>
              <a:rPr lang="zh-CN" altLang="en-US" sz="2500" b="1">
                <a:solidFill>
                  <a:srgbClr val="002060"/>
                </a:solidFill>
                <a:latin typeface="微软雅黑" pitchFamily="34" charset="-122"/>
                <a:ea typeface="微软雅黑" pitchFamily="34" charset="-122"/>
              </a:rPr>
              <a:t>米、面宽</a:t>
            </a:r>
            <a:r>
              <a:rPr lang="en-US" altLang="zh-CN" sz="2500" b="1">
                <a:solidFill>
                  <a:srgbClr val="002060"/>
                </a:solidFill>
                <a:latin typeface="微软雅黑" pitchFamily="34" charset="-122"/>
                <a:ea typeface="微软雅黑" pitchFamily="34" charset="-122"/>
              </a:rPr>
              <a:t>4.2</a:t>
            </a:r>
            <a:r>
              <a:rPr lang="zh-CN" altLang="en-US" sz="2500" b="1">
                <a:solidFill>
                  <a:srgbClr val="002060"/>
                </a:solidFill>
                <a:latin typeface="微软雅黑" pitchFamily="34" charset="-122"/>
                <a:ea typeface="微软雅黑" pitchFamily="34" charset="-122"/>
              </a:rPr>
              <a:t>米</a:t>
            </a:r>
          </a:p>
        </p:txBody>
      </p:sp>
      <p:sp>
        <p:nvSpPr>
          <p:cNvPr id="194564" name="TextBox 27"/>
          <p:cNvSpPr txBox="1">
            <a:spLocks noChangeArrowheads="1"/>
          </p:cNvSpPr>
          <p:nvPr/>
        </p:nvSpPr>
        <p:spPr bwMode="auto">
          <a:xfrm>
            <a:off x="1728788" y="7691438"/>
            <a:ext cx="6672262" cy="569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solidFill>
                  <a:srgbClr val="002060"/>
                </a:solidFill>
                <a:latin typeface="微软雅黑" pitchFamily="34" charset="-122"/>
                <a:ea typeface="微软雅黑" pitchFamily="34" charset="-122"/>
              </a:rPr>
              <a:t>次通道人行宽约</a:t>
            </a:r>
            <a:r>
              <a:rPr lang="en-US" altLang="zh-CN" sz="2800" b="1">
                <a:solidFill>
                  <a:srgbClr val="002060"/>
                </a:solidFill>
                <a:latin typeface="微软雅黑" pitchFamily="34" charset="-122"/>
                <a:ea typeface="微软雅黑" pitchFamily="34" charset="-122"/>
              </a:rPr>
              <a:t>3</a:t>
            </a:r>
            <a:r>
              <a:rPr lang="zh-CN" altLang="en-US" sz="2800" b="1">
                <a:solidFill>
                  <a:srgbClr val="002060"/>
                </a:solidFill>
                <a:latin typeface="微软雅黑" pitchFamily="34" charset="-122"/>
                <a:ea typeface="微软雅黑" pitchFamily="34" charset="-122"/>
              </a:rPr>
              <a:t>米左右，店面进深</a:t>
            </a:r>
            <a:r>
              <a:rPr lang="en-US" altLang="zh-CN" sz="2800" b="1">
                <a:solidFill>
                  <a:srgbClr val="002060"/>
                </a:solidFill>
                <a:latin typeface="微软雅黑" pitchFamily="34" charset="-122"/>
                <a:ea typeface="微软雅黑" pitchFamily="34" charset="-122"/>
              </a:rPr>
              <a:t>4</a:t>
            </a:r>
            <a:r>
              <a:rPr lang="zh-CN" altLang="en-US" sz="2800" b="1">
                <a:solidFill>
                  <a:srgbClr val="002060"/>
                </a:solidFill>
                <a:latin typeface="微软雅黑" pitchFamily="34" charset="-122"/>
                <a:ea typeface="微软雅黑" pitchFamily="34" charset="-122"/>
              </a:rPr>
              <a:t>米</a:t>
            </a:r>
          </a:p>
        </p:txBody>
      </p:sp>
      <p:pic>
        <p:nvPicPr>
          <p:cNvPr id="10241" name="Picture 1" descr="e:\迪美\suc40651.jpg"/>
          <p:cNvPicPr>
            <a:picLocks noChangeAspect="1" noChangeArrowheads="1"/>
          </p:cNvPicPr>
          <p:nvPr/>
        </p:nvPicPr>
        <p:blipFill>
          <a:blip r:embed="rId2"/>
          <a:srcRect/>
          <a:stretch>
            <a:fillRect/>
          </a:stretch>
        </p:blipFill>
        <p:spPr bwMode="auto">
          <a:xfrm>
            <a:off x="9453563" y="2733675"/>
            <a:ext cx="3267075" cy="2633663"/>
          </a:xfrm>
          <a:prstGeom prst="rect">
            <a:avLst/>
          </a:prstGeom>
          <a:ln>
            <a:noFill/>
          </a:ln>
          <a:effectLst>
            <a:outerShdw blurRad="190500" sx="1000" sy="1000" algn="tl" rotWithShape="0">
              <a:srgbClr val="000000"/>
            </a:outerShdw>
          </a:effectLst>
        </p:spPr>
      </p:pic>
      <p:sp>
        <p:nvSpPr>
          <p:cNvPr id="194566" name="下箭头 25"/>
          <p:cNvSpPr>
            <a:spLocks noChangeArrowheads="1"/>
          </p:cNvSpPr>
          <p:nvPr/>
        </p:nvSpPr>
        <p:spPr bwMode="auto">
          <a:xfrm>
            <a:off x="12361863" y="2328863"/>
            <a:ext cx="812800" cy="304800"/>
          </a:xfrm>
          <a:prstGeom prst="downArrow">
            <a:avLst>
              <a:gd name="adj1" fmla="val 50000"/>
              <a:gd name="adj2" fmla="val 50000"/>
            </a:avLst>
          </a:prstGeom>
          <a:solidFill>
            <a:srgbClr val="C4C4C4"/>
          </a:solidFill>
          <a:ln w="25400" algn="ctr">
            <a:solidFill>
              <a:srgbClr val="515151"/>
            </a:solidFill>
            <a:miter lim="800000"/>
            <a:headEnd/>
            <a:tailEnd/>
          </a:ln>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pic>
        <p:nvPicPr>
          <p:cNvPr id="10244" name="Picture 4" descr="e:\迪美\suc40652.jpg"/>
          <p:cNvPicPr>
            <a:picLocks noChangeAspect="1" noChangeArrowheads="1"/>
          </p:cNvPicPr>
          <p:nvPr/>
        </p:nvPicPr>
        <p:blipFill>
          <a:blip r:embed="rId3"/>
          <a:srcRect/>
          <a:stretch>
            <a:fillRect/>
          </a:stretch>
        </p:blipFill>
        <p:spPr bwMode="auto">
          <a:xfrm>
            <a:off x="12841288" y="2733675"/>
            <a:ext cx="2903537" cy="2654300"/>
          </a:xfrm>
          <a:prstGeom prst="rect">
            <a:avLst/>
          </a:prstGeom>
          <a:ln>
            <a:noFill/>
          </a:ln>
          <a:effectLst>
            <a:outerShdw blurRad="190500" sx="1000" sy="1000" algn="tl" rotWithShape="0">
              <a:srgbClr val="000000"/>
            </a:outerShdw>
          </a:effectLst>
        </p:spPr>
      </p:pic>
      <p:grpSp>
        <p:nvGrpSpPr>
          <p:cNvPr id="194568" name="Group 9"/>
          <p:cNvGrpSpPr>
            <a:grpSpLocks/>
          </p:cNvGrpSpPr>
          <p:nvPr/>
        </p:nvGrpSpPr>
        <p:grpSpPr bwMode="auto">
          <a:xfrm>
            <a:off x="1152525" y="2557463"/>
            <a:ext cx="8104188" cy="4578350"/>
            <a:chOff x="726" y="1611"/>
            <a:chExt cx="5105" cy="2884"/>
          </a:xfrm>
        </p:grpSpPr>
        <p:pic>
          <p:nvPicPr>
            <p:cNvPr id="194575" name="Picture 11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26" y="1615"/>
              <a:ext cx="5105" cy="2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76" name="Line 118"/>
            <p:cNvSpPr>
              <a:spLocks noChangeShapeType="1"/>
            </p:cNvSpPr>
            <p:nvPr/>
          </p:nvSpPr>
          <p:spPr bwMode="auto">
            <a:xfrm flipV="1">
              <a:off x="1487" y="3623"/>
              <a:ext cx="332" cy="277"/>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4577" name="Rectangle 120"/>
            <p:cNvSpPr>
              <a:spLocks noChangeArrowheads="1"/>
            </p:cNvSpPr>
            <p:nvPr/>
          </p:nvSpPr>
          <p:spPr bwMode="auto">
            <a:xfrm>
              <a:off x="1745" y="4242"/>
              <a:ext cx="1210"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p>
              <a:pPr defTabSz="1439863">
                <a:spcBef>
                  <a:spcPct val="50000"/>
                </a:spcBef>
              </a:pPr>
              <a:r>
                <a:rPr lang="en-US" altLang="zh-CN" sz="1700" b="1">
                  <a:solidFill>
                    <a:schemeClr val="bg1"/>
                  </a:solidFill>
                  <a:latin typeface="Calibri" pitchFamily="34" charset="0"/>
                  <a:ea typeface="宋体" pitchFamily="2" charset="-122"/>
                </a:rPr>
                <a:t>2</a:t>
              </a:r>
              <a:r>
                <a:rPr lang="zh-CN" altLang="en-US" sz="1700" b="1">
                  <a:solidFill>
                    <a:schemeClr val="bg1"/>
                  </a:solidFill>
                  <a:latin typeface="Calibri" pitchFamily="34" charset="0"/>
                  <a:ea typeface="宋体" pitchFamily="2" charset="-122"/>
                </a:rPr>
                <a:t>号武胜路主入口</a:t>
              </a:r>
              <a:endParaRPr lang="en-US" altLang="zh-CN" sz="1700" b="1">
                <a:solidFill>
                  <a:schemeClr val="bg1"/>
                </a:solidFill>
                <a:latin typeface="Calibri" pitchFamily="34" charset="0"/>
                <a:ea typeface="宋体" pitchFamily="2" charset="-122"/>
              </a:endParaRPr>
            </a:p>
          </p:txBody>
        </p:sp>
        <p:sp>
          <p:nvSpPr>
            <p:cNvPr id="194578" name="Line 121"/>
            <p:cNvSpPr>
              <a:spLocks noChangeShapeType="1"/>
            </p:cNvSpPr>
            <p:nvPr/>
          </p:nvSpPr>
          <p:spPr bwMode="auto">
            <a:xfrm flipV="1">
              <a:off x="3402" y="1837"/>
              <a:ext cx="632" cy="272"/>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4579" name="Rectangle 123"/>
            <p:cNvSpPr>
              <a:spLocks noChangeArrowheads="1"/>
            </p:cNvSpPr>
            <p:nvPr/>
          </p:nvSpPr>
          <p:spPr bwMode="auto">
            <a:xfrm>
              <a:off x="3850" y="1611"/>
              <a:ext cx="1347"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p>
              <a:pPr defTabSz="1439863">
                <a:spcBef>
                  <a:spcPct val="50000"/>
                </a:spcBef>
              </a:pPr>
              <a:r>
                <a:rPr lang="en-US" altLang="zh-CN" sz="1700" b="1">
                  <a:solidFill>
                    <a:schemeClr val="bg1"/>
                  </a:solidFill>
                  <a:latin typeface="Calibri" pitchFamily="34" charset="0"/>
                  <a:ea typeface="宋体" pitchFamily="2" charset="-122"/>
                </a:rPr>
                <a:t>1</a:t>
              </a:r>
              <a:r>
                <a:rPr lang="zh-CN" altLang="en-US" sz="1700" b="1">
                  <a:solidFill>
                    <a:schemeClr val="bg1"/>
                  </a:solidFill>
                  <a:latin typeface="Calibri" pitchFamily="34" charset="0"/>
                  <a:ea typeface="宋体" pitchFamily="2" charset="-122"/>
                </a:rPr>
                <a:t>号人民大道主入口</a:t>
              </a:r>
              <a:endParaRPr lang="en-US" altLang="zh-CN" sz="1700" b="1">
                <a:solidFill>
                  <a:schemeClr val="bg1"/>
                </a:solidFill>
                <a:latin typeface="Calibri" pitchFamily="34" charset="0"/>
                <a:ea typeface="宋体" pitchFamily="2" charset="-122"/>
              </a:endParaRPr>
            </a:p>
          </p:txBody>
        </p:sp>
        <p:sp>
          <p:nvSpPr>
            <p:cNvPr id="194580" name="Line 126"/>
            <p:cNvSpPr>
              <a:spLocks noChangeShapeType="1"/>
            </p:cNvSpPr>
            <p:nvPr/>
          </p:nvSpPr>
          <p:spPr bwMode="auto">
            <a:xfrm flipV="1">
              <a:off x="2251" y="4027"/>
              <a:ext cx="331" cy="277"/>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4581" name="Rectangle 127"/>
            <p:cNvSpPr>
              <a:spLocks noChangeArrowheads="1"/>
            </p:cNvSpPr>
            <p:nvPr/>
          </p:nvSpPr>
          <p:spPr bwMode="auto">
            <a:xfrm>
              <a:off x="1119" y="3934"/>
              <a:ext cx="593"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p>
              <a:pPr defTabSz="1439863">
                <a:spcBef>
                  <a:spcPct val="50000"/>
                </a:spcBef>
              </a:pPr>
              <a:r>
                <a:rPr lang="zh-CN" altLang="en-US" sz="1700" b="1">
                  <a:solidFill>
                    <a:schemeClr val="bg1"/>
                  </a:solidFill>
                  <a:latin typeface="Calibri" pitchFamily="34" charset="0"/>
                  <a:ea typeface="宋体" pitchFamily="2" charset="-122"/>
                </a:rPr>
                <a:t>次入口</a:t>
              </a:r>
              <a:endParaRPr lang="en-US" altLang="zh-CN" sz="1700" b="1">
                <a:solidFill>
                  <a:schemeClr val="bg1"/>
                </a:solidFill>
                <a:latin typeface="Calibri" pitchFamily="34" charset="0"/>
                <a:ea typeface="宋体" pitchFamily="2" charset="-122"/>
              </a:endParaRPr>
            </a:p>
          </p:txBody>
        </p:sp>
        <p:sp>
          <p:nvSpPr>
            <p:cNvPr id="194582" name="Line 128"/>
            <p:cNvSpPr>
              <a:spLocks noChangeShapeType="1"/>
            </p:cNvSpPr>
            <p:nvPr/>
          </p:nvSpPr>
          <p:spPr bwMode="auto">
            <a:xfrm flipV="1">
              <a:off x="3464" y="2606"/>
              <a:ext cx="332" cy="276"/>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4583" name="Rectangle 129"/>
            <p:cNvSpPr>
              <a:spLocks noChangeArrowheads="1"/>
            </p:cNvSpPr>
            <p:nvPr/>
          </p:nvSpPr>
          <p:spPr bwMode="auto">
            <a:xfrm>
              <a:off x="3819" y="2336"/>
              <a:ext cx="593"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p>
              <a:pPr defTabSz="1439863">
                <a:spcBef>
                  <a:spcPct val="50000"/>
                </a:spcBef>
              </a:pPr>
              <a:r>
                <a:rPr lang="zh-CN" altLang="en-US" sz="1700" b="1">
                  <a:solidFill>
                    <a:schemeClr val="bg1"/>
                  </a:solidFill>
                  <a:latin typeface="Calibri" pitchFamily="34" charset="0"/>
                  <a:ea typeface="宋体" pitchFamily="2" charset="-122"/>
                </a:rPr>
                <a:t>次入口</a:t>
              </a:r>
              <a:endParaRPr lang="en-US" altLang="zh-CN" sz="1700" b="1">
                <a:solidFill>
                  <a:schemeClr val="bg1"/>
                </a:solidFill>
                <a:latin typeface="Calibri" pitchFamily="34" charset="0"/>
                <a:ea typeface="宋体" pitchFamily="2" charset="-122"/>
              </a:endParaRPr>
            </a:p>
          </p:txBody>
        </p:sp>
        <p:sp>
          <p:nvSpPr>
            <p:cNvPr id="194584" name="Text Box 131"/>
            <p:cNvSpPr txBox="1">
              <a:spLocks noChangeArrowheads="1"/>
            </p:cNvSpPr>
            <p:nvPr/>
          </p:nvSpPr>
          <p:spPr bwMode="auto">
            <a:xfrm>
              <a:off x="5158" y="1611"/>
              <a:ext cx="451" cy="12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800">
                  <a:latin typeface="Calibri" pitchFamily="34" charset="0"/>
                  <a:ea typeface="宋体" pitchFamily="2" charset="-122"/>
                </a:rPr>
                <a:t>  </a:t>
              </a:r>
              <a:r>
                <a:rPr lang="zh-CN" altLang="en-US" sz="1400" b="1">
                  <a:latin typeface="Calibri" pitchFamily="34" charset="0"/>
                  <a:ea typeface="宋体" pitchFamily="2" charset="-122"/>
                </a:rPr>
                <a:t>购物中心人行动线图</a:t>
              </a:r>
            </a:p>
          </p:txBody>
        </p:sp>
        <p:sp>
          <p:nvSpPr>
            <p:cNvPr id="194585" name="矩形 21"/>
            <p:cNvSpPr>
              <a:spLocks noChangeArrowheads="1"/>
            </p:cNvSpPr>
            <p:nvPr/>
          </p:nvSpPr>
          <p:spPr bwMode="auto">
            <a:xfrm>
              <a:off x="3317" y="3024"/>
              <a:ext cx="151" cy="965"/>
            </a:xfrm>
            <a:prstGeom prst="rect">
              <a:avLst/>
            </a:prstGeom>
            <a:solidFill>
              <a:srgbClr val="FF0000">
                <a:alpha val="81960"/>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0000"/>
                </a:solidFill>
                <a:latin typeface="文鼎小标宋简"/>
                <a:ea typeface="宋体" pitchFamily="2" charset="-122"/>
              </a:endParaRPr>
            </a:p>
          </p:txBody>
        </p:sp>
        <p:sp>
          <p:nvSpPr>
            <p:cNvPr id="194586" name="矩形 22"/>
            <p:cNvSpPr>
              <a:spLocks noChangeArrowheads="1"/>
            </p:cNvSpPr>
            <p:nvPr/>
          </p:nvSpPr>
          <p:spPr bwMode="auto">
            <a:xfrm>
              <a:off x="3849" y="2575"/>
              <a:ext cx="968" cy="64"/>
            </a:xfrm>
            <a:prstGeom prst="rect">
              <a:avLst/>
            </a:prstGeom>
            <a:solidFill>
              <a:srgbClr val="66FF33"/>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FF00"/>
                </a:solidFill>
                <a:latin typeface="文鼎小标宋简"/>
                <a:ea typeface="宋体" pitchFamily="2" charset="-122"/>
              </a:endParaRPr>
            </a:p>
          </p:txBody>
        </p:sp>
      </p:grpSp>
      <p:cxnSp>
        <p:nvCxnSpPr>
          <p:cNvPr id="34" name="直接箭头连接符 33"/>
          <p:cNvCxnSpPr/>
          <p:nvPr/>
        </p:nvCxnSpPr>
        <p:spPr>
          <a:xfrm flipV="1">
            <a:off x="5627688" y="5005388"/>
            <a:ext cx="3749675" cy="612775"/>
          </a:xfrm>
          <a:prstGeom prst="straightConnector1">
            <a:avLst/>
          </a:prstGeom>
          <a:ln w="571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rot="16200000" flipH="1">
            <a:off x="6321425" y="5049838"/>
            <a:ext cx="3570288" cy="2055812"/>
          </a:xfrm>
          <a:prstGeom prst="straightConnector1">
            <a:avLst/>
          </a:prstGeom>
          <a:ln w="57150">
            <a:prstDash val="sysDash"/>
            <a:tailEnd type="arrow"/>
          </a:ln>
        </p:spPr>
        <p:style>
          <a:lnRef idx="1">
            <a:schemeClr val="accent1"/>
          </a:lnRef>
          <a:fillRef idx="0">
            <a:schemeClr val="accent1"/>
          </a:fillRef>
          <a:effectRef idx="0">
            <a:schemeClr val="accent1"/>
          </a:effectRef>
          <a:fontRef idx="minor">
            <a:schemeClr val="tx1"/>
          </a:fontRef>
        </p:style>
      </p:cxnSp>
      <p:pic>
        <p:nvPicPr>
          <p:cNvPr id="10242" name="Picture 2" descr="e:\迪美\suc40657.jpg"/>
          <p:cNvPicPr>
            <a:picLocks noChangeAspect="1" noChangeArrowheads="1"/>
          </p:cNvPicPr>
          <p:nvPr/>
        </p:nvPicPr>
        <p:blipFill>
          <a:blip r:embed="rId5"/>
          <a:srcRect/>
          <a:stretch>
            <a:fillRect/>
          </a:stretch>
        </p:blipFill>
        <p:spPr bwMode="auto">
          <a:xfrm>
            <a:off x="9448800" y="6380163"/>
            <a:ext cx="3513138" cy="2335212"/>
          </a:xfrm>
          <a:prstGeom prst="rect">
            <a:avLst/>
          </a:prstGeom>
          <a:ln>
            <a:noFill/>
          </a:ln>
          <a:effectLst>
            <a:outerShdw blurRad="190500" sx="1000" sy="1000" algn="tl" rotWithShape="0">
              <a:srgbClr val="000000"/>
            </a:outerShdw>
          </a:effectLst>
        </p:spPr>
      </p:pic>
      <p:pic>
        <p:nvPicPr>
          <p:cNvPr id="10243" name="Picture 3" descr="e:\迪美\suc40662.jpg"/>
          <p:cNvPicPr>
            <a:picLocks noChangeAspect="1" noChangeArrowheads="1"/>
          </p:cNvPicPr>
          <p:nvPr/>
        </p:nvPicPr>
        <p:blipFill>
          <a:blip r:embed="rId6"/>
          <a:srcRect/>
          <a:stretch>
            <a:fillRect/>
          </a:stretch>
        </p:blipFill>
        <p:spPr bwMode="auto">
          <a:xfrm>
            <a:off x="13119100" y="6380163"/>
            <a:ext cx="2841625" cy="2328862"/>
          </a:xfrm>
          <a:prstGeom prst="rect">
            <a:avLst/>
          </a:prstGeom>
          <a:ln>
            <a:noFill/>
          </a:ln>
          <a:effectLst>
            <a:outerShdw blurRad="190500" sx="1000" sy="1000" algn="tl" rotWithShape="0">
              <a:srgbClr val="000000"/>
            </a:outerShdw>
          </a:effectLst>
        </p:spPr>
      </p:pic>
      <p:sp>
        <p:nvSpPr>
          <p:cNvPr id="194573" name="下箭头 31"/>
          <p:cNvSpPr>
            <a:spLocks noChangeArrowheads="1"/>
          </p:cNvSpPr>
          <p:nvPr/>
        </p:nvSpPr>
        <p:spPr bwMode="auto">
          <a:xfrm rot="5400000">
            <a:off x="8543925" y="7810500"/>
            <a:ext cx="687388" cy="706438"/>
          </a:xfrm>
          <a:prstGeom prst="downArrow">
            <a:avLst>
              <a:gd name="adj1" fmla="val 50000"/>
              <a:gd name="adj2" fmla="val 51386"/>
            </a:avLst>
          </a:prstGeom>
          <a:solidFill>
            <a:srgbClr val="C4C4C4"/>
          </a:solidFill>
          <a:ln w="25400" algn="ctr">
            <a:solidFill>
              <a:srgbClr val="515151"/>
            </a:solidFill>
            <a:miter lim="800000"/>
            <a:headEnd/>
            <a:tailEnd/>
          </a:ln>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sp>
        <p:nvSpPr>
          <p:cNvPr id="194574" name="Rectangle 2"/>
          <p:cNvSpPr>
            <a:spLocks noChangeArrowheads="1"/>
          </p:cNvSpPr>
          <p:nvPr/>
        </p:nvSpPr>
        <p:spPr bwMode="auto">
          <a:xfrm>
            <a:off x="0" y="0"/>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zh-CN" altLang="en-US" sz="3600" b="1"/>
              <a:t>迪美购物广场</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944563" y="1279525"/>
            <a:ext cx="15581312"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58" tIns="73630" rIns="147258" bIns="73630">
            <a:spAutoFit/>
          </a:bodyPr>
          <a:lstStyle/>
          <a:p>
            <a:pPr defTabSz="1473200"/>
            <a:r>
              <a:rPr lang="zh-CN" altLang="en-US" sz="2900" b="1">
                <a:solidFill>
                  <a:srgbClr val="0033CC"/>
                </a:solidFill>
                <a:latin typeface="微软雅黑" pitchFamily="34" charset="-122"/>
                <a:ea typeface="微软雅黑" pitchFamily="34" charset="-122"/>
              </a:rPr>
              <a:t>整体消费客群：项目辐射崇安区及整个无锡市，其中市区年轻时尚客群和商务客群为主导客群；轨交沿线周边市民为项目补充客群。</a:t>
            </a:r>
          </a:p>
        </p:txBody>
      </p:sp>
      <p:grpSp>
        <p:nvGrpSpPr>
          <p:cNvPr id="52227" name="Group 35"/>
          <p:cNvGrpSpPr>
            <a:grpSpLocks/>
          </p:cNvGrpSpPr>
          <p:nvPr/>
        </p:nvGrpSpPr>
        <p:grpSpPr bwMode="auto">
          <a:xfrm>
            <a:off x="8564563" y="2803525"/>
            <a:ext cx="8153400" cy="5022850"/>
            <a:chOff x="5395" y="1766"/>
            <a:chExt cx="5136" cy="3164"/>
          </a:xfrm>
        </p:grpSpPr>
        <p:sp>
          <p:nvSpPr>
            <p:cNvPr id="60" name="矩形 59"/>
            <p:cNvSpPr/>
            <p:nvPr/>
          </p:nvSpPr>
          <p:spPr bwMode="auto">
            <a:xfrm>
              <a:off x="5427" y="2182"/>
              <a:ext cx="5042" cy="2686"/>
            </a:xfrm>
            <a:prstGeom prst="rect">
              <a:avLst/>
            </a:prstGeom>
            <a:solidFill>
              <a:schemeClr val="bg1">
                <a:lumMod val="95000"/>
              </a:schemeClr>
            </a:solidFill>
            <a:ln w="9525">
              <a:solidFill>
                <a:schemeClr val="bg1">
                  <a:lumMod val="85000"/>
                </a:schemeClr>
              </a:solidFill>
              <a:round/>
              <a:headEnd/>
              <a:tailEnd type="triangle" w="lg" len="lg"/>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wrap="none" lIns="0" tIns="0" rIns="0" bIns="0" anchor="ctr"/>
            <a:lstStyle/>
            <a:p>
              <a:pPr algn="ctr" defTabSz="1473200">
                <a:defRPr/>
              </a:pPr>
              <a:endParaRPr lang="zh-CN" altLang="zh-CN" sz="2900">
                <a:solidFill>
                  <a:srgbClr val="FFFFFF"/>
                </a:solidFill>
                <a:latin typeface="微软雅黑" pitchFamily="34" charset="-122"/>
                <a:ea typeface="微软雅黑" pitchFamily="34" charset="-122"/>
              </a:endParaRPr>
            </a:p>
          </p:txBody>
        </p:sp>
        <p:sp>
          <p:nvSpPr>
            <p:cNvPr id="61" name="Line 25"/>
            <p:cNvSpPr>
              <a:spLocks noChangeShapeType="1"/>
            </p:cNvSpPr>
            <p:nvPr/>
          </p:nvSpPr>
          <p:spPr bwMode="auto">
            <a:xfrm flipV="1">
              <a:off x="6226" y="2447"/>
              <a:ext cx="0" cy="2177"/>
            </a:xfrm>
            <a:prstGeom prst="line">
              <a:avLst/>
            </a:prstGeom>
            <a:noFill/>
            <a:ln w="38100">
              <a:solidFill>
                <a:schemeClr val="bg1">
                  <a:lumMod val="65000"/>
                </a:schemeClr>
              </a:solidFill>
              <a:round/>
              <a:headEnd/>
              <a:tailEnd type="triangle" w="med" len="med"/>
            </a:ln>
          </p:spPr>
          <p:txBody>
            <a:bodyPr lIns="91425" tIns="45713" rIns="91425" bIns="45713"/>
            <a:lstStyle/>
            <a:p>
              <a:pPr fontAlgn="auto">
                <a:spcBef>
                  <a:spcPts val="0"/>
                </a:spcBef>
                <a:spcAft>
                  <a:spcPts val="0"/>
                </a:spcAft>
                <a:defRPr/>
              </a:pPr>
              <a:endParaRPr lang="zh-CN" altLang="en-US" sz="1800" kern="0" dirty="0">
                <a:solidFill>
                  <a:sysClr val="windowText" lastClr="000000"/>
                </a:solidFill>
                <a:latin typeface="微软雅黑" pitchFamily="34" charset="-122"/>
                <a:ea typeface="微软雅黑" pitchFamily="34" charset="-122"/>
              </a:endParaRPr>
            </a:p>
          </p:txBody>
        </p:sp>
        <p:sp>
          <p:nvSpPr>
            <p:cNvPr id="52246" name="Rectangle 6"/>
            <p:cNvSpPr>
              <a:spLocks noChangeArrowheads="1"/>
            </p:cNvSpPr>
            <p:nvPr/>
          </p:nvSpPr>
          <p:spPr bwMode="gray">
            <a:xfrm>
              <a:off x="5412" y="2396"/>
              <a:ext cx="861"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type="none" w="med" len="lg"/>
                </a14:hiddenLine>
              </a:ext>
            </a:extLst>
          </p:spPr>
          <p:txBody>
            <a:bodyPr lIns="115951" tIns="115951" rIns="115951" bIns="115951" anchor="ctr">
              <a:spAutoFit/>
            </a:bodyPr>
            <a:lstStyle/>
            <a:p>
              <a:pPr defTabSz="1554163" eaLnBrk="0" hangingPunct="0">
                <a:buSzPct val="60000"/>
              </a:pPr>
              <a:r>
                <a:rPr lang="zh-CN" altLang="en-US" sz="1900" b="1">
                  <a:latin typeface="微软雅黑" pitchFamily="34" charset="-122"/>
                  <a:ea typeface="微软雅黑" pitchFamily="34" charset="-122"/>
                </a:rPr>
                <a:t>消费类型</a:t>
              </a:r>
            </a:p>
          </p:txBody>
        </p:sp>
        <p:sp>
          <p:nvSpPr>
            <p:cNvPr id="65" name="Line 26"/>
            <p:cNvSpPr>
              <a:spLocks noChangeShapeType="1"/>
            </p:cNvSpPr>
            <p:nvPr/>
          </p:nvSpPr>
          <p:spPr bwMode="auto">
            <a:xfrm rot="5400000" flipV="1">
              <a:off x="8114" y="2743"/>
              <a:ext cx="0" cy="3749"/>
            </a:xfrm>
            <a:prstGeom prst="line">
              <a:avLst/>
            </a:prstGeom>
            <a:noFill/>
            <a:ln w="38100">
              <a:solidFill>
                <a:schemeClr val="bg1">
                  <a:lumMod val="65000"/>
                </a:schemeClr>
              </a:solidFill>
              <a:round/>
              <a:headEnd/>
              <a:tailEnd type="triangle" w="med" len="med"/>
            </a:ln>
          </p:spPr>
          <p:txBody>
            <a:bodyPr lIns="91425" tIns="45713" rIns="91425" bIns="45713"/>
            <a:lstStyle/>
            <a:p>
              <a:pPr fontAlgn="auto">
                <a:spcBef>
                  <a:spcPts val="0"/>
                </a:spcBef>
                <a:spcAft>
                  <a:spcPts val="0"/>
                </a:spcAft>
                <a:defRPr/>
              </a:pPr>
              <a:endParaRPr lang="zh-CN" altLang="en-US" sz="1800" kern="0" dirty="0">
                <a:solidFill>
                  <a:sysClr val="windowText" lastClr="000000"/>
                </a:solidFill>
                <a:latin typeface="微软雅黑" pitchFamily="34" charset="-122"/>
                <a:ea typeface="微软雅黑" pitchFamily="34" charset="-122"/>
              </a:endParaRPr>
            </a:p>
          </p:txBody>
        </p:sp>
        <p:sp>
          <p:nvSpPr>
            <p:cNvPr id="52248" name="Rectangle 6"/>
            <p:cNvSpPr>
              <a:spLocks noChangeArrowheads="1"/>
            </p:cNvSpPr>
            <p:nvPr/>
          </p:nvSpPr>
          <p:spPr bwMode="gray">
            <a:xfrm>
              <a:off x="9511" y="4636"/>
              <a:ext cx="949"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type="none" w="med" len="lg"/>
                </a14:hiddenLine>
              </a:ext>
            </a:extLst>
          </p:spPr>
          <p:txBody>
            <a:bodyPr lIns="115951" tIns="115951" rIns="115951" bIns="115951" anchor="ctr">
              <a:spAutoFit/>
            </a:bodyPr>
            <a:lstStyle/>
            <a:p>
              <a:pPr defTabSz="1554163" eaLnBrk="0" hangingPunct="0">
                <a:buSzPct val="60000"/>
              </a:pPr>
              <a:r>
                <a:rPr lang="zh-CN" altLang="en-US" sz="1900" b="1">
                  <a:latin typeface="微软雅黑" pitchFamily="34" charset="-122"/>
                  <a:ea typeface="微软雅黑" pitchFamily="34" charset="-122"/>
                </a:rPr>
                <a:t>人群基数</a:t>
              </a:r>
            </a:p>
          </p:txBody>
        </p:sp>
        <p:sp>
          <p:nvSpPr>
            <p:cNvPr id="29710" name="等腰三角形 70"/>
            <p:cNvSpPr>
              <a:spLocks noChangeArrowheads="1"/>
            </p:cNvSpPr>
            <p:nvPr/>
          </p:nvSpPr>
          <p:spPr bwMode="auto">
            <a:xfrm>
              <a:off x="6235" y="3029"/>
              <a:ext cx="3311" cy="1575"/>
            </a:xfrm>
            <a:prstGeom prst="triangle">
              <a:avLst>
                <a:gd name="adj" fmla="val 50000"/>
              </a:avLst>
            </a:prstGeom>
            <a:solidFill>
              <a:srgbClr val="3366FF"/>
            </a:solidFill>
            <a:ln w="22225">
              <a:noFill/>
              <a:round/>
              <a:headEnd/>
              <a:tailEnd type="triangle" w="lg" len="lg"/>
            </a:ln>
            <a:effectLst>
              <a:outerShdw blurRad="50800" dist="38100" dir="2700000" algn="tl" rotWithShape="0">
                <a:prstClr val="black">
                  <a:alpha val="40000"/>
                </a:prstClr>
              </a:outerShdw>
            </a:effectLst>
          </p:spPr>
          <p:txBody>
            <a:bodyPr wrap="none" lIns="0" tIns="0" rIns="0" bIns="0" anchor="ctr"/>
            <a:lstStyle/>
            <a:p>
              <a:pPr algn="ctr" defTabSz="1473200">
                <a:defRPr/>
              </a:pPr>
              <a:endParaRPr lang="en-US" altLang="zh-CN" sz="1900" b="1">
                <a:solidFill>
                  <a:schemeClr val="bg1"/>
                </a:solidFill>
                <a:latin typeface="微软雅黑" pitchFamily="34" charset="-122"/>
                <a:ea typeface="微软雅黑" pitchFamily="34" charset="-122"/>
              </a:endParaRPr>
            </a:p>
            <a:p>
              <a:pPr algn="ctr" defTabSz="1473200">
                <a:defRPr/>
              </a:pPr>
              <a:endParaRPr lang="en-US" altLang="zh-CN" sz="1900" b="1">
                <a:solidFill>
                  <a:schemeClr val="bg1"/>
                </a:solidFill>
                <a:latin typeface="微软雅黑" pitchFamily="34" charset="-122"/>
                <a:ea typeface="微软雅黑" pitchFamily="34" charset="-122"/>
              </a:endParaRPr>
            </a:p>
            <a:p>
              <a:pPr algn="ctr" defTabSz="1473200">
                <a:defRPr/>
              </a:pPr>
              <a:r>
                <a:rPr lang="zh-CN" altLang="en-US" sz="1900" b="1">
                  <a:solidFill>
                    <a:schemeClr val="bg1"/>
                  </a:solidFill>
                  <a:latin typeface="微软雅黑" pitchFamily="34" charset="-122"/>
                  <a:ea typeface="微软雅黑" pitchFamily="34" charset="-122"/>
                </a:rPr>
                <a:t>市中心居住人口（主导客群）</a:t>
              </a:r>
            </a:p>
          </p:txBody>
        </p:sp>
        <p:sp>
          <p:nvSpPr>
            <p:cNvPr id="52250" name="Line 15"/>
            <p:cNvSpPr>
              <a:spLocks noChangeShapeType="1"/>
            </p:cNvSpPr>
            <p:nvPr/>
          </p:nvSpPr>
          <p:spPr bwMode="auto">
            <a:xfrm>
              <a:off x="6259" y="3878"/>
              <a:ext cx="3727" cy="0"/>
            </a:xfrm>
            <a:prstGeom prst="line">
              <a:avLst/>
            </a:prstGeom>
            <a:noFill/>
            <a:ln w="12700">
              <a:solidFill>
                <a:srgbClr val="0000FF"/>
              </a:solidFill>
              <a:prstDash val="sysDot"/>
              <a:round/>
              <a:headEnd/>
              <a:tailEnd/>
            </a:ln>
            <a:extLst>
              <a:ext uri="{909E8E84-426E-40DD-AFC4-6F175D3DCCD1}">
                <a14:hiddenFill xmlns:a14="http://schemas.microsoft.com/office/drawing/2010/main" xmlns="">
                  <a:noFill/>
                </a14:hiddenFill>
              </a:ext>
            </a:extLst>
          </p:spPr>
          <p:txBody>
            <a:bodyPr lIns="71988" tIns="71988" rIns="71988" bIns="71988">
              <a:spAutoFit/>
            </a:bodyPr>
            <a:lstStyle/>
            <a:p>
              <a:endParaRPr lang="zh-CN" altLang="en-US"/>
            </a:p>
          </p:txBody>
        </p:sp>
        <p:sp>
          <p:nvSpPr>
            <p:cNvPr id="29712" name="等腰三角形 83"/>
            <p:cNvSpPr>
              <a:spLocks noChangeArrowheads="1"/>
            </p:cNvSpPr>
            <p:nvPr/>
          </p:nvSpPr>
          <p:spPr bwMode="auto">
            <a:xfrm>
              <a:off x="6979" y="3014"/>
              <a:ext cx="1806" cy="867"/>
            </a:xfrm>
            <a:prstGeom prst="triangle">
              <a:avLst>
                <a:gd name="adj" fmla="val 50000"/>
              </a:avLst>
            </a:prstGeom>
            <a:solidFill>
              <a:srgbClr val="CCFFFF"/>
            </a:solidFill>
            <a:ln w="22225">
              <a:solidFill>
                <a:srgbClr val="000080"/>
              </a:solidFill>
              <a:round/>
              <a:headEnd/>
              <a:tailEnd type="triangle" w="lg" len="lg"/>
            </a:ln>
            <a:effectLst>
              <a:outerShdw blurRad="50800" dist="38100" dir="2700000" algn="tl" rotWithShape="0">
                <a:prstClr val="black">
                  <a:alpha val="40000"/>
                </a:prstClr>
              </a:outerShdw>
            </a:effectLst>
          </p:spPr>
          <p:txBody>
            <a:bodyPr wrap="none" lIns="0" tIns="0" rIns="0" bIns="0" anchor="ctr"/>
            <a:lstStyle/>
            <a:p>
              <a:pPr algn="ctr" defTabSz="1473200">
                <a:defRPr/>
              </a:pPr>
              <a:endParaRPr lang="zh-CN" altLang="zh-CN" sz="1900" b="1">
                <a:latin typeface="微软雅黑" pitchFamily="34" charset="-122"/>
                <a:ea typeface="微软雅黑" pitchFamily="34" charset="-122"/>
              </a:endParaRPr>
            </a:p>
          </p:txBody>
        </p:sp>
        <p:sp>
          <p:nvSpPr>
            <p:cNvPr id="52252" name="Line 15"/>
            <p:cNvSpPr>
              <a:spLocks noChangeShapeType="1"/>
            </p:cNvSpPr>
            <p:nvPr/>
          </p:nvSpPr>
          <p:spPr bwMode="auto">
            <a:xfrm>
              <a:off x="6259" y="3398"/>
              <a:ext cx="3728" cy="0"/>
            </a:xfrm>
            <a:prstGeom prst="line">
              <a:avLst/>
            </a:prstGeom>
            <a:noFill/>
            <a:ln w="12700">
              <a:solidFill>
                <a:srgbClr val="000080"/>
              </a:solidFill>
              <a:prstDash val="sysDot"/>
              <a:round/>
              <a:headEnd/>
              <a:tailEnd/>
            </a:ln>
            <a:extLst>
              <a:ext uri="{909E8E84-426E-40DD-AFC4-6F175D3DCCD1}">
                <a14:hiddenFill xmlns:a14="http://schemas.microsoft.com/office/drawing/2010/main" xmlns="">
                  <a:noFill/>
                </a14:hiddenFill>
              </a:ext>
            </a:extLst>
          </p:spPr>
          <p:txBody>
            <a:bodyPr lIns="71988" tIns="71988" rIns="71988" bIns="71988">
              <a:spAutoFit/>
            </a:bodyPr>
            <a:lstStyle/>
            <a:p>
              <a:endParaRPr lang="zh-CN" altLang="en-US"/>
            </a:p>
          </p:txBody>
        </p:sp>
        <p:sp>
          <p:nvSpPr>
            <p:cNvPr id="81" name="等腰三角形 80"/>
            <p:cNvSpPr/>
            <p:nvPr/>
          </p:nvSpPr>
          <p:spPr bwMode="auto">
            <a:xfrm>
              <a:off x="7458" y="3025"/>
              <a:ext cx="843" cy="401"/>
            </a:xfrm>
            <a:prstGeom prst="triangle">
              <a:avLst/>
            </a:prstGeom>
            <a:solidFill>
              <a:schemeClr val="bg1">
                <a:lumMod val="75000"/>
              </a:schemeClr>
            </a:solidFill>
            <a:ln w="22225">
              <a:solidFill>
                <a:srgbClr val="FF3399"/>
              </a:solidFill>
              <a:prstDash val="dash"/>
              <a:round/>
              <a:headEnd/>
              <a:tailEnd type="triangle" w="lg" len="lg"/>
            </a:ln>
            <a:effectLst>
              <a:outerShdw blurRad="50800" dist="38100" dir="2700000" algn="tl" rotWithShape="0">
                <a:prstClr val="black">
                  <a:alpha val="40000"/>
                </a:prstClr>
              </a:outerShdw>
            </a:effectLst>
          </p:spPr>
          <p:txBody>
            <a:bodyPr wrap="none" lIns="0" tIns="0" rIns="0" bIns="0" anchor="ctr"/>
            <a:lstStyle/>
            <a:p>
              <a:pPr algn="ctr" defTabSz="1473200">
                <a:defRPr/>
              </a:pPr>
              <a:endParaRPr lang="zh-CN" altLang="zh-CN" sz="1900">
                <a:latin typeface="微软雅黑" pitchFamily="34" charset="-122"/>
                <a:ea typeface="微软雅黑" pitchFamily="34" charset="-122"/>
              </a:endParaRPr>
            </a:p>
          </p:txBody>
        </p:sp>
        <p:sp>
          <p:nvSpPr>
            <p:cNvPr id="52254" name="矩形 78"/>
            <p:cNvSpPr>
              <a:spLocks noChangeArrowheads="1"/>
            </p:cNvSpPr>
            <p:nvPr/>
          </p:nvSpPr>
          <p:spPr bwMode="auto">
            <a:xfrm>
              <a:off x="7171" y="3076"/>
              <a:ext cx="1554" cy="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7258" tIns="73630" rIns="147258" bIns="73630">
              <a:spAutoFit/>
            </a:bodyPr>
            <a:lstStyle/>
            <a:p>
              <a:pPr algn="ctr" defTabSz="1473200"/>
              <a:r>
                <a:rPr lang="zh-CN" altLang="en-US" sz="1900" b="1">
                  <a:latin typeface="微软雅黑" pitchFamily="34" charset="-122"/>
                  <a:ea typeface="微软雅黑" pitchFamily="34" charset="-122"/>
                </a:rPr>
                <a:t>慈溪市其他地区人口</a:t>
              </a:r>
            </a:p>
          </p:txBody>
        </p:sp>
        <p:sp>
          <p:nvSpPr>
            <p:cNvPr id="52255" name="矩形 77"/>
            <p:cNvSpPr>
              <a:spLocks noChangeArrowheads="1"/>
            </p:cNvSpPr>
            <p:nvPr/>
          </p:nvSpPr>
          <p:spPr bwMode="auto">
            <a:xfrm>
              <a:off x="7148" y="3542"/>
              <a:ext cx="2162" cy="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7258" tIns="73630" rIns="147258" bIns="73630">
              <a:spAutoFit/>
            </a:bodyPr>
            <a:lstStyle/>
            <a:p>
              <a:pPr algn="ctr" defTabSz="1473200"/>
              <a:r>
                <a:rPr lang="zh-CN" altLang="en-US" sz="1900" b="1">
                  <a:latin typeface="微软雅黑" pitchFamily="34" charset="-122"/>
                  <a:ea typeface="微软雅黑" pitchFamily="34" charset="-122"/>
                </a:rPr>
                <a:t>文化商务区人口（补充客群）</a:t>
              </a:r>
            </a:p>
          </p:txBody>
        </p:sp>
        <p:sp>
          <p:nvSpPr>
            <p:cNvPr id="29717" name="Text Box 24"/>
            <p:cNvSpPr txBox="1">
              <a:spLocks noChangeArrowheads="1"/>
            </p:cNvSpPr>
            <p:nvPr/>
          </p:nvSpPr>
          <p:spPr bwMode="auto">
            <a:xfrm>
              <a:off x="5449" y="1818"/>
              <a:ext cx="5024" cy="375"/>
            </a:xfrm>
            <a:prstGeom prst="rect">
              <a:avLst/>
            </a:prstGeom>
            <a:solidFill>
              <a:srgbClr val="3366FF"/>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47282" tIns="73641" rIns="147282" bIns="73641">
              <a:spAutoFit/>
            </a:bodyPr>
            <a:lstStyle/>
            <a:p>
              <a:pPr algn="ctr" defTabSz="1473200">
                <a:spcBef>
                  <a:spcPct val="50000"/>
                </a:spcBef>
                <a:defRPr/>
              </a:pPr>
              <a:r>
                <a:rPr lang="zh-CN" altLang="en-US" sz="2900" b="1" dirty="0">
                  <a:solidFill>
                    <a:schemeClr val="bg1">
                      <a:lumMod val="95000"/>
                    </a:schemeClr>
                  </a:solidFill>
                  <a:latin typeface="Times New Roman" pitchFamily="18" charset="0"/>
                </a:rPr>
                <a:t>项目目标客群类型预判</a:t>
              </a:r>
            </a:p>
          </p:txBody>
        </p:sp>
      </p:grpSp>
      <p:grpSp>
        <p:nvGrpSpPr>
          <p:cNvPr id="52228" name="Group 34"/>
          <p:cNvGrpSpPr>
            <a:grpSpLocks/>
          </p:cNvGrpSpPr>
          <p:nvPr/>
        </p:nvGrpSpPr>
        <p:grpSpPr bwMode="auto">
          <a:xfrm>
            <a:off x="1325563" y="2803525"/>
            <a:ext cx="7053262" cy="5059363"/>
            <a:chOff x="822" y="1755"/>
            <a:chExt cx="4443" cy="3187"/>
          </a:xfrm>
        </p:grpSpPr>
        <p:sp>
          <p:nvSpPr>
            <p:cNvPr id="47" name="矩形 46"/>
            <p:cNvSpPr/>
            <p:nvPr/>
          </p:nvSpPr>
          <p:spPr bwMode="auto">
            <a:xfrm>
              <a:off x="853" y="2177"/>
              <a:ext cx="4351" cy="2705"/>
            </a:xfrm>
            <a:prstGeom prst="rect">
              <a:avLst/>
            </a:prstGeom>
            <a:solidFill>
              <a:schemeClr val="bg1">
                <a:lumMod val="95000"/>
              </a:schemeClr>
            </a:solidFill>
            <a:ln w="9525">
              <a:solidFill>
                <a:schemeClr val="bg1">
                  <a:lumMod val="85000"/>
                </a:schemeClr>
              </a:solidFill>
              <a:round/>
              <a:headEnd/>
              <a:tailEnd type="triangle" w="lg" len="lg"/>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wrap="none" lIns="0" tIns="0" rIns="0" bIns="0" anchor="ctr"/>
            <a:lstStyle/>
            <a:p>
              <a:pPr algn="ctr" defTabSz="1473200">
                <a:defRPr/>
              </a:pPr>
              <a:endParaRPr lang="zh-CN" altLang="zh-CN" sz="2900">
                <a:latin typeface="微软雅黑" pitchFamily="34" charset="-122"/>
                <a:ea typeface="微软雅黑" pitchFamily="34" charset="-122"/>
              </a:endParaRPr>
            </a:p>
          </p:txBody>
        </p:sp>
        <p:sp>
          <p:nvSpPr>
            <p:cNvPr id="40" name="Oval 6"/>
            <p:cNvSpPr>
              <a:spLocks noChangeArrowheads="1"/>
            </p:cNvSpPr>
            <p:nvPr/>
          </p:nvSpPr>
          <p:spPr bwMode="auto">
            <a:xfrm rot="5400000">
              <a:off x="2272" y="2057"/>
              <a:ext cx="1714" cy="2188"/>
            </a:xfrm>
            <a:prstGeom prst="ellipse">
              <a:avLst/>
            </a:prstGeom>
            <a:solidFill>
              <a:srgbClr val="99CCFF"/>
            </a:solidFill>
            <a:ln w="6350">
              <a:solidFill>
                <a:srgbClr val="000080"/>
              </a:solidFill>
              <a:round/>
              <a:headEnd/>
              <a:tailEnd/>
            </a:ln>
            <a:effectLst>
              <a:outerShdw dist="38100" dir="2700000" algn="tl" rotWithShape="0">
                <a:srgbClr val="000000">
                  <a:alpha val="39999"/>
                </a:srgbClr>
              </a:outerShdw>
            </a:effectLst>
          </p:spPr>
          <p:txBody>
            <a:bodyPr rot="10800000" vert="eaVert" lIns="73641" tIns="73641" rIns="73641" bIns="73641" anchor="ctr" anchorCtr="1"/>
            <a:lstStyle/>
            <a:p>
              <a:pPr algn="ctr" defTabSz="1473200">
                <a:defRPr/>
              </a:pPr>
              <a:endParaRPr lang="zh-CN" altLang="zh-CN" sz="1900" b="1">
                <a:effectLst>
                  <a:outerShdw blurRad="38100" dist="38100" dir="2700000" algn="tl">
                    <a:srgbClr val="FFFFFF"/>
                  </a:outerShdw>
                </a:effectLst>
                <a:latin typeface="微软雅黑" pitchFamily="34" charset="-122"/>
                <a:ea typeface="微软雅黑" pitchFamily="34" charset="-122"/>
              </a:endParaRPr>
            </a:p>
          </p:txBody>
        </p:sp>
        <p:grpSp>
          <p:nvGrpSpPr>
            <p:cNvPr id="4" name="组合 43"/>
            <p:cNvGrpSpPr>
              <a:grpSpLocks noChangeAspect="1"/>
            </p:cNvGrpSpPr>
            <p:nvPr/>
          </p:nvGrpSpPr>
          <p:grpSpPr bwMode="auto">
            <a:xfrm>
              <a:off x="1267" y="3398"/>
              <a:ext cx="3732" cy="1286"/>
              <a:chOff x="464469" y="2969491"/>
              <a:chExt cx="4527611" cy="1919833"/>
            </a:xfrm>
            <a:effectLst>
              <a:outerShdw blurRad="50800" dist="38100" dir="2700000" algn="tl" rotWithShape="0">
                <a:prstClr val="black">
                  <a:alpha val="40000"/>
                </a:prstClr>
              </a:outerShdw>
            </a:effectLst>
          </p:grpSpPr>
          <p:sp>
            <p:nvSpPr>
              <p:cNvPr id="36" name="Oval 8"/>
              <p:cNvSpPr>
                <a:spLocks noChangeArrowheads="1"/>
              </p:cNvSpPr>
              <p:nvPr/>
            </p:nvSpPr>
            <p:spPr bwMode="auto">
              <a:xfrm>
                <a:off x="464469" y="2969491"/>
                <a:ext cx="1989625" cy="1919833"/>
              </a:xfrm>
              <a:prstGeom prst="ellipse">
                <a:avLst/>
              </a:prstGeom>
              <a:solidFill>
                <a:srgbClr val="3366CC"/>
              </a:solidFill>
              <a:ln w="6350">
                <a:solidFill>
                  <a:srgbClr val="0033CC"/>
                </a:solidFill>
                <a:round/>
                <a:headEnd/>
                <a:tailEnd/>
              </a:ln>
            </p:spPr>
            <p:txBody>
              <a:bodyPr lIns="73641" tIns="73641" rIns="73641" bIns="73641" anchor="ctr" anchorCtr="1"/>
              <a:lstStyle/>
              <a:p>
                <a:pPr algn="ctr" defTabSz="1473200">
                  <a:spcBef>
                    <a:spcPct val="50000"/>
                  </a:spcBef>
                  <a:defRPr/>
                </a:pPr>
                <a:r>
                  <a:rPr lang="zh-CN" altLang="en-US" sz="1900" b="1">
                    <a:solidFill>
                      <a:schemeClr val="bg1"/>
                    </a:solidFill>
                    <a:effectLst>
                      <a:outerShdw blurRad="38100" dist="38100" dir="2700000" algn="tl">
                        <a:srgbClr val="000000"/>
                      </a:outerShdw>
                    </a:effectLst>
                    <a:latin typeface="微软雅黑" pitchFamily="34" charset="-122"/>
                    <a:ea typeface="微软雅黑" pitchFamily="34" charset="-122"/>
                  </a:rPr>
                  <a:t>产业人群</a:t>
                </a:r>
              </a:p>
            </p:txBody>
          </p:sp>
          <p:sp>
            <p:nvSpPr>
              <p:cNvPr id="37" name="Oval 9"/>
              <p:cNvSpPr>
                <a:spLocks noChangeArrowheads="1"/>
              </p:cNvSpPr>
              <p:nvPr/>
            </p:nvSpPr>
            <p:spPr bwMode="auto">
              <a:xfrm>
                <a:off x="3004881" y="2969491"/>
                <a:ext cx="1987199" cy="1919833"/>
              </a:xfrm>
              <a:prstGeom prst="ellipse">
                <a:avLst/>
              </a:prstGeom>
              <a:solidFill>
                <a:srgbClr val="3366CC"/>
              </a:solidFill>
              <a:ln w="6350">
                <a:solidFill>
                  <a:srgbClr val="0033CC"/>
                </a:solidFill>
                <a:round/>
                <a:headEnd/>
                <a:tailEnd/>
              </a:ln>
            </p:spPr>
            <p:txBody>
              <a:bodyPr lIns="73641" tIns="73641" rIns="73641" bIns="73641" anchor="ctr" anchorCtr="1"/>
              <a:lstStyle/>
              <a:p>
                <a:pPr algn="ctr" defTabSz="1473200">
                  <a:defRPr/>
                </a:pPr>
                <a:r>
                  <a:rPr lang="zh-CN" altLang="en-US" sz="1900" b="1">
                    <a:solidFill>
                      <a:schemeClr val="bg1"/>
                    </a:solidFill>
                    <a:effectLst>
                      <a:outerShdw blurRad="38100" dist="38100" dir="2700000" algn="tl">
                        <a:srgbClr val="000000"/>
                      </a:outerShdw>
                    </a:effectLst>
                    <a:latin typeface="微软雅黑" pitchFamily="34" charset="-122"/>
                    <a:ea typeface="微软雅黑" pitchFamily="34" charset="-122"/>
                  </a:rPr>
                  <a:t>产业人群</a:t>
                </a:r>
              </a:p>
              <a:p>
                <a:pPr algn="ctr" defTabSz="1473200">
                  <a:defRPr/>
                </a:pPr>
                <a:r>
                  <a:rPr lang="zh-CN" altLang="en-US" sz="1900" b="1">
                    <a:solidFill>
                      <a:schemeClr val="bg1"/>
                    </a:solidFill>
                    <a:effectLst>
                      <a:outerShdw blurRad="38100" dist="38100" dir="2700000" algn="tl">
                        <a:srgbClr val="000000"/>
                      </a:outerShdw>
                    </a:effectLst>
                    <a:latin typeface="微软雅黑" pitchFamily="34" charset="-122"/>
                    <a:ea typeface="微软雅黑" pitchFamily="34" charset="-122"/>
                  </a:rPr>
                  <a:t>外来人口递增</a:t>
                </a:r>
              </a:p>
            </p:txBody>
          </p:sp>
        </p:grpSp>
        <p:sp>
          <p:nvSpPr>
            <p:cNvPr id="41" name="矩形 40"/>
            <p:cNvSpPr>
              <a:spLocks noChangeArrowheads="1"/>
            </p:cNvSpPr>
            <p:nvPr/>
          </p:nvSpPr>
          <p:spPr bwMode="auto">
            <a:xfrm>
              <a:off x="1893" y="3497"/>
              <a:ext cx="794" cy="274"/>
            </a:xfrm>
            <a:prstGeom prst="rect">
              <a:avLst/>
            </a:prstGeom>
            <a:noFill/>
            <a:ln w="9525">
              <a:noFill/>
              <a:miter lim="800000"/>
              <a:headEnd/>
              <a:tailEnd/>
            </a:ln>
          </p:spPr>
          <p:txBody>
            <a:bodyPr wrap="none" lIns="147282" tIns="73641" rIns="147282" bIns="73641">
              <a:spAutoFit/>
            </a:bodyPr>
            <a:lstStyle/>
            <a:p>
              <a:pPr defTabSz="1473200">
                <a:defRPr/>
              </a:pPr>
              <a:r>
                <a:rPr lang="zh-CN" altLang="en-US" sz="1900">
                  <a:solidFill>
                    <a:schemeClr val="bg1"/>
                  </a:solidFill>
                  <a:effectLst>
                    <a:outerShdw blurRad="38100" dist="38100" dir="2700000" algn="tl">
                      <a:srgbClr val="C0C0C0"/>
                    </a:outerShdw>
                  </a:effectLst>
                  <a:latin typeface="微软雅黑" pitchFamily="34" charset="-122"/>
                  <a:ea typeface="微软雅黑" pitchFamily="34" charset="-122"/>
                </a:rPr>
                <a:t>重叠人口</a:t>
              </a:r>
            </a:p>
          </p:txBody>
        </p:sp>
        <p:sp>
          <p:nvSpPr>
            <p:cNvPr id="42" name="矩形 41"/>
            <p:cNvSpPr>
              <a:spLocks noChangeArrowheads="1"/>
            </p:cNvSpPr>
            <p:nvPr/>
          </p:nvSpPr>
          <p:spPr bwMode="auto">
            <a:xfrm>
              <a:off x="3428" y="3517"/>
              <a:ext cx="794" cy="274"/>
            </a:xfrm>
            <a:prstGeom prst="rect">
              <a:avLst/>
            </a:prstGeom>
            <a:noFill/>
            <a:ln w="9525">
              <a:noFill/>
              <a:miter lim="800000"/>
              <a:headEnd/>
              <a:tailEnd/>
            </a:ln>
          </p:spPr>
          <p:txBody>
            <a:bodyPr wrap="none" lIns="147282" tIns="73641" rIns="147282" bIns="73641">
              <a:spAutoFit/>
            </a:bodyPr>
            <a:lstStyle/>
            <a:p>
              <a:pPr defTabSz="1473200">
                <a:defRPr/>
              </a:pPr>
              <a:r>
                <a:rPr lang="zh-CN" altLang="en-US" sz="1900">
                  <a:solidFill>
                    <a:schemeClr val="bg1"/>
                  </a:solidFill>
                  <a:effectLst>
                    <a:outerShdw blurRad="38100" dist="38100" dir="2700000" algn="tl">
                      <a:srgbClr val="C0C0C0"/>
                    </a:outerShdw>
                  </a:effectLst>
                  <a:latin typeface="微软雅黑" pitchFamily="34" charset="-122"/>
                  <a:ea typeface="微软雅黑" pitchFamily="34" charset="-122"/>
                </a:rPr>
                <a:t>重叠人口</a:t>
              </a:r>
            </a:p>
          </p:txBody>
        </p:sp>
        <p:sp>
          <p:nvSpPr>
            <p:cNvPr id="29718" name="Text Box 25"/>
            <p:cNvSpPr txBox="1">
              <a:spLocks noChangeArrowheads="1"/>
            </p:cNvSpPr>
            <p:nvPr/>
          </p:nvSpPr>
          <p:spPr bwMode="auto">
            <a:xfrm>
              <a:off x="853" y="1807"/>
              <a:ext cx="4353" cy="375"/>
            </a:xfrm>
            <a:prstGeom prst="rect">
              <a:avLst/>
            </a:prstGeom>
            <a:solidFill>
              <a:srgbClr val="3366FF"/>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47282" tIns="73641" rIns="147282" bIns="73641">
              <a:spAutoFit/>
            </a:bodyPr>
            <a:lstStyle/>
            <a:p>
              <a:pPr algn="ctr" defTabSz="1473200">
                <a:spcBef>
                  <a:spcPct val="50000"/>
                </a:spcBef>
                <a:defRPr/>
              </a:pPr>
              <a:r>
                <a:rPr lang="zh-CN" altLang="en-US" sz="2900" b="1" dirty="0">
                  <a:solidFill>
                    <a:schemeClr val="bg1">
                      <a:lumMod val="95000"/>
                    </a:schemeClr>
                  </a:solidFill>
                  <a:latin typeface="Times New Roman" pitchFamily="18" charset="0"/>
                </a:rPr>
                <a:t>项目消费结构</a:t>
              </a:r>
            </a:p>
          </p:txBody>
        </p:sp>
        <p:sp>
          <p:nvSpPr>
            <p:cNvPr id="325658" name="Text Box 26"/>
            <p:cNvSpPr txBox="1">
              <a:spLocks noChangeArrowheads="1"/>
            </p:cNvSpPr>
            <p:nvPr/>
          </p:nvSpPr>
          <p:spPr bwMode="auto">
            <a:xfrm>
              <a:off x="2179" y="2918"/>
              <a:ext cx="1534" cy="547"/>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algn="ctr" defTabSz="1473200">
                <a:spcBef>
                  <a:spcPct val="50000"/>
                </a:spcBef>
                <a:defRPr/>
              </a:pPr>
              <a:r>
                <a:rPr lang="en-US" altLang="zh-CN" sz="1900" b="1">
                  <a:effectLst>
                    <a:outerShdw blurRad="38100" dist="38100" dir="2700000" algn="tl">
                      <a:srgbClr val="C0C0C0"/>
                    </a:outerShdw>
                  </a:effectLst>
                  <a:latin typeface="微软雅黑" pitchFamily="34" charset="-122"/>
                  <a:ea typeface="微软雅黑" pitchFamily="34" charset="-122"/>
                </a:rPr>
                <a:t>       </a:t>
              </a:r>
              <a:r>
                <a:rPr lang="zh-CN" altLang="en-US" sz="1900" b="1">
                  <a:effectLst>
                    <a:outerShdw blurRad="38100" dist="38100" dir="2700000" algn="tl">
                      <a:srgbClr val="C0C0C0"/>
                    </a:outerShdw>
                  </a:effectLst>
                  <a:latin typeface="微软雅黑" pitchFamily="34" charset="-122"/>
                  <a:ea typeface="微软雅黑" pitchFamily="34" charset="-122"/>
                </a:rPr>
                <a:t>时尚人群</a:t>
              </a:r>
            </a:p>
            <a:p>
              <a:pPr algn="ctr" defTabSz="1473200">
                <a:spcBef>
                  <a:spcPct val="50000"/>
                </a:spcBef>
                <a:defRPr/>
              </a:pPr>
              <a:r>
                <a:rPr lang="zh-CN" altLang="en-US" sz="1900" b="1">
                  <a:effectLst>
                    <a:outerShdw blurRad="38100" dist="38100" dir="2700000" algn="tl">
                      <a:srgbClr val="C0C0C0"/>
                    </a:outerShdw>
                  </a:effectLst>
                  <a:latin typeface="微软雅黑" pitchFamily="34" charset="-122"/>
                  <a:ea typeface="微软雅黑" pitchFamily="34" charset="-122"/>
                </a:rPr>
                <a:t>       商务人群</a:t>
              </a:r>
            </a:p>
          </p:txBody>
        </p:sp>
      </p:grpSp>
      <p:sp>
        <p:nvSpPr>
          <p:cNvPr id="52229" name="矩形 16"/>
          <p:cNvSpPr>
            <a:spLocks noChangeArrowheads="1"/>
          </p:cNvSpPr>
          <p:nvPr/>
        </p:nvSpPr>
        <p:spPr bwMode="auto">
          <a:xfrm>
            <a:off x="1290638" y="8015288"/>
            <a:ext cx="15389225" cy="665162"/>
          </a:xfrm>
          <a:prstGeom prst="rect">
            <a:avLst/>
          </a:prstGeom>
          <a:solidFill>
            <a:srgbClr val="D9D9D9"/>
          </a:solidFill>
          <a:ln w="9525">
            <a:solidFill>
              <a:srgbClr val="D9D9D9"/>
            </a:solidFill>
            <a:miter lim="800000"/>
            <a:headEnd/>
            <a:tailEnd/>
          </a:ln>
        </p:spPr>
        <p:txBody>
          <a:bodyPr lIns="147258" tIns="73630" rIns="147258" bIns="73630">
            <a:spAutoFit/>
          </a:bodyPr>
          <a:lstStyle/>
          <a:p>
            <a:pPr defTabSz="1473200">
              <a:lnSpc>
                <a:spcPct val="150000"/>
              </a:lnSpc>
              <a:buFont typeface="Wingdings" pitchFamily="2" charset="2"/>
              <a:buChar char="l"/>
            </a:pPr>
            <a:r>
              <a:rPr lang="en-US" altLang="zh-CN" sz="2600">
                <a:latin typeface="微软雅黑" pitchFamily="34" charset="-122"/>
                <a:ea typeface="微软雅黑" pitchFamily="34" charset="-122"/>
              </a:rPr>
              <a:t>2010</a:t>
            </a:r>
            <a:r>
              <a:rPr lang="zh-CN" altLang="en-US" sz="2600">
                <a:latin typeface="微软雅黑" pitchFamily="34" charset="-122"/>
                <a:ea typeface="微软雅黑" pitchFamily="34" charset="-122"/>
              </a:rPr>
              <a:t>年无锡常住人口接近</a:t>
            </a:r>
            <a:r>
              <a:rPr lang="en-US" altLang="zh-CN" sz="2600">
                <a:latin typeface="微软雅黑" pitchFamily="34" charset="-122"/>
                <a:ea typeface="微软雅黑" pitchFamily="34" charset="-122"/>
              </a:rPr>
              <a:t>670</a:t>
            </a:r>
            <a:r>
              <a:rPr lang="zh-CN" altLang="en-US" sz="2600">
                <a:latin typeface="微软雅黑" pitchFamily="34" charset="-122"/>
                <a:ea typeface="微软雅黑" pitchFamily="34" charset="-122"/>
              </a:rPr>
              <a:t>万，市区人口约</a:t>
            </a:r>
            <a:r>
              <a:rPr lang="en-US" altLang="zh-CN" sz="2600">
                <a:latin typeface="微软雅黑" pitchFamily="34" charset="-122"/>
                <a:ea typeface="微软雅黑" pitchFamily="34" charset="-122"/>
              </a:rPr>
              <a:t>390</a:t>
            </a:r>
            <a:r>
              <a:rPr lang="zh-CN" altLang="en-US" sz="2600">
                <a:latin typeface="微软雅黑" pitchFamily="34" charset="-122"/>
                <a:ea typeface="微软雅黑" pitchFamily="34" charset="-122"/>
              </a:rPr>
              <a:t>万，其中，中青年人数约占</a:t>
            </a:r>
            <a:r>
              <a:rPr lang="en-US" altLang="zh-CN" sz="2600">
                <a:latin typeface="微软雅黑" pitchFamily="34" charset="-122"/>
                <a:ea typeface="微软雅黑" pitchFamily="34" charset="-122"/>
              </a:rPr>
              <a:t>60%</a:t>
            </a:r>
            <a:r>
              <a:rPr lang="zh-CN" altLang="en-US" sz="2600">
                <a:latin typeface="微软雅黑" pitchFamily="34" charset="-122"/>
                <a:ea typeface="微软雅黑" pitchFamily="34" charset="-122"/>
              </a:rPr>
              <a:t>左右</a:t>
            </a:r>
          </a:p>
        </p:txBody>
      </p:sp>
      <p:sp>
        <p:nvSpPr>
          <p:cNvPr id="52230" name="Rectangle 2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人口属性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3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5"/>
                                        </p:tgtEl>
                                        <p:attrNameLst>
                                          <p:attrName>fillcolor</p:attrName>
                                        </p:attrNameLst>
                                      </p:cBhvr>
                                      <p:tavLst>
                                        <p:tav tm="0">
                                          <p:val>
                                            <p:clrVal>
                                              <a:schemeClr val="accent2"/>
                                            </p:clrVal>
                                          </p:val>
                                        </p:tav>
                                        <p:tav tm="50000">
                                          <p:val>
                                            <p:clrVal>
                                              <a:schemeClr val="hlink"/>
                                            </p:clrVal>
                                          </p:val>
                                        </p:tav>
                                      </p:tavLst>
                                    </p:anim>
                                    <p:set>
                                      <p:cBhvr>
                                        <p:cTn id="9" dur="3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586" name="Group 2"/>
          <p:cNvGrpSpPr>
            <a:grpSpLocks/>
          </p:cNvGrpSpPr>
          <p:nvPr/>
        </p:nvGrpSpPr>
        <p:grpSpPr bwMode="auto">
          <a:xfrm>
            <a:off x="950913" y="2124075"/>
            <a:ext cx="7232650" cy="4095750"/>
            <a:chOff x="358" y="1338"/>
            <a:chExt cx="4556" cy="2580"/>
          </a:xfrm>
        </p:grpSpPr>
        <p:pic>
          <p:nvPicPr>
            <p:cNvPr id="12301" name="Picture 117"/>
            <p:cNvPicPr>
              <a:picLocks noChangeAspect="1" noChangeArrowheads="1"/>
            </p:cNvPicPr>
            <p:nvPr/>
          </p:nvPicPr>
          <p:blipFill>
            <a:blip r:embed="rId2"/>
            <a:srcRect/>
            <a:stretch>
              <a:fillRect/>
            </a:stretch>
          </p:blipFill>
          <p:spPr bwMode="auto">
            <a:xfrm>
              <a:off x="358" y="1352"/>
              <a:ext cx="4556" cy="2482"/>
            </a:xfrm>
            <a:prstGeom prst="rect">
              <a:avLst/>
            </a:prstGeom>
            <a:ln>
              <a:noFill/>
            </a:ln>
            <a:effectLst>
              <a:outerShdw blurRad="190500" algn="tl" rotWithShape="0">
                <a:srgbClr val="000000">
                  <a:alpha val="70000"/>
                </a:srgbClr>
              </a:outerShdw>
            </a:effectLst>
          </p:spPr>
        </p:pic>
        <p:sp>
          <p:nvSpPr>
            <p:cNvPr id="195593" name="Line 118"/>
            <p:cNvSpPr>
              <a:spLocks noChangeShapeType="1"/>
            </p:cNvSpPr>
            <p:nvPr/>
          </p:nvSpPr>
          <p:spPr bwMode="auto">
            <a:xfrm flipV="1">
              <a:off x="1037" y="3120"/>
              <a:ext cx="296" cy="244"/>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5594" name="Rectangle 120"/>
            <p:cNvSpPr>
              <a:spLocks noChangeArrowheads="1"/>
            </p:cNvSpPr>
            <p:nvPr/>
          </p:nvSpPr>
          <p:spPr bwMode="auto">
            <a:xfrm>
              <a:off x="1268" y="3665"/>
              <a:ext cx="1210"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p>
              <a:pPr defTabSz="1439863">
                <a:spcBef>
                  <a:spcPct val="50000"/>
                </a:spcBef>
              </a:pPr>
              <a:r>
                <a:rPr lang="en-US" altLang="zh-CN" sz="1700" b="1">
                  <a:solidFill>
                    <a:schemeClr val="bg1"/>
                  </a:solidFill>
                  <a:latin typeface="Calibri" pitchFamily="34" charset="0"/>
                  <a:ea typeface="宋体" pitchFamily="2" charset="-122"/>
                </a:rPr>
                <a:t>2</a:t>
              </a:r>
              <a:r>
                <a:rPr lang="zh-CN" altLang="en-US" sz="1700" b="1">
                  <a:solidFill>
                    <a:schemeClr val="bg1"/>
                  </a:solidFill>
                  <a:latin typeface="Calibri" pitchFamily="34" charset="0"/>
                  <a:ea typeface="宋体" pitchFamily="2" charset="-122"/>
                </a:rPr>
                <a:t>号武胜路主入口</a:t>
              </a:r>
              <a:endParaRPr lang="en-US" altLang="zh-CN" sz="1700" b="1">
                <a:solidFill>
                  <a:schemeClr val="bg1"/>
                </a:solidFill>
                <a:latin typeface="Calibri" pitchFamily="34" charset="0"/>
                <a:ea typeface="宋体" pitchFamily="2" charset="-122"/>
              </a:endParaRPr>
            </a:p>
          </p:txBody>
        </p:sp>
        <p:sp>
          <p:nvSpPr>
            <p:cNvPr id="195595" name="Line 121"/>
            <p:cNvSpPr>
              <a:spLocks noChangeShapeType="1"/>
            </p:cNvSpPr>
            <p:nvPr/>
          </p:nvSpPr>
          <p:spPr bwMode="auto">
            <a:xfrm flipV="1">
              <a:off x="2631" y="1552"/>
              <a:ext cx="563" cy="240"/>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5596" name="Rectangle 123"/>
            <p:cNvSpPr>
              <a:spLocks noChangeArrowheads="1"/>
            </p:cNvSpPr>
            <p:nvPr/>
          </p:nvSpPr>
          <p:spPr bwMode="auto">
            <a:xfrm>
              <a:off x="3098" y="1338"/>
              <a:ext cx="1347"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p>
              <a:pPr defTabSz="1439863">
                <a:spcBef>
                  <a:spcPct val="50000"/>
                </a:spcBef>
              </a:pPr>
              <a:r>
                <a:rPr lang="en-US" altLang="zh-CN" sz="1700" b="1">
                  <a:solidFill>
                    <a:schemeClr val="bg1"/>
                  </a:solidFill>
                  <a:latin typeface="Calibri" pitchFamily="34" charset="0"/>
                  <a:ea typeface="宋体" pitchFamily="2" charset="-122"/>
                </a:rPr>
                <a:t>1</a:t>
              </a:r>
              <a:r>
                <a:rPr lang="zh-CN" altLang="en-US" sz="1700" b="1">
                  <a:solidFill>
                    <a:schemeClr val="bg1"/>
                  </a:solidFill>
                  <a:latin typeface="Calibri" pitchFamily="34" charset="0"/>
                  <a:ea typeface="宋体" pitchFamily="2" charset="-122"/>
                </a:rPr>
                <a:t>号人民大道主入口</a:t>
              </a:r>
              <a:endParaRPr lang="en-US" altLang="zh-CN" sz="1700" b="1">
                <a:solidFill>
                  <a:schemeClr val="bg1"/>
                </a:solidFill>
                <a:latin typeface="Calibri" pitchFamily="34" charset="0"/>
                <a:ea typeface="宋体" pitchFamily="2" charset="-122"/>
              </a:endParaRPr>
            </a:p>
          </p:txBody>
        </p:sp>
        <p:sp>
          <p:nvSpPr>
            <p:cNvPr id="195597" name="Line 126"/>
            <p:cNvSpPr>
              <a:spLocks noChangeShapeType="1"/>
            </p:cNvSpPr>
            <p:nvPr/>
          </p:nvSpPr>
          <p:spPr bwMode="auto">
            <a:xfrm flipV="1">
              <a:off x="1719" y="3476"/>
              <a:ext cx="296" cy="244"/>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5598" name="Rectangle 127"/>
            <p:cNvSpPr>
              <a:spLocks noChangeArrowheads="1"/>
            </p:cNvSpPr>
            <p:nvPr/>
          </p:nvSpPr>
          <p:spPr bwMode="auto">
            <a:xfrm>
              <a:off x="709" y="3394"/>
              <a:ext cx="590"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p>
              <a:pPr defTabSz="1439863">
                <a:spcBef>
                  <a:spcPct val="50000"/>
                </a:spcBef>
              </a:pPr>
              <a:r>
                <a:rPr lang="zh-CN" altLang="en-US" sz="1700">
                  <a:solidFill>
                    <a:schemeClr val="bg1"/>
                  </a:solidFill>
                  <a:latin typeface="Calibri" pitchFamily="34" charset="0"/>
                  <a:ea typeface="宋体" pitchFamily="2" charset="-122"/>
                </a:rPr>
                <a:t>次入口</a:t>
              </a:r>
              <a:endParaRPr lang="en-US" altLang="zh-CN" sz="1700">
                <a:solidFill>
                  <a:schemeClr val="bg1"/>
                </a:solidFill>
                <a:latin typeface="Calibri" pitchFamily="34" charset="0"/>
                <a:ea typeface="宋体" pitchFamily="2" charset="-122"/>
              </a:endParaRPr>
            </a:p>
          </p:txBody>
        </p:sp>
        <p:sp>
          <p:nvSpPr>
            <p:cNvPr id="195599" name="Line 128"/>
            <p:cNvSpPr>
              <a:spLocks noChangeShapeType="1"/>
            </p:cNvSpPr>
            <p:nvPr/>
          </p:nvSpPr>
          <p:spPr bwMode="auto">
            <a:xfrm flipV="1">
              <a:off x="2802" y="2224"/>
              <a:ext cx="296" cy="244"/>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5600" name="Rectangle 129"/>
            <p:cNvSpPr>
              <a:spLocks noChangeArrowheads="1"/>
            </p:cNvSpPr>
            <p:nvPr/>
          </p:nvSpPr>
          <p:spPr bwMode="auto">
            <a:xfrm>
              <a:off x="3119" y="2130"/>
              <a:ext cx="590"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p>
              <a:pPr defTabSz="1439863">
                <a:spcBef>
                  <a:spcPct val="50000"/>
                </a:spcBef>
              </a:pPr>
              <a:r>
                <a:rPr lang="zh-CN" altLang="en-US" sz="1700">
                  <a:solidFill>
                    <a:schemeClr val="bg1"/>
                  </a:solidFill>
                  <a:latin typeface="Calibri" pitchFamily="34" charset="0"/>
                  <a:ea typeface="宋体" pitchFamily="2" charset="-122"/>
                </a:rPr>
                <a:t>次入口</a:t>
              </a:r>
              <a:endParaRPr lang="en-US" altLang="zh-CN" sz="1700">
                <a:solidFill>
                  <a:schemeClr val="bg1"/>
                </a:solidFill>
                <a:latin typeface="Calibri" pitchFamily="34" charset="0"/>
                <a:ea typeface="宋体" pitchFamily="2" charset="-122"/>
              </a:endParaRPr>
            </a:p>
          </p:txBody>
        </p:sp>
        <p:sp>
          <p:nvSpPr>
            <p:cNvPr id="195601" name="Text Box 131"/>
            <p:cNvSpPr txBox="1">
              <a:spLocks noChangeArrowheads="1"/>
            </p:cNvSpPr>
            <p:nvPr/>
          </p:nvSpPr>
          <p:spPr bwMode="auto">
            <a:xfrm>
              <a:off x="4400" y="1384"/>
              <a:ext cx="336" cy="110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1600" b="1">
                  <a:solidFill>
                    <a:srgbClr val="FF0000"/>
                  </a:solidFill>
                  <a:latin typeface="文鼎小标宋简"/>
                  <a:ea typeface="宋体" pitchFamily="2" charset="-122"/>
                </a:rPr>
                <a:t>  购物中心</a:t>
              </a:r>
            </a:p>
          </p:txBody>
        </p:sp>
        <p:sp>
          <p:nvSpPr>
            <p:cNvPr id="195602" name="椭圆 14"/>
            <p:cNvSpPr>
              <a:spLocks noChangeArrowheads="1"/>
            </p:cNvSpPr>
            <p:nvPr/>
          </p:nvSpPr>
          <p:spPr bwMode="auto">
            <a:xfrm>
              <a:off x="2502" y="1631"/>
              <a:ext cx="536" cy="622"/>
            </a:xfrm>
            <a:prstGeom prst="ellipse">
              <a:avLst/>
            </a:prstGeom>
            <a:solidFill>
              <a:srgbClr val="FFFF00">
                <a:alpha val="58038"/>
              </a:srgbClr>
            </a:solidFill>
            <a:ln>
              <a:noFill/>
            </a:ln>
            <a:extLst>
              <a:ext uri="{91240B29-F687-4F45-9708-019B960494DF}">
                <a14:hiddenLine xmlns:a14="http://schemas.microsoft.com/office/drawing/2010/main" xmlns="" w="25400" algn="ctr">
                  <a:solidFill>
                    <a:srgbClr val="000000"/>
                  </a:solidFill>
                  <a:round/>
                  <a:headEnd/>
                  <a:tailEnd/>
                </a14:hiddenLine>
              </a:ext>
            </a:extLst>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grpSp>
      <p:pic>
        <p:nvPicPr>
          <p:cNvPr id="9217" name="Picture 1" descr="e:\迪美\suc40672.jpg"/>
          <p:cNvPicPr>
            <a:picLocks noChangeAspect="1" noChangeArrowheads="1"/>
          </p:cNvPicPr>
          <p:nvPr/>
        </p:nvPicPr>
        <p:blipFill>
          <a:blip r:embed="rId3"/>
          <a:srcRect/>
          <a:stretch>
            <a:fillRect/>
          </a:stretch>
        </p:blipFill>
        <p:spPr bwMode="auto">
          <a:xfrm>
            <a:off x="946150" y="6278563"/>
            <a:ext cx="7200900" cy="2425700"/>
          </a:xfrm>
          <a:prstGeom prst="rect">
            <a:avLst/>
          </a:prstGeom>
          <a:ln>
            <a:noFill/>
          </a:ln>
          <a:effectLst>
            <a:outerShdw blurRad="190500" sx="1000" sy="1000" algn="tl" rotWithShape="0">
              <a:srgbClr val="000000">
                <a:alpha val="71000"/>
              </a:srgbClr>
            </a:outerShdw>
          </a:effectLst>
        </p:spPr>
      </p:pic>
      <p:pic>
        <p:nvPicPr>
          <p:cNvPr id="9218" name="Picture 2" descr="e:\迪美\suc40673.jpg"/>
          <p:cNvPicPr>
            <a:picLocks noChangeAspect="1" noChangeArrowheads="1"/>
          </p:cNvPicPr>
          <p:nvPr/>
        </p:nvPicPr>
        <p:blipFill>
          <a:blip r:embed="rId4"/>
          <a:srcRect/>
          <a:stretch>
            <a:fillRect/>
          </a:stretch>
        </p:blipFill>
        <p:spPr bwMode="auto">
          <a:xfrm>
            <a:off x="8504238" y="5395913"/>
            <a:ext cx="3857625" cy="3313112"/>
          </a:xfrm>
          <a:prstGeom prst="rect">
            <a:avLst/>
          </a:prstGeom>
          <a:ln>
            <a:noFill/>
          </a:ln>
          <a:effectLst>
            <a:outerShdw blurRad="190500" sx="1000" sy="1000" algn="tl" rotWithShape="0">
              <a:srgbClr val="000000"/>
            </a:outerShdw>
          </a:effectLst>
        </p:spPr>
      </p:pic>
      <p:pic>
        <p:nvPicPr>
          <p:cNvPr id="9219" name="Picture 3" descr="e:\迪美\suc40675.jpg"/>
          <p:cNvPicPr>
            <a:picLocks noChangeAspect="1" noChangeArrowheads="1"/>
          </p:cNvPicPr>
          <p:nvPr/>
        </p:nvPicPr>
        <p:blipFill>
          <a:blip r:embed="rId5"/>
          <a:srcRect/>
          <a:stretch>
            <a:fillRect/>
          </a:stretch>
        </p:blipFill>
        <p:spPr bwMode="auto">
          <a:xfrm>
            <a:off x="12563475" y="4860925"/>
            <a:ext cx="3624263" cy="3878263"/>
          </a:xfrm>
          <a:prstGeom prst="rect">
            <a:avLst/>
          </a:prstGeom>
          <a:ln>
            <a:noFill/>
          </a:ln>
          <a:effectLst>
            <a:outerShdw blurRad="190500" sx="1000" sy="1000" algn="tl" rotWithShape="0">
              <a:srgbClr val="000000"/>
            </a:outerShdw>
          </a:effectLst>
        </p:spPr>
      </p:pic>
      <p:sp>
        <p:nvSpPr>
          <p:cNvPr id="195590" name="TextBox 21"/>
          <p:cNvSpPr txBox="1">
            <a:spLocks noChangeArrowheads="1"/>
          </p:cNvSpPr>
          <p:nvPr/>
        </p:nvSpPr>
        <p:spPr bwMode="auto">
          <a:xfrm>
            <a:off x="9001125" y="2835275"/>
            <a:ext cx="7283450" cy="185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微软雅黑" pitchFamily="34" charset="-122"/>
                <a:ea typeface="微软雅黑" pitchFamily="34" charset="-122"/>
              </a:rPr>
              <a:t>人民大道</a:t>
            </a:r>
            <a:r>
              <a:rPr lang="en-US" altLang="zh-CN" sz="2800" b="1">
                <a:latin typeface="微软雅黑" pitchFamily="34" charset="-122"/>
                <a:ea typeface="微软雅黑" pitchFamily="34" charset="-122"/>
              </a:rPr>
              <a:t>1</a:t>
            </a:r>
            <a:r>
              <a:rPr lang="zh-CN" altLang="en-US" sz="2800" b="1">
                <a:latin typeface="微软雅黑" pitchFamily="34" charset="-122"/>
                <a:ea typeface="微软雅黑" pitchFamily="34" charset="-122"/>
              </a:rPr>
              <a:t>号口主通道以背柜式分割为基础，打造双通道，中间打造个性小商品零售摊位，积攒潮流客群，通道两边为特色服饰个体经营商户</a:t>
            </a:r>
          </a:p>
        </p:txBody>
      </p:sp>
      <p:sp>
        <p:nvSpPr>
          <p:cNvPr id="195591" name="Rectangle 2"/>
          <p:cNvSpPr>
            <a:spLocks noChangeArrowheads="1"/>
          </p:cNvSpPr>
          <p:nvPr/>
        </p:nvSpPr>
        <p:spPr bwMode="auto">
          <a:xfrm>
            <a:off x="0" y="0"/>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zh-CN" altLang="en-US" sz="3600" b="1"/>
              <a:t>迪美购物广场</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10" name="组合 51"/>
          <p:cNvGrpSpPr>
            <a:grpSpLocks/>
          </p:cNvGrpSpPr>
          <p:nvPr/>
        </p:nvGrpSpPr>
        <p:grpSpPr bwMode="auto">
          <a:xfrm>
            <a:off x="838200" y="6381750"/>
            <a:ext cx="6842125" cy="2428875"/>
            <a:chOff x="-1857424" y="4214818"/>
            <a:chExt cx="4824430" cy="2141531"/>
          </a:xfrm>
        </p:grpSpPr>
        <p:pic>
          <p:nvPicPr>
            <p:cNvPr id="196658"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2906" y="4221164"/>
              <a:ext cx="2324100" cy="210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665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57424" y="4214818"/>
              <a:ext cx="2447925" cy="2141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96611"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39788" y="2633663"/>
            <a:ext cx="6840537" cy="357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6612" name="TextBox 2"/>
          <p:cNvSpPr txBox="1">
            <a:spLocks noChangeArrowheads="1"/>
          </p:cNvSpPr>
          <p:nvPr/>
        </p:nvSpPr>
        <p:spPr bwMode="auto">
          <a:xfrm>
            <a:off x="839788" y="1924050"/>
            <a:ext cx="11261725" cy="630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latin typeface="微软雅黑" pitchFamily="34" charset="-122"/>
                <a:ea typeface="微软雅黑" pitchFamily="34" charset="-122"/>
              </a:rPr>
              <a:t>与本案连接项目：来福士广场，打造高端品牌、尽显奢华魅力</a:t>
            </a:r>
          </a:p>
        </p:txBody>
      </p:sp>
      <p:grpSp>
        <p:nvGrpSpPr>
          <p:cNvPr id="196613" name="组合 53"/>
          <p:cNvGrpSpPr>
            <a:grpSpLocks/>
          </p:cNvGrpSpPr>
          <p:nvPr/>
        </p:nvGrpSpPr>
        <p:grpSpPr bwMode="auto">
          <a:xfrm>
            <a:off x="10875963" y="3195638"/>
            <a:ext cx="5926137" cy="5513387"/>
            <a:chOff x="6473857" y="2000240"/>
            <a:chExt cx="3313113" cy="2746375"/>
          </a:xfrm>
        </p:grpSpPr>
        <p:grpSp>
          <p:nvGrpSpPr>
            <p:cNvPr id="196616" name="组合 47"/>
            <p:cNvGrpSpPr>
              <a:grpSpLocks/>
            </p:cNvGrpSpPr>
            <p:nvPr/>
          </p:nvGrpSpPr>
          <p:grpSpPr bwMode="auto">
            <a:xfrm>
              <a:off x="6473857" y="2000240"/>
              <a:ext cx="3313113" cy="2746375"/>
              <a:chOff x="3995936" y="1484784"/>
              <a:chExt cx="4667850" cy="3393598"/>
            </a:xfrm>
          </p:grpSpPr>
          <p:grpSp>
            <p:nvGrpSpPr>
              <p:cNvPr id="196619" name="组合 44"/>
              <p:cNvGrpSpPr>
                <a:grpSpLocks/>
              </p:cNvGrpSpPr>
              <p:nvPr/>
            </p:nvGrpSpPr>
            <p:grpSpPr bwMode="auto">
              <a:xfrm>
                <a:off x="3995936" y="1484784"/>
                <a:ext cx="4667850" cy="3393598"/>
                <a:chOff x="2195736" y="1500174"/>
                <a:chExt cx="6972106" cy="3393598"/>
              </a:xfrm>
            </p:grpSpPr>
            <p:pic>
              <p:nvPicPr>
                <p:cNvPr id="196621"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860032" y="1772816"/>
                  <a:ext cx="2524125"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6622" name="组合 8"/>
                <p:cNvGrpSpPr>
                  <a:grpSpLocks/>
                </p:cNvGrpSpPr>
                <p:nvPr/>
              </p:nvGrpSpPr>
              <p:grpSpPr bwMode="auto">
                <a:xfrm>
                  <a:off x="2195736" y="1500174"/>
                  <a:ext cx="6972106" cy="3393598"/>
                  <a:chOff x="380968" y="495325"/>
                  <a:chExt cx="8397318" cy="6648451"/>
                </a:xfrm>
              </p:grpSpPr>
              <p:pic>
                <p:nvPicPr>
                  <p:cNvPr id="196624" name="Picture 2" descr="C:\Documents and Settings\user\桌面\来福士\来福士地图1.jpg"/>
                  <p:cNvPicPr>
                    <a:picLocks noChangeAspect="1" noChangeArrowheads="1"/>
                  </p:cNvPicPr>
                  <p:nvPr/>
                </p:nvPicPr>
                <p:blipFill>
                  <a:blip r:embed="rId6">
                    <a:grayscl/>
                    <a:extLst>
                      <a:ext uri="{28A0092B-C50C-407E-A947-70E740481C1C}">
                        <a14:useLocalDpi xmlns:a14="http://schemas.microsoft.com/office/drawing/2010/main" xmlns="" val="0"/>
                      </a:ext>
                    </a:extLst>
                  </a:blip>
                  <a:srcRect/>
                  <a:stretch>
                    <a:fillRect/>
                  </a:stretch>
                </p:blipFill>
                <p:spPr bwMode="auto">
                  <a:xfrm>
                    <a:off x="380968" y="495325"/>
                    <a:ext cx="8397318" cy="657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6625" name="组合 120"/>
                  <p:cNvGrpSpPr>
                    <a:grpSpLocks/>
                  </p:cNvGrpSpPr>
                  <p:nvPr/>
                </p:nvGrpSpPr>
                <p:grpSpPr bwMode="auto">
                  <a:xfrm>
                    <a:off x="380968" y="500042"/>
                    <a:ext cx="8286808" cy="4000528"/>
                    <a:chOff x="380968" y="500042"/>
                    <a:chExt cx="8286808" cy="4000528"/>
                  </a:xfrm>
                </p:grpSpPr>
                <p:cxnSp>
                  <p:nvCxnSpPr>
                    <p:cNvPr id="35" name="直接连接符 34"/>
                    <p:cNvCxnSpPr/>
                    <p:nvPr/>
                  </p:nvCxnSpPr>
                  <p:spPr>
                    <a:xfrm rot="5400000">
                      <a:off x="1414969" y="4106121"/>
                      <a:ext cx="145489" cy="7198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96650" name="组合 68"/>
                    <p:cNvGrpSpPr>
                      <a:grpSpLocks/>
                    </p:cNvGrpSpPr>
                    <p:nvPr/>
                  </p:nvGrpSpPr>
                  <p:grpSpPr bwMode="auto">
                    <a:xfrm>
                      <a:off x="380968" y="500042"/>
                      <a:ext cx="8286808" cy="4000528"/>
                      <a:chOff x="380968" y="500042"/>
                      <a:chExt cx="8286808" cy="4000528"/>
                    </a:xfrm>
                  </p:grpSpPr>
                  <p:cxnSp>
                    <p:nvCxnSpPr>
                      <p:cNvPr id="37" name="直接连接符 36"/>
                      <p:cNvCxnSpPr/>
                      <p:nvPr/>
                    </p:nvCxnSpPr>
                    <p:spPr>
                      <a:xfrm flipV="1">
                        <a:off x="3881163" y="1140452"/>
                        <a:ext cx="2431690" cy="64512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6312853" y="998791"/>
                        <a:ext cx="1068505" cy="14166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7381358" y="499153"/>
                        <a:ext cx="1288953" cy="49963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0800000" flipV="1">
                        <a:off x="1737405" y="1785580"/>
                        <a:ext cx="2143758" cy="164057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1308949" y="3640912"/>
                        <a:ext cx="643213" cy="2137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0800000" flipV="1">
                        <a:off x="1166037" y="4214857"/>
                        <a:ext cx="285685" cy="21057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10800000" flipV="1">
                        <a:off x="380968" y="4425433"/>
                        <a:ext cx="785069" cy="74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196626" name="TextBox 11"/>
                  <p:cNvSpPr txBox="1">
                    <a:spLocks noChangeArrowheads="1"/>
                  </p:cNvSpPr>
                  <p:nvPr/>
                </p:nvSpPr>
                <p:spPr bwMode="auto">
                  <a:xfrm>
                    <a:off x="1809357" y="3285369"/>
                    <a:ext cx="3162574" cy="630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1700" b="1">
                        <a:solidFill>
                          <a:srgbClr val="00B050"/>
                        </a:solidFill>
                        <a:latin typeface="微软雅黑" pitchFamily="34" charset="-122"/>
                        <a:ea typeface="微软雅黑" pitchFamily="34" charset="-122"/>
                      </a:rPr>
                      <a:t>2</a:t>
                    </a:r>
                    <a:r>
                      <a:rPr lang="zh-CN" altLang="en-US" sz="1700" b="1">
                        <a:solidFill>
                          <a:srgbClr val="00B050"/>
                        </a:solidFill>
                        <a:latin typeface="微软雅黑" pitchFamily="34" charset="-122"/>
                        <a:ea typeface="微软雅黑" pitchFamily="34" charset="-122"/>
                      </a:rPr>
                      <a:t>号线人民广场站</a:t>
                    </a:r>
                  </a:p>
                </p:txBody>
              </p:sp>
              <p:grpSp>
                <p:nvGrpSpPr>
                  <p:cNvPr id="196627" name="组合 86"/>
                  <p:cNvGrpSpPr>
                    <a:grpSpLocks/>
                  </p:cNvGrpSpPr>
                  <p:nvPr/>
                </p:nvGrpSpPr>
                <p:grpSpPr bwMode="auto">
                  <a:xfrm>
                    <a:off x="3452802" y="500042"/>
                    <a:ext cx="3286148" cy="6572296"/>
                    <a:chOff x="3452802" y="500042"/>
                    <a:chExt cx="3286148" cy="6572296"/>
                  </a:xfrm>
                </p:grpSpPr>
                <p:cxnSp>
                  <p:nvCxnSpPr>
                    <p:cNvPr id="27" name="直接连接符 26"/>
                    <p:cNvCxnSpPr/>
                    <p:nvPr/>
                  </p:nvCxnSpPr>
                  <p:spPr>
                    <a:xfrm rot="16200000" flipH="1">
                      <a:off x="3595733" y="1712639"/>
                      <a:ext cx="426894" cy="14396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96642" name="组合 85"/>
                    <p:cNvGrpSpPr>
                      <a:grpSpLocks/>
                    </p:cNvGrpSpPr>
                    <p:nvPr/>
                  </p:nvGrpSpPr>
                  <p:grpSpPr bwMode="auto">
                    <a:xfrm>
                      <a:off x="3452802" y="500042"/>
                      <a:ext cx="3286148" cy="6572296"/>
                      <a:chOff x="3452802" y="500042"/>
                      <a:chExt cx="3286148" cy="6572296"/>
                    </a:xfrm>
                  </p:grpSpPr>
                  <p:cxnSp>
                    <p:nvCxnSpPr>
                      <p:cNvPr id="29" name="直接连接符 28"/>
                      <p:cNvCxnSpPr/>
                      <p:nvPr/>
                    </p:nvCxnSpPr>
                    <p:spPr>
                      <a:xfrm rot="16200000" flipH="1">
                        <a:off x="4165060" y="3143920"/>
                        <a:ext cx="930362" cy="49938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6200000" flipH="1">
                        <a:off x="4417185" y="4321541"/>
                        <a:ext cx="2140215" cy="1214721"/>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96645" name="组合 84"/>
                      <p:cNvGrpSpPr>
                        <a:grpSpLocks/>
                      </p:cNvGrpSpPr>
                      <p:nvPr/>
                    </p:nvGrpSpPr>
                    <p:grpSpPr bwMode="auto">
                      <a:xfrm>
                        <a:off x="3452802" y="500042"/>
                        <a:ext cx="3286148" cy="6572296"/>
                        <a:chOff x="3452802" y="500042"/>
                        <a:chExt cx="3286148" cy="6572296"/>
                      </a:xfrm>
                    </p:grpSpPr>
                    <p:cxnSp>
                      <p:nvCxnSpPr>
                        <p:cNvPr id="32" name="直接连接符 31"/>
                        <p:cNvCxnSpPr/>
                        <p:nvPr/>
                      </p:nvCxnSpPr>
                      <p:spPr>
                        <a:xfrm rot="16200000" flipH="1">
                          <a:off x="3058343" y="892321"/>
                          <a:ext cx="1072022" cy="28568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16200000" flipH="1">
                          <a:off x="3665675" y="2213558"/>
                          <a:ext cx="930362" cy="49938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16200000" flipH="1">
                          <a:off x="5880320" y="6213343"/>
                          <a:ext cx="1072022" cy="64335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grpSp>
              </p:grpSp>
              <p:sp>
                <p:nvSpPr>
                  <p:cNvPr id="196628" name="TextBox 13"/>
                  <p:cNvSpPr txBox="1">
                    <a:spLocks noChangeArrowheads="1"/>
                  </p:cNvSpPr>
                  <p:nvPr/>
                </p:nvSpPr>
                <p:spPr bwMode="auto">
                  <a:xfrm>
                    <a:off x="3595849" y="714378"/>
                    <a:ext cx="3162574" cy="630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1700" b="1">
                        <a:solidFill>
                          <a:srgbClr val="00B0F0"/>
                        </a:solidFill>
                        <a:latin typeface="微软雅黑" pitchFamily="34" charset="-122"/>
                        <a:ea typeface="微软雅黑" pitchFamily="34" charset="-122"/>
                      </a:rPr>
                      <a:t>8</a:t>
                    </a:r>
                    <a:r>
                      <a:rPr lang="zh-CN" altLang="en-US" sz="1700" b="1">
                        <a:solidFill>
                          <a:srgbClr val="00B0F0"/>
                        </a:solidFill>
                        <a:latin typeface="微软雅黑" pitchFamily="34" charset="-122"/>
                        <a:ea typeface="微软雅黑" pitchFamily="34" charset="-122"/>
                      </a:rPr>
                      <a:t>号线人民广场站</a:t>
                    </a:r>
                  </a:p>
                </p:txBody>
              </p:sp>
              <p:grpSp>
                <p:nvGrpSpPr>
                  <p:cNvPr id="196629" name="组合 108"/>
                  <p:cNvGrpSpPr>
                    <a:grpSpLocks/>
                  </p:cNvGrpSpPr>
                  <p:nvPr/>
                </p:nvGrpSpPr>
                <p:grpSpPr bwMode="auto">
                  <a:xfrm>
                    <a:off x="2952736" y="500042"/>
                    <a:ext cx="3500462" cy="6643734"/>
                    <a:chOff x="2952736" y="500042"/>
                    <a:chExt cx="3500462" cy="6643734"/>
                  </a:xfrm>
                </p:grpSpPr>
                <p:cxnSp>
                  <p:nvCxnSpPr>
                    <p:cNvPr id="22" name="直接连接符 21"/>
                    <p:cNvCxnSpPr/>
                    <p:nvPr/>
                  </p:nvCxnSpPr>
                  <p:spPr>
                    <a:xfrm rot="16200000" flipH="1">
                      <a:off x="1806949" y="1644329"/>
                      <a:ext cx="5072962" cy="27826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6200000" flipH="1">
                      <a:off x="5628475" y="5678377"/>
                      <a:ext cx="430723" cy="2181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200000" flipH="1">
                      <a:off x="5846339" y="6109435"/>
                      <a:ext cx="426895" cy="2137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6200000" flipH="1">
                      <a:off x="6021967" y="6574403"/>
                      <a:ext cx="428809" cy="1394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16200000" flipH="1">
                      <a:off x="6236596" y="6928051"/>
                      <a:ext cx="285234" cy="1462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6630" name="TextBox 15"/>
                  <p:cNvSpPr txBox="1">
                    <a:spLocks noChangeArrowheads="1"/>
                  </p:cNvSpPr>
                  <p:nvPr/>
                </p:nvSpPr>
                <p:spPr bwMode="auto">
                  <a:xfrm>
                    <a:off x="3953952" y="5787185"/>
                    <a:ext cx="3162574" cy="630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1700" b="1">
                        <a:solidFill>
                          <a:srgbClr val="FF0000"/>
                        </a:solidFill>
                        <a:latin typeface="微软雅黑" pitchFamily="34" charset="-122"/>
                        <a:ea typeface="微软雅黑" pitchFamily="34" charset="-122"/>
                      </a:rPr>
                      <a:t>1</a:t>
                    </a:r>
                    <a:r>
                      <a:rPr lang="zh-CN" altLang="en-US" sz="1700" b="1">
                        <a:solidFill>
                          <a:srgbClr val="FF0000"/>
                        </a:solidFill>
                        <a:latin typeface="微软雅黑" pitchFamily="34" charset="-122"/>
                        <a:ea typeface="微软雅黑" pitchFamily="34" charset="-122"/>
                      </a:rPr>
                      <a:t>号线人民广场站</a:t>
                    </a:r>
                  </a:p>
                </p:txBody>
              </p:sp>
              <p:grpSp>
                <p:nvGrpSpPr>
                  <p:cNvPr id="196631" name="组合 121"/>
                  <p:cNvGrpSpPr>
                    <a:grpSpLocks/>
                  </p:cNvGrpSpPr>
                  <p:nvPr/>
                </p:nvGrpSpPr>
                <p:grpSpPr bwMode="auto">
                  <a:xfrm>
                    <a:off x="3952868" y="571480"/>
                    <a:ext cx="4786347" cy="1285886"/>
                    <a:chOff x="4667248" y="2285992"/>
                    <a:chExt cx="4786347" cy="1285886"/>
                  </a:xfrm>
                </p:grpSpPr>
                <p:cxnSp>
                  <p:nvCxnSpPr>
                    <p:cNvPr id="19" name="直接连接符 18"/>
                    <p:cNvCxnSpPr/>
                    <p:nvPr/>
                  </p:nvCxnSpPr>
                  <p:spPr>
                    <a:xfrm flipV="1">
                      <a:off x="4667526" y="2927709"/>
                      <a:ext cx="2427191" cy="641299"/>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094717" y="2786049"/>
                      <a:ext cx="1075253" cy="141660"/>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8169970" y="2286410"/>
                      <a:ext cx="1282205" cy="499638"/>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96632" name="TextBox 17"/>
                  <p:cNvSpPr txBox="1">
                    <a:spLocks noChangeArrowheads="1"/>
                  </p:cNvSpPr>
                  <p:nvPr/>
                </p:nvSpPr>
                <p:spPr bwMode="auto">
                  <a:xfrm>
                    <a:off x="4452883" y="1644393"/>
                    <a:ext cx="2591218" cy="630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1700" b="1">
                        <a:solidFill>
                          <a:srgbClr val="FFC000"/>
                        </a:solidFill>
                        <a:latin typeface="微软雅黑" pitchFamily="34" charset="-122"/>
                        <a:ea typeface="微软雅黑" pitchFamily="34" charset="-122"/>
                      </a:rPr>
                      <a:t>南京路步行街</a:t>
                    </a:r>
                  </a:p>
                </p:txBody>
              </p:sp>
            </p:grpSp>
            <p:sp>
              <p:nvSpPr>
                <p:cNvPr id="196623" name="椭圆 43"/>
                <p:cNvSpPr>
                  <a:spLocks noChangeArrowheads="1"/>
                </p:cNvSpPr>
                <p:nvPr/>
              </p:nvSpPr>
              <p:spPr bwMode="auto">
                <a:xfrm>
                  <a:off x="4357190" y="3932580"/>
                  <a:ext cx="1800653" cy="843495"/>
                </a:xfrm>
                <a:prstGeom prst="ellipse">
                  <a:avLst/>
                </a:prstGeom>
                <a:solidFill>
                  <a:schemeClr val="accent1">
                    <a:alpha val="47842"/>
                  </a:schemeClr>
                </a:solidFill>
                <a:ln w="25400" algn="ctr">
                  <a:solidFill>
                    <a:srgbClr val="B50309"/>
                  </a:solidFill>
                  <a:prstDash val="sysDot"/>
                  <a:round/>
                  <a:headEnd/>
                  <a:tailEnd/>
                </a:ln>
              </p:spPr>
              <p:txBody>
                <a:bodyPr lIns="144018" tIns="72009" rIns="144018" bIns="72009" anchor="ctr"/>
                <a:lstStyle/>
                <a:p>
                  <a:pPr algn="ctr" defTabSz="1439863"/>
                  <a:r>
                    <a:rPr lang="zh-CN" altLang="en-US" sz="2800" b="1">
                      <a:solidFill>
                        <a:srgbClr val="FFFF00"/>
                      </a:solidFill>
                      <a:latin typeface="文鼎小标宋简"/>
                      <a:ea typeface="宋体" pitchFamily="2" charset="-122"/>
                    </a:rPr>
                    <a:t>本案</a:t>
                  </a:r>
                </a:p>
              </p:txBody>
            </p:sp>
          </p:grpSp>
          <p:sp>
            <p:nvSpPr>
              <p:cNvPr id="196620" name="矩形标注 46"/>
              <p:cNvSpPr>
                <a:spLocks noChangeArrowheads="1"/>
              </p:cNvSpPr>
              <p:nvPr/>
            </p:nvSpPr>
            <p:spPr bwMode="auto">
              <a:xfrm>
                <a:off x="6659764" y="2636253"/>
                <a:ext cx="360097" cy="145160"/>
              </a:xfrm>
              <a:prstGeom prst="wedgeRectCallout">
                <a:avLst>
                  <a:gd name="adj1" fmla="val -22500"/>
                  <a:gd name="adj2" fmla="val 138449"/>
                </a:avLst>
              </a:prstGeom>
              <a:solidFill>
                <a:srgbClr val="FF0000"/>
              </a:solidFill>
              <a:ln w="25400" algn="ctr">
                <a:solidFill>
                  <a:srgbClr val="B50309"/>
                </a:solidFill>
                <a:miter lim="800000"/>
                <a:headEnd/>
                <a:tailEnd/>
              </a:ln>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grpSp>
        <p:sp>
          <p:nvSpPr>
            <p:cNvPr id="196617" name="Line 57"/>
            <p:cNvSpPr>
              <a:spLocks noChangeShapeType="1"/>
            </p:cNvSpPr>
            <p:nvPr/>
          </p:nvSpPr>
          <p:spPr bwMode="auto">
            <a:xfrm flipH="1">
              <a:off x="8129620" y="3297227"/>
              <a:ext cx="287337" cy="719138"/>
            </a:xfrm>
            <a:prstGeom prst="line">
              <a:avLst/>
            </a:prstGeom>
            <a:noFill/>
            <a:ln w="25400">
              <a:solidFill>
                <a:srgbClr val="00008C"/>
              </a:solidFill>
              <a:prstDash val="sysDot"/>
              <a:round/>
              <a:headEnd/>
              <a:tailEnd/>
            </a:ln>
            <a:extLst>
              <a:ext uri="{909E8E84-426E-40DD-AFC4-6F175D3DCCD1}">
                <a14:hiddenFill xmlns:a14="http://schemas.microsoft.com/office/drawing/2010/main" xmlns="">
                  <a:noFill/>
                </a14:hiddenFill>
              </a:ext>
            </a:extLst>
          </p:spPr>
          <p:txBody>
            <a:bodyPr lIns="90000" tIns="46800" rIns="90000" bIns="46800" anchor="ctr">
              <a:spAutoFit/>
            </a:bodyPr>
            <a:lstStyle/>
            <a:p>
              <a:endParaRPr lang="zh-CN" altLang="en-US"/>
            </a:p>
          </p:txBody>
        </p:sp>
        <p:sp>
          <p:nvSpPr>
            <p:cNvPr id="196618" name="Line 58"/>
            <p:cNvSpPr>
              <a:spLocks noChangeShapeType="1"/>
            </p:cNvSpPr>
            <p:nvPr/>
          </p:nvSpPr>
          <p:spPr bwMode="auto">
            <a:xfrm flipH="1">
              <a:off x="8201057" y="3297227"/>
              <a:ext cx="287338" cy="719138"/>
            </a:xfrm>
            <a:prstGeom prst="line">
              <a:avLst/>
            </a:prstGeom>
            <a:noFill/>
            <a:ln w="25400">
              <a:solidFill>
                <a:srgbClr val="00008C"/>
              </a:solidFill>
              <a:prstDash val="sysDot"/>
              <a:round/>
              <a:headEnd/>
              <a:tailEnd/>
            </a:ln>
            <a:extLst>
              <a:ext uri="{909E8E84-426E-40DD-AFC4-6F175D3DCCD1}">
                <a14:hiddenFill xmlns:a14="http://schemas.microsoft.com/office/drawing/2010/main" xmlns="">
                  <a:noFill/>
                </a14:hiddenFill>
              </a:ext>
            </a:extLst>
          </p:spPr>
          <p:txBody>
            <a:bodyPr lIns="90000" tIns="46800" rIns="90000" bIns="46800" anchor="ctr">
              <a:spAutoFit/>
            </a:bodyPr>
            <a:lstStyle/>
            <a:p>
              <a:endParaRPr lang="zh-CN" altLang="en-US"/>
            </a:p>
          </p:txBody>
        </p:sp>
      </p:grpSp>
      <p:pic>
        <p:nvPicPr>
          <p:cNvPr id="196614" name="Picture 6"/>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7800975" y="5468938"/>
            <a:ext cx="2879725" cy="324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6615" name="Rectangle 2"/>
          <p:cNvSpPr>
            <a:spLocks noChangeArrowheads="1"/>
          </p:cNvSpPr>
          <p:nvPr/>
        </p:nvSpPr>
        <p:spPr bwMode="auto">
          <a:xfrm>
            <a:off x="0" y="0"/>
            <a:ext cx="3687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zh-CN" altLang="en-US" sz="3600" b="1"/>
              <a:t>迪美购物广场</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矩形 5"/>
          <p:cNvSpPr>
            <a:spLocks noChangeArrowheads="1"/>
          </p:cNvSpPr>
          <p:nvPr/>
        </p:nvSpPr>
        <p:spPr bwMode="auto">
          <a:xfrm>
            <a:off x="544513" y="2003425"/>
            <a:ext cx="4864100" cy="647700"/>
          </a:xfrm>
          <a:prstGeom prst="rect">
            <a:avLst/>
          </a:prstGeom>
          <a:solidFill>
            <a:srgbClr val="002060">
              <a:alpha val="18823"/>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sp>
        <p:nvSpPr>
          <p:cNvPr id="197635" name="TextBox 4"/>
          <p:cNvSpPr txBox="1">
            <a:spLocks noChangeArrowheads="1"/>
          </p:cNvSpPr>
          <p:nvPr/>
        </p:nvSpPr>
        <p:spPr bwMode="auto">
          <a:xfrm>
            <a:off x="544513" y="2112963"/>
            <a:ext cx="4608512"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2800" b="1">
                <a:solidFill>
                  <a:srgbClr val="000000"/>
                </a:solidFill>
                <a:latin typeface="微软雅黑" pitchFamily="34" charset="-122"/>
                <a:ea typeface="微软雅黑" pitchFamily="34" charset="-122"/>
              </a:rPr>
              <a:t>“</a:t>
            </a:r>
            <a:r>
              <a:rPr lang="zh-CN" altLang="en-US" sz="2800" b="1">
                <a:solidFill>
                  <a:srgbClr val="000000"/>
                </a:solidFill>
                <a:latin typeface="微软雅黑" pitchFamily="34" charset="-122"/>
                <a:ea typeface="微软雅黑" pitchFamily="34" charset="-122"/>
              </a:rPr>
              <a:t>城中城</a:t>
            </a:r>
            <a:r>
              <a:rPr lang="en-US" altLang="zh-CN" sz="2800" b="1">
                <a:solidFill>
                  <a:srgbClr val="000000"/>
                </a:solidFill>
                <a:latin typeface="微软雅黑" pitchFamily="34" charset="-122"/>
                <a:ea typeface="微软雅黑" pitchFamily="34" charset="-122"/>
              </a:rPr>
              <a:t>”</a:t>
            </a:r>
            <a:r>
              <a:rPr lang="zh-CN" altLang="en-US" sz="2800" b="1">
                <a:solidFill>
                  <a:srgbClr val="000000"/>
                </a:solidFill>
                <a:latin typeface="微软雅黑" pitchFamily="34" charset="-122"/>
                <a:ea typeface="微软雅黑" pitchFamily="34" charset="-122"/>
              </a:rPr>
              <a:t>休闲购物广场</a:t>
            </a:r>
          </a:p>
        </p:txBody>
      </p:sp>
      <p:sp>
        <p:nvSpPr>
          <p:cNvPr id="197636" name="TextBox 6"/>
          <p:cNvSpPr txBox="1">
            <a:spLocks noChangeArrowheads="1"/>
          </p:cNvSpPr>
          <p:nvPr/>
        </p:nvSpPr>
        <p:spPr bwMode="auto">
          <a:xfrm>
            <a:off x="415925" y="2981325"/>
            <a:ext cx="9601200" cy="364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800">
                <a:solidFill>
                  <a:srgbClr val="000000"/>
                </a:solidFill>
                <a:latin typeface="微软雅黑" pitchFamily="34" charset="-122"/>
                <a:ea typeface="微软雅黑" pitchFamily="34" charset="-122"/>
              </a:rPr>
              <a:t>位于五角场万达商业广场的地下一层，总建筑面积达</a:t>
            </a:r>
            <a:r>
              <a:rPr lang="en-US" altLang="zh-CN" sz="2800">
                <a:solidFill>
                  <a:srgbClr val="000000"/>
                </a:solidFill>
                <a:latin typeface="微软雅黑" pitchFamily="34" charset="-122"/>
                <a:ea typeface="微软雅黑" pitchFamily="34" charset="-122"/>
              </a:rPr>
              <a:t>4.7</a:t>
            </a:r>
            <a:r>
              <a:rPr lang="zh-CN" altLang="en-US" sz="2800">
                <a:solidFill>
                  <a:srgbClr val="000000"/>
                </a:solidFill>
                <a:latin typeface="微软雅黑" pitchFamily="34" charset="-122"/>
                <a:ea typeface="微软雅黑" pitchFamily="34" charset="-122"/>
              </a:rPr>
              <a:t>万</a:t>
            </a:r>
            <a:r>
              <a:rPr lang="en-US" altLang="zh-CN" sz="2800">
                <a:solidFill>
                  <a:srgbClr val="000000"/>
                </a:solidFill>
                <a:latin typeface="微软雅黑" pitchFamily="34" charset="-122"/>
                <a:ea typeface="微软雅黑" pitchFamily="34" charset="-122"/>
              </a:rPr>
              <a:t>m²</a:t>
            </a:r>
            <a:r>
              <a:rPr lang="zh-CN" altLang="en-US" sz="2800">
                <a:solidFill>
                  <a:srgbClr val="000000"/>
                </a:solidFill>
                <a:latin typeface="微软雅黑" pitchFamily="34" charset="-122"/>
                <a:ea typeface="微软雅黑" pitchFamily="34" charset="-122"/>
              </a:rPr>
              <a:t>，是集餐饮、零售、娱乐等多种业态为一体的综合性地下商业广场。</a:t>
            </a:r>
            <a:r>
              <a:rPr lang="en-US" altLang="zh-CN" sz="2800">
                <a:solidFill>
                  <a:srgbClr val="000000"/>
                </a:solidFill>
                <a:latin typeface="微软雅黑" pitchFamily="34" charset="-122"/>
                <a:ea typeface="微软雅黑" pitchFamily="34" charset="-122"/>
              </a:rPr>
              <a:t>“</a:t>
            </a:r>
            <a:r>
              <a:rPr lang="zh-CN" altLang="en-US" sz="2800">
                <a:solidFill>
                  <a:srgbClr val="000000"/>
                </a:solidFill>
                <a:latin typeface="微软雅黑" pitchFamily="34" charset="-122"/>
                <a:ea typeface="微软雅黑" pitchFamily="34" charset="-122"/>
              </a:rPr>
              <a:t>城中城</a:t>
            </a:r>
            <a:r>
              <a:rPr lang="en-US" altLang="zh-CN" sz="2800">
                <a:solidFill>
                  <a:srgbClr val="000000"/>
                </a:solidFill>
                <a:latin typeface="微软雅黑" pitchFamily="34" charset="-122"/>
                <a:ea typeface="微软雅黑" pitchFamily="34" charset="-122"/>
              </a:rPr>
              <a:t>”</a:t>
            </a:r>
            <a:r>
              <a:rPr lang="zh-CN" altLang="en-US" sz="2800">
                <a:solidFill>
                  <a:srgbClr val="000000"/>
                </a:solidFill>
                <a:latin typeface="微软雅黑" pitchFamily="34" charset="-122"/>
                <a:ea typeface="微软雅黑" pitchFamily="34" charset="-122"/>
              </a:rPr>
              <a:t>地下广场与整个万达广场地上部分贯穿连通，客流可从这里直达地上各个商场及中心广场，同时它还连接五角场下沉式广场，将直接导入五角场区域及地铁</a:t>
            </a:r>
            <a:r>
              <a:rPr lang="en-US" altLang="zh-CN" sz="2800">
                <a:solidFill>
                  <a:srgbClr val="000000"/>
                </a:solidFill>
                <a:latin typeface="微软雅黑" pitchFamily="34" charset="-122"/>
                <a:ea typeface="微软雅黑" pitchFamily="34" charset="-122"/>
              </a:rPr>
              <a:t>10</a:t>
            </a:r>
            <a:r>
              <a:rPr lang="zh-CN" altLang="en-US" sz="2800">
                <a:solidFill>
                  <a:srgbClr val="000000"/>
                </a:solidFill>
                <a:latin typeface="微软雅黑" pitchFamily="34" charset="-122"/>
                <a:ea typeface="微软雅黑" pitchFamily="34" charset="-122"/>
              </a:rPr>
              <a:t>号线带来的大量客流。</a:t>
            </a:r>
          </a:p>
        </p:txBody>
      </p:sp>
      <p:pic>
        <p:nvPicPr>
          <p:cNvPr id="108546" name="Picture 2" descr="主题,商务,概念,高峰时间,图像_创意图片_Getty Images China"/>
          <p:cNvPicPr>
            <a:picLocks noChangeAspect="1" noChangeArrowheads="1"/>
          </p:cNvPicPr>
          <p:nvPr/>
        </p:nvPicPr>
        <p:blipFill>
          <a:blip r:embed="rId2"/>
          <a:srcRect t="18694"/>
          <a:stretch>
            <a:fillRect/>
          </a:stretch>
        </p:blipFill>
        <p:spPr bwMode="auto">
          <a:xfrm>
            <a:off x="544513" y="6972300"/>
            <a:ext cx="16136937" cy="1768475"/>
          </a:xfrm>
          <a:prstGeom prst="rect">
            <a:avLst/>
          </a:prstGeom>
          <a:noFill/>
          <a:effectLst>
            <a:outerShdw blurRad="50800" dist="38100" dir="16200000" rotWithShape="0">
              <a:prstClr val="black">
                <a:alpha val="40000"/>
              </a:prstClr>
            </a:outerShdw>
          </a:effectLst>
        </p:spPr>
      </p:pic>
      <p:pic>
        <p:nvPicPr>
          <p:cNvPr id="108548" name="Picture 4" descr="人,户内,钟,天花板,车站_创意图片_Getty Images China"/>
          <p:cNvPicPr>
            <a:picLocks noChangeAspect="1" noChangeArrowheads="1"/>
          </p:cNvPicPr>
          <p:nvPr/>
        </p:nvPicPr>
        <p:blipFill>
          <a:blip r:embed="rId3"/>
          <a:srcRect t="11869"/>
          <a:stretch>
            <a:fillRect/>
          </a:stretch>
        </p:blipFill>
        <p:spPr bwMode="auto">
          <a:xfrm>
            <a:off x="10400850" y="3407350"/>
            <a:ext cx="5963336" cy="2947824"/>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97639" name="矩形 9"/>
          <p:cNvSpPr>
            <a:spLocks noChangeArrowheads="1"/>
          </p:cNvSpPr>
          <p:nvPr/>
        </p:nvSpPr>
        <p:spPr bwMode="auto">
          <a:xfrm>
            <a:off x="544513" y="2835275"/>
            <a:ext cx="15744825" cy="65088"/>
          </a:xfrm>
          <a:prstGeom prst="rect">
            <a:avLst/>
          </a:prstGeom>
          <a:solidFill>
            <a:srgbClr val="292929"/>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sp>
        <p:nvSpPr>
          <p:cNvPr id="197640"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五角场万达地下商业</a:t>
            </a:r>
            <a:endParaRPr lang="zh-CN" altLang="en-US" sz="3600" b="1"/>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1" descr="F:\万达广场\五角场万达广场pics\IMG_0378.jpg"/>
          <p:cNvPicPr>
            <a:picLocks noChangeAspect="1" noChangeArrowheads="1"/>
          </p:cNvPicPr>
          <p:nvPr/>
        </p:nvPicPr>
        <p:blipFill>
          <a:blip r:embed="rId2" cstate="print"/>
          <a:srcRect l="5208" t="18518" r="2778" b="35186"/>
          <a:stretch>
            <a:fillRect/>
          </a:stretch>
        </p:blipFill>
        <p:spPr bwMode="auto">
          <a:xfrm>
            <a:off x="1058471" y="2372214"/>
            <a:ext cx="9498362" cy="302425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98659" name="TextBox 7"/>
          <p:cNvSpPr txBox="1">
            <a:spLocks noChangeArrowheads="1"/>
          </p:cNvSpPr>
          <p:nvPr/>
        </p:nvSpPr>
        <p:spPr bwMode="auto">
          <a:xfrm>
            <a:off x="12861925" y="2479675"/>
            <a:ext cx="2432050" cy="272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ts val="3775"/>
              </a:lnSpc>
            </a:pPr>
            <a:r>
              <a:rPr lang="zh-CN" altLang="en-US" sz="2800" b="1">
                <a:solidFill>
                  <a:srgbClr val="000000"/>
                </a:solidFill>
              </a:rPr>
              <a:t>美食餐饮</a:t>
            </a:r>
            <a:endParaRPr lang="en-US" altLang="zh-CN" sz="2800" b="1">
              <a:solidFill>
                <a:srgbClr val="000000"/>
              </a:solidFill>
            </a:endParaRPr>
          </a:p>
          <a:p>
            <a:pPr eaLnBrk="1" hangingPunct="1">
              <a:lnSpc>
                <a:spcPts val="3775"/>
              </a:lnSpc>
            </a:pPr>
            <a:r>
              <a:rPr lang="zh-CN" altLang="en-US" sz="2800" b="1">
                <a:solidFill>
                  <a:srgbClr val="000000"/>
                </a:solidFill>
              </a:rPr>
              <a:t>摄影</a:t>
            </a:r>
            <a:r>
              <a:rPr lang="en-US" altLang="zh-CN" sz="2800" b="1">
                <a:solidFill>
                  <a:srgbClr val="000000"/>
                </a:solidFill>
              </a:rPr>
              <a:t>/</a:t>
            </a:r>
            <a:r>
              <a:rPr lang="zh-CN" altLang="en-US" sz="2800" b="1">
                <a:solidFill>
                  <a:srgbClr val="000000"/>
                </a:solidFill>
              </a:rPr>
              <a:t>饰品</a:t>
            </a:r>
            <a:endParaRPr lang="en-US" altLang="zh-CN" sz="2800" b="1">
              <a:solidFill>
                <a:srgbClr val="000000"/>
              </a:solidFill>
            </a:endParaRPr>
          </a:p>
          <a:p>
            <a:pPr eaLnBrk="1" hangingPunct="1">
              <a:lnSpc>
                <a:spcPts val="3775"/>
              </a:lnSpc>
            </a:pPr>
            <a:r>
              <a:rPr lang="zh-CN" altLang="en-US" sz="2800" b="1">
                <a:solidFill>
                  <a:srgbClr val="000000"/>
                </a:solidFill>
              </a:rPr>
              <a:t>霓裳华服</a:t>
            </a:r>
            <a:endParaRPr lang="en-US" altLang="zh-CN" sz="2800" b="1">
              <a:solidFill>
                <a:srgbClr val="000000"/>
              </a:solidFill>
            </a:endParaRPr>
          </a:p>
          <a:p>
            <a:pPr eaLnBrk="1" hangingPunct="1">
              <a:lnSpc>
                <a:spcPts val="3775"/>
              </a:lnSpc>
            </a:pPr>
            <a:r>
              <a:rPr lang="zh-CN" altLang="en-US" sz="2800" b="1">
                <a:solidFill>
                  <a:srgbClr val="000000"/>
                </a:solidFill>
              </a:rPr>
              <a:t>美容美发</a:t>
            </a:r>
            <a:endParaRPr lang="en-US" altLang="zh-CN" sz="2800" b="1">
              <a:solidFill>
                <a:srgbClr val="000000"/>
              </a:solidFill>
            </a:endParaRPr>
          </a:p>
          <a:p>
            <a:pPr eaLnBrk="1" hangingPunct="1">
              <a:lnSpc>
                <a:spcPts val="3775"/>
              </a:lnSpc>
            </a:pPr>
            <a:r>
              <a:rPr lang="zh-CN" altLang="en-US" sz="2800" b="1">
                <a:solidFill>
                  <a:srgbClr val="000000"/>
                </a:solidFill>
              </a:rPr>
              <a:t>个人服务</a:t>
            </a:r>
            <a:endParaRPr lang="en-US" altLang="zh-CN" sz="2800" b="1">
              <a:solidFill>
                <a:srgbClr val="000000"/>
              </a:solidFill>
            </a:endParaRPr>
          </a:p>
          <a:p>
            <a:pPr eaLnBrk="1" hangingPunct="1">
              <a:lnSpc>
                <a:spcPts val="3775"/>
              </a:lnSpc>
            </a:pPr>
            <a:r>
              <a:rPr lang="zh-CN" altLang="en-US" sz="2800" b="1">
                <a:solidFill>
                  <a:srgbClr val="000000"/>
                </a:solidFill>
              </a:rPr>
              <a:t>娱乐</a:t>
            </a:r>
            <a:r>
              <a:rPr lang="en-US" altLang="zh-CN" sz="2800" b="1">
                <a:solidFill>
                  <a:srgbClr val="000000"/>
                </a:solidFill>
              </a:rPr>
              <a:t>/</a:t>
            </a:r>
            <a:r>
              <a:rPr lang="zh-CN" altLang="en-US" sz="2800" b="1">
                <a:solidFill>
                  <a:srgbClr val="000000"/>
                </a:solidFill>
              </a:rPr>
              <a:t>电玩</a:t>
            </a:r>
          </a:p>
        </p:txBody>
      </p:sp>
      <p:sp>
        <p:nvSpPr>
          <p:cNvPr id="198660" name="矩形 8"/>
          <p:cNvSpPr>
            <a:spLocks noChangeArrowheads="1"/>
          </p:cNvSpPr>
          <p:nvPr/>
        </p:nvSpPr>
        <p:spPr bwMode="auto">
          <a:xfrm>
            <a:off x="11710988" y="2709863"/>
            <a:ext cx="1023937" cy="215900"/>
          </a:xfrm>
          <a:prstGeom prst="rect">
            <a:avLst/>
          </a:prstGeom>
          <a:solidFill>
            <a:srgbClr val="99FF66">
              <a:alpha val="81960"/>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sp>
        <p:nvSpPr>
          <p:cNvPr id="198661" name="矩形 14"/>
          <p:cNvSpPr>
            <a:spLocks noChangeArrowheads="1"/>
          </p:cNvSpPr>
          <p:nvPr/>
        </p:nvSpPr>
        <p:spPr bwMode="auto">
          <a:xfrm>
            <a:off x="11710988" y="3141663"/>
            <a:ext cx="1023937" cy="215900"/>
          </a:xfrm>
          <a:prstGeom prst="rect">
            <a:avLst/>
          </a:prstGeom>
          <a:solidFill>
            <a:srgbClr val="FFFF00">
              <a:alpha val="43137"/>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sp>
        <p:nvSpPr>
          <p:cNvPr id="198662" name="矩形 15"/>
          <p:cNvSpPr>
            <a:spLocks noChangeArrowheads="1"/>
          </p:cNvSpPr>
          <p:nvPr/>
        </p:nvSpPr>
        <p:spPr bwMode="auto">
          <a:xfrm>
            <a:off x="11710988" y="3573463"/>
            <a:ext cx="1023937" cy="215900"/>
          </a:xfrm>
          <a:prstGeom prst="rect">
            <a:avLst/>
          </a:prstGeom>
          <a:solidFill>
            <a:srgbClr val="FFC000"/>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sp>
        <p:nvSpPr>
          <p:cNvPr id="198663" name="矩形 16"/>
          <p:cNvSpPr>
            <a:spLocks noChangeArrowheads="1"/>
          </p:cNvSpPr>
          <p:nvPr/>
        </p:nvSpPr>
        <p:spPr bwMode="auto">
          <a:xfrm>
            <a:off x="11710988" y="4005263"/>
            <a:ext cx="1023937" cy="215900"/>
          </a:xfrm>
          <a:prstGeom prst="rect">
            <a:avLst/>
          </a:prstGeom>
          <a:solidFill>
            <a:srgbClr val="CCFF99"/>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sp>
        <p:nvSpPr>
          <p:cNvPr id="198664" name="矩形 17"/>
          <p:cNvSpPr>
            <a:spLocks noChangeArrowheads="1"/>
          </p:cNvSpPr>
          <p:nvPr/>
        </p:nvSpPr>
        <p:spPr bwMode="auto">
          <a:xfrm>
            <a:off x="11710988" y="4437063"/>
            <a:ext cx="1023937" cy="217487"/>
          </a:xfrm>
          <a:prstGeom prst="rect">
            <a:avLst/>
          </a:prstGeom>
          <a:solidFill>
            <a:srgbClr val="FFCCCC"/>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sp>
        <p:nvSpPr>
          <p:cNvPr id="198665" name="矩形 18"/>
          <p:cNvSpPr>
            <a:spLocks noChangeArrowheads="1"/>
          </p:cNvSpPr>
          <p:nvPr/>
        </p:nvSpPr>
        <p:spPr bwMode="auto">
          <a:xfrm>
            <a:off x="11710988" y="4870450"/>
            <a:ext cx="1023937" cy="215900"/>
          </a:xfrm>
          <a:prstGeom prst="rect">
            <a:avLst/>
          </a:prstGeom>
          <a:solidFill>
            <a:srgbClr val="FF99FF"/>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algn="ctr" defTabSz="1439863"/>
            <a:endParaRPr lang="zh-CN" altLang="en-US" sz="2800">
              <a:solidFill>
                <a:srgbClr val="FFFFFF"/>
              </a:solidFill>
              <a:latin typeface="文鼎小标宋简"/>
              <a:ea typeface="宋体" pitchFamily="2" charset="-122"/>
            </a:endParaRPr>
          </a:p>
        </p:txBody>
      </p:sp>
      <p:sp>
        <p:nvSpPr>
          <p:cNvPr id="198666" name="矩形 26"/>
          <p:cNvSpPr>
            <a:spLocks noChangeArrowheads="1"/>
          </p:cNvSpPr>
          <p:nvPr/>
        </p:nvSpPr>
        <p:spPr bwMode="auto">
          <a:xfrm>
            <a:off x="842963" y="5883275"/>
            <a:ext cx="15597187" cy="1727200"/>
          </a:xfrm>
          <a:prstGeom prst="rect">
            <a:avLst/>
          </a:prstGeom>
          <a:solidFill>
            <a:srgbClr val="99FF66">
              <a:alpha val="81960"/>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lstStyle/>
          <a:p>
            <a:pPr defTabSz="1439863">
              <a:lnSpc>
                <a:spcPct val="150000"/>
              </a:lnSpc>
            </a:pPr>
            <a:r>
              <a:rPr lang="zh-CN" altLang="en-US" sz="2200">
                <a:solidFill>
                  <a:srgbClr val="000000"/>
                </a:solidFill>
                <a:latin typeface="新宋体" pitchFamily="49" charset="-122"/>
                <a:ea typeface="新宋体" pitchFamily="49" charset="-122"/>
              </a:rPr>
              <a:t>东方既白</a:t>
            </a:r>
            <a:r>
              <a:rPr lang="en-US" altLang="zh-CN" sz="2200">
                <a:solidFill>
                  <a:srgbClr val="000000"/>
                </a:solidFill>
                <a:latin typeface="新宋体" pitchFamily="49" charset="-122"/>
                <a:ea typeface="新宋体" pitchFamily="49" charset="-122"/>
              </a:rPr>
              <a:t>/A-02  </a:t>
            </a:r>
            <a:r>
              <a:rPr lang="zh-CN" altLang="en-US" sz="2200">
                <a:solidFill>
                  <a:srgbClr val="000000"/>
                </a:solidFill>
                <a:latin typeface="新宋体" pitchFamily="49" charset="-122"/>
                <a:ea typeface="新宋体" pitchFamily="49" charset="-122"/>
              </a:rPr>
              <a:t>一茶一坐</a:t>
            </a:r>
            <a:r>
              <a:rPr lang="en-US" altLang="zh-CN" sz="2200">
                <a:solidFill>
                  <a:srgbClr val="000000"/>
                </a:solidFill>
                <a:latin typeface="新宋体" pitchFamily="49" charset="-122"/>
                <a:ea typeface="新宋体" pitchFamily="49" charset="-122"/>
              </a:rPr>
              <a:t>/A-03  </a:t>
            </a:r>
            <a:r>
              <a:rPr lang="zh-CN" altLang="en-US" sz="2200">
                <a:solidFill>
                  <a:srgbClr val="000000"/>
                </a:solidFill>
                <a:latin typeface="新宋体" pitchFamily="49" charset="-122"/>
                <a:ea typeface="新宋体" pitchFamily="49" charset="-122"/>
              </a:rPr>
              <a:t>卖当劳</a:t>
            </a:r>
            <a:r>
              <a:rPr lang="en-US" altLang="zh-CN" sz="2200">
                <a:solidFill>
                  <a:srgbClr val="000000"/>
                </a:solidFill>
                <a:latin typeface="新宋体" pitchFamily="49" charset="-122"/>
                <a:ea typeface="新宋体" pitchFamily="49" charset="-122"/>
              </a:rPr>
              <a:t>/A-05  </a:t>
            </a:r>
            <a:r>
              <a:rPr lang="zh-CN" altLang="en-US" sz="2200">
                <a:solidFill>
                  <a:srgbClr val="000000"/>
                </a:solidFill>
                <a:latin typeface="新宋体" pitchFamily="49" charset="-122"/>
                <a:ea typeface="新宋体" pitchFamily="49" charset="-122"/>
              </a:rPr>
              <a:t>三商巧福</a:t>
            </a:r>
            <a:r>
              <a:rPr lang="en-US" altLang="zh-CN" sz="2200">
                <a:solidFill>
                  <a:srgbClr val="000000"/>
                </a:solidFill>
                <a:latin typeface="新宋体" pitchFamily="49" charset="-122"/>
                <a:ea typeface="新宋体" pitchFamily="49" charset="-122"/>
              </a:rPr>
              <a:t>/A-06  </a:t>
            </a:r>
            <a:r>
              <a:rPr lang="zh-CN" altLang="en-US" sz="2200">
                <a:solidFill>
                  <a:srgbClr val="000000"/>
                </a:solidFill>
                <a:latin typeface="新宋体" pitchFamily="49" charset="-122"/>
                <a:ea typeface="新宋体" pitchFamily="49" charset="-122"/>
              </a:rPr>
              <a:t>广州蕉叶</a:t>
            </a:r>
            <a:r>
              <a:rPr lang="en-US" altLang="zh-CN" sz="2200">
                <a:solidFill>
                  <a:srgbClr val="000000"/>
                </a:solidFill>
                <a:latin typeface="新宋体" pitchFamily="49" charset="-122"/>
                <a:ea typeface="新宋体" pitchFamily="49" charset="-122"/>
              </a:rPr>
              <a:t>/A-18-3  </a:t>
            </a:r>
            <a:r>
              <a:rPr lang="zh-CN" altLang="en-US" sz="2200">
                <a:solidFill>
                  <a:srgbClr val="000000"/>
                </a:solidFill>
                <a:latin typeface="新宋体" pitchFamily="49" charset="-122"/>
                <a:ea typeface="新宋体" pitchFamily="49" charset="-122"/>
              </a:rPr>
              <a:t>克莉丝汀</a:t>
            </a:r>
            <a:r>
              <a:rPr lang="en-US" altLang="zh-CN" sz="2200">
                <a:solidFill>
                  <a:srgbClr val="000000"/>
                </a:solidFill>
                <a:latin typeface="新宋体" pitchFamily="49" charset="-122"/>
                <a:ea typeface="新宋体" pitchFamily="49" charset="-122"/>
              </a:rPr>
              <a:t>/B-01  </a:t>
            </a:r>
            <a:r>
              <a:rPr lang="zh-CN" altLang="en-US" sz="2200">
                <a:solidFill>
                  <a:srgbClr val="000000"/>
                </a:solidFill>
                <a:latin typeface="新宋体" pitchFamily="49" charset="-122"/>
                <a:ea typeface="新宋体" pitchFamily="49" charset="-122"/>
              </a:rPr>
              <a:t>糖皇甜品</a:t>
            </a:r>
            <a:r>
              <a:rPr lang="en-US" altLang="zh-CN" sz="2200">
                <a:solidFill>
                  <a:srgbClr val="000000"/>
                </a:solidFill>
                <a:latin typeface="新宋体" pitchFamily="49" charset="-122"/>
                <a:ea typeface="新宋体" pitchFamily="49" charset="-122"/>
              </a:rPr>
              <a:t>/B-02-1</a:t>
            </a:r>
          </a:p>
          <a:p>
            <a:pPr defTabSz="1439863">
              <a:lnSpc>
                <a:spcPct val="150000"/>
              </a:lnSpc>
            </a:pPr>
            <a:r>
              <a:rPr lang="zh-CN" altLang="en-US" sz="2200">
                <a:solidFill>
                  <a:srgbClr val="000000"/>
                </a:solidFill>
                <a:latin typeface="新宋体" pitchFamily="49" charset="-122"/>
                <a:ea typeface="新宋体" pitchFamily="49" charset="-122"/>
              </a:rPr>
              <a:t>味之都</a:t>
            </a:r>
            <a:r>
              <a:rPr lang="en-US" altLang="zh-CN" sz="2200">
                <a:solidFill>
                  <a:srgbClr val="000000"/>
                </a:solidFill>
                <a:latin typeface="新宋体" pitchFamily="49" charset="-122"/>
                <a:ea typeface="新宋体" pitchFamily="49" charset="-122"/>
              </a:rPr>
              <a:t>/B-03  </a:t>
            </a:r>
            <a:r>
              <a:rPr lang="zh-CN" altLang="en-US" sz="2200">
                <a:solidFill>
                  <a:srgbClr val="000000"/>
                </a:solidFill>
                <a:latin typeface="新宋体" pitchFamily="49" charset="-122"/>
                <a:ea typeface="新宋体" pitchFamily="49" charset="-122"/>
              </a:rPr>
              <a:t>永和豆浆</a:t>
            </a:r>
            <a:r>
              <a:rPr lang="en-US" altLang="zh-CN" sz="2200">
                <a:solidFill>
                  <a:srgbClr val="000000"/>
                </a:solidFill>
                <a:latin typeface="新宋体" pitchFamily="49" charset="-122"/>
                <a:ea typeface="新宋体" pitchFamily="49" charset="-122"/>
              </a:rPr>
              <a:t>/B-05  </a:t>
            </a:r>
            <a:r>
              <a:rPr lang="zh-CN" altLang="en-US" sz="2200">
                <a:solidFill>
                  <a:srgbClr val="000000"/>
                </a:solidFill>
                <a:latin typeface="新宋体" pitchFamily="49" charset="-122"/>
                <a:ea typeface="新宋体" pitchFamily="49" charset="-122"/>
              </a:rPr>
              <a:t>棒约翰</a:t>
            </a:r>
            <a:r>
              <a:rPr lang="en-US" altLang="zh-CN" sz="2200">
                <a:solidFill>
                  <a:srgbClr val="000000"/>
                </a:solidFill>
                <a:latin typeface="新宋体" pitchFamily="49" charset="-122"/>
                <a:ea typeface="新宋体" pitchFamily="49" charset="-122"/>
              </a:rPr>
              <a:t>/B-06  </a:t>
            </a:r>
            <a:r>
              <a:rPr lang="zh-CN" altLang="en-US" sz="2200">
                <a:solidFill>
                  <a:srgbClr val="000000"/>
                </a:solidFill>
                <a:latin typeface="新宋体" pitchFamily="49" charset="-122"/>
                <a:ea typeface="新宋体" pitchFamily="49" charset="-122"/>
              </a:rPr>
              <a:t>爱茜茜里</a:t>
            </a:r>
            <a:r>
              <a:rPr lang="en-US" altLang="zh-CN" sz="2200">
                <a:solidFill>
                  <a:srgbClr val="000000"/>
                </a:solidFill>
                <a:latin typeface="新宋体" pitchFamily="49" charset="-122"/>
                <a:ea typeface="新宋体" pitchFamily="49" charset="-122"/>
              </a:rPr>
              <a:t>/B-08  </a:t>
            </a:r>
            <a:r>
              <a:rPr lang="zh-CN" altLang="en-US" sz="2200">
                <a:solidFill>
                  <a:srgbClr val="000000"/>
                </a:solidFill>
                <a:latin typeface="新宋体" pitchFamily="49" charset="-122"/>
                <a:ea typeface="新宋体" pitchFamily="49" charset="-122"/>
              </a:rPr>
              <a:t>蕉叶咖喱屋</a:t>
            </a:r>
            <a:r>
              <a:rPr lang="en-US" altLang="zh-CN" sz="2200">
                <a:solidFill>
                  <a:srgbClr val="000000"/>
                </a:solidFill>
                <a:latin typeface="新宋体" pitchFamily="49" charset="-122"/>
                <a:ea typeface="新宋体" pitchFamily="49" charset="-122"/>
              </a:rPr>
              <a:t>/B-09  </a:t>
            </a:r>
            <a:r>
              <a:rPr lang="zh-CN" altLang="en-US" sz="2200">
                <a:solidFill>
                  <a:srgbClr val="000000"/>
                </a:solidFill>
                <a:latin typeface="新宋体" pitchFamily="49" charset="-122"/>
                <a:ea typeface="新宋体" pitchFamily="49" charset="-122"/>
              </a:rPr>
              <a:t>必胜客</a:t>
            </a:r>
            <a:r>
              <a:rPr lang="en-US" altLang="zh-CN" sz="2200">
                <a:solidFill>
                  <a:srgbClr val="000000"/>
                </a:solidFill>
                <a:latin typeface="新宋体" pitchFamily="49" charset="-122"/>
                <a:ea typeface="新宋体" pitchFamily="49" charset="-122"/>
              </a:rPr>
              <a:t>/B-13</a:t>
            </a:r>
            <a:r>
              <a:rPr lang="zh-CN" altLang="en-US" sz="2200">
                <a:solidFill>
                  <a:srgbClr val="000000"/>
                </a:solidFill>
                <a:latin typeface="新宋体" pitchFamily="49" charset="-122"/>
                <a:ea typeface="新宋体" pitchFamily="49" charset="-122"/>
              </a:rPr>
              <a:t>、</a:t>
            </a:r>
            <a:r>
              <a:rPr lang="en-US" altLang="zh-CN" sz="2200">
                <a:solidFill>
                  <a:srgbClr val="000000"/>
                </a:solidFill>
                <a:latin typeface="新宋体" pitchFamily="49" charset="-122"/>
                <a:ea typeface="新宋体" pitchFamily="49" charset="-122"/>
              </a:rPr>
              <a:t>15  </a:t>
            </a:r>
            <a:r>
              <a:rPr lang="zh-CN" altLang="en-US" sz="2200">
                <a:solidFill>
                  <a:srgbClr val="000000"/>
                </a:solidFill>
                <a:latin typeface="新宋体" pitchFamily="49" charset="-122"/>
                <a:ea typeface="新宋体" pitchFamily="49" charset="-122"/>
              </a:rPr>
              <a:t>云南美食园</a:t>
            </a:r>
            <a:r>
              <a:rPr lang="en-US" altLang="zh-CN" sz="2200">
                <a:solidFill>
                  <a:srgbClr val="000000"/>
                </a:solidFill>
                <a:latin typeface="新宋体" pitchFamily="49" charset="-122"/>
                <a:ea typeface="新宋体" pitchFamily="49" charset="-122"/>
              </a:rPr>
              <a:t>/B-16</a:t>
            </a:r>
          </a:p>
          <a:p>
            <a:pPr defTabSz="1439863">
              <a:lnSpc>
                <a:spcPct val="150000"/>
              </a:lnSpc>
            </a:pPr>
            <a:r>
              <a:rPr lang="zh-CN" altLang="en-US" sz="2200">
                <a:solidFill>
                  <a:srgbClr val="000000"/>
                </a:solidFill>
                <a:latin typeface="新宋体" pitchFamily="49" charset="-122"/>
                <a:ea typeface="新宋体" pitchFamily="49" charset="-122"/>
              </a:rPr>
              <a:t>吉野家</a:t>
            </a:r>
            <a:r>
              <a:rPr lang="en-US" altLang="zh-CN" sz="2200">
                <a:solidFill>
                  <a:srgbClr val="000000"/>
                </a:solidFill>
                <a:latin typeface="新宋体" pitchFamily="49" charset="-122"/>
                <a:ea typeface="新宋体" pitchFamily="49" charset="-122"/>
              </a:rPr>
              <a:t>/B-17  </a:t>
            </a:r>
            <a:r>
              <a:rPr lang="zh-CN" altLang="en-US" sz="2200">
                <a:solidFill>
                  <a:srgbClr val="000000"/>
                </a:solidFill>
                <a:latin typeface="新宋体" pitchFamily="49" charset="-122"/>
                <a:ea typeface="新宋体" pitchFamily="49" charset="-122"/>
              </a:rPr>
              <a:t>大家乐</a:t>
            </a:r>
            <a:r>
              <a:rPr lang="en-US" altLang="zh-CN" sz="2200">
                <a:solidFill>
                  <a:srgbClr val="000000"/>
                </a:solidFill>
                <a:latin typeface="新宋体" pitchFamily="49" charset="-122"/>
                <a:ea typeface="新宋体" pitchFamily="49" charset="-122"/>
              </a:rPr>
              <a:t>/B-18  </a:t>
            </a:r>
            <a:r>
              <a:rPr lang="zh-CN" altLang="en-US" sz="2200">
                <a:solidFill>
                  <a:srgbClr val="000000"/>
                </a:solidFill>
                <a:latin typeface="新宋体" pitchFamily="49" charset="-122"/>
                <a:ea typeface="新宋体" pitchFamily="49" charset="-122"/>
              </a:rPr>
              <a:t>阿一天下</a:t>
            </a:r>
            <a:r>
              <a:rPr lang="en-US" altLang="zh-CN" sz="2200">
                <a:solidFill>
                  <a:srgbClr val="000000"/>
                </a:solidFill>
                <a:latin typeface="新宋体" pitchFamily="49" charset="-122"/>
                <a:ea typeface="新宋体" pitchFamily="49" charset="-122"/>
              </a:rPr>
              <a:t>/B-19-2  </a:t>
            </a:r>
            <a:r>
              <a:rPr lang="zh-CN" altLang="en-US" sz="2200">
                <a:solidFill>
                  <a:srgbClr val="000000"/>
                </a:solidFill>
                <a:latin typeface="新宋体" pitchFamily="49" charset="-122"/>
                <a:ea typeface="新宋体" pitchFamily="49" charset="-122"/>
              </a:rPr>
              <a:t>禾绿寿司</a:t>
            </a:r>
            <a:r>
              <a:rPr lang="en-US" altLang="zh-CN" sz="2200">
                <a:solidFill>
                  <a:srgbClr val="000000"/>
                </a:solidFill>
                <a:latin typeface="新宋体" pitchFamily="49" charset="-122"/>
                <a:ea typeface="新宋体" pitchFamily="49" charset="-122"/>
              </a:rPr>
              <a:t>/B-20-1  </a:t>
            </a:r>
            <a:r>
              <a:rPr lang="zh-CN" altLang="en-US" sz="2200">
                <a:solidFill>
                  <a:srgbClr val="000000"/>
                </a:solidFill>
                <a:latin typeface="新宋体" pitchFamily="49" charset="-122"/>
                <a:ea typeface="新宋体" pitchFamily="49" charset="-122"/>
              </a:rPr>
              <a:t>干锅居</a:t>
            </a:r>
            <a:r>
              <a:rPr lang="en-US" altLang="zh-CN" sz="2200">
                <a:solidFill>
                  <a:srgbClr val="000000"/>
                </a:solidFill>
                <a:latin typeface="新宋体" pitchFamily="49" charset="-122"/>
                <a:ea typeface="新宋体" pitchFamily="49" charset="-122"/>
              </a:rPr>
              <a:t>/B-20-2  </a:t>
            </a:r>
            <a:r>
              <a:rPr lang="zh-CN" altLang="en-US" sz="2200">
                <a:solidFill>
                  <a:srgbClr val="000000"/>
                </a:solidFill>
                <a:latin typeface="新宋体" pitchFamily="49" charset="-122"/>
                <a:ea typeface="新宋体" pitchFamily="49" charset="-122"/>
              </a:rPr>
              <a:t>釜山料理</a:t>
            </a:r>
            <a:r>
              <a:rPr lang="en-US" altLang="zh-CN" sz="2200">
                <a:solidFill>
                  <a:srgbClr val="000000"/>
                </a:solidFill>
                <a:latin typeface="新宋体" pitchFamily="49" charset="-122"/>
                <a:ea typeface="新宋体" pitchFamily="49" charset="-122"/>
              </a:rPr>
              <a:t>/B-21  </a:t>
            </a:r>
            <a:r>
              <a:rPr lang="zh-CN" altLang="en-US" sz="2200">
                <a:solidFill>
                  <a:srgbClr val="000000"/>
                </a:solidFill>
                <a:latin typeface="新宋体" pitchFamily="49" charset="-122"/>
                <a:ea typeface="新宋体" pitchFamily="49" charset="-122"/>
              </a:rPr>
              <a:t>肯德基</a:t>
            </a:r>
            <a:r>
              <a:rPr lang="en-US" altLang="zh-CN" sz="2200">
                <a:solidFill>
                  <a:srgbClr val="000000"/>
                </a:solidFill>
                <a:latin typeface="新宋体" pitchFamily="49" charset="-122"/>
                <a:ea typeface="新宋体" pitchFamily="49" charset="-122"/>
              </a:rPr>
              <a:t>/B-23</a:t>
            </a:r>
          </a:p>
        </p:txBody>
      </p:sp>
      <p:sp>
        <p:nvSpPr>
          <p:cNvPr id="198667" name="矩形 12"/>
          <p:cNvSpPr>
            <a:spLocks noChangeArrowheads="1"/>
          </p:cNvSpPr>
          <p:nvPr/>
        </p:nvSpPr>
        <p:spPr bwMode="auto">
          <a:xfrm>
            <a:off x="792163" y="7823200"/>
            <a:ext cx="15625762" cy="755650"/>
          </a:xfrm>
          <a:prstGeom prst="rect">
            <a:avLst/>
          </a:prstGeom>
          <a:solidFill>
            <a:srgbClr val="FFFF00">
              <a:alpha val="39999"/>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defTabSz="1439863"/>
            <a:r>
              <a:rPr lang="zh-CN" altLang="en-US" sz="2200">
                <a:solidFill>
                  <a:srgbClr val="000000"/>
                </a:solidFill>
                <a:latin typeface="新宋体" pitchFamily="49" charset="-122"/>
                <a:ea typeface="新宋体" pitchFamily="49" charset="-122"/>
              </a:rPr>
              <a:t>睛彩眼镜</a:t>
            </a:r>
            <a:r>
              <a:rPr lang="en-US" altLang="zh-CN" sz="2200">
                <a:solidFill>
                  <a:srgbClr val="000000"/>
                </a:solidFill>
                <a:latin typeface="新宋体" pitchFamily="49" charset="-122"/>
                <a:ea typeface="新宋体" pitchFamily="49" charset="-122"/>
              </a:rPr>
              <a:t>/A-09  </a:t>
            </a:r>
            <a:r>
              <a:rPr lang="zh-CN" altLang="en-US" sz="2200">
                <a:solidFill>
                  <a:srgbClr val="000000"/>
                </a:solidFill>
                <a:latin typeface="新宋体" pitchFamily="49" charset="-122"/>
                <a:ea typeface="新宋体" pitchFamily="49" charset="-122"/>
              </a:rPr>
              <a:t>绝代佳人</a:t>
            </a:r>
            <a:r>
              <a:rPr lang="en-US" altLang="zh-CN" sz="2200">
                <a:solidFill>
                  <a:srgbClr val="000000"/>
                </a:solidFill>
                <a:latin typeface="新宋体" pitchFamily="49" charset="-122"/>
                <a:ea typeface="新宋体" pitchFamily="49" charset="-122"/>
              </a:rPr>
              <a:t>/A-13-2  GUESS/A-12-1  </a:t>
            </a:r>
            <a:r>
              <a:rPr lang="zh-CN" altLang="en-US" sz="2200">
                <a:solidFill>
                  <a:srgbClr val="000000"/>
                </a:solidFill>
                <a:latin typeface="新宋体" pitchFamily="49" charset="-122"/>
                <a:ea typeface="新宋体" pitchFamily="49" charset="-122"/>
              </a:rPr>
              <a:t>时间廊</a:t>
            </a:r>
            <a:r>
              <a:rPr lang="en-US" altLang="zh-CN" sz="2200">
                <a:solidFill>
                  <a:srgbClr val="000000"/>
                </a:solidFill>
                <a:latin typeface="新宋体" pitchFamily="49" charset="-122"/>
                <a:ea typeface="新宋体" pitchFamily="49" charset="-122"/>
              </a:rPr>
              <a:t>/A-15  </a:t>
            </a:r>
            <a:r>
              <a:rPr lang="zh-CN" altLang="en-US" sz="2200">
                <a:solidFill>
                  <a:srgbClr val="000000"/>
                </a:solidFill>
                <a:latin typeface="新宋体" pitchFamily="49" charset="-122"/>
                <a:ea typeface="新宋体" pitchFamily="49" charset="-122"/>
              </a:rPr>
              <a:t>巴黎三城</a:t>
            </a:r>
            <a:r>
              <a:rPr lang="en-US" altLang="zh-CN" sz="2200">
                <a:solidFill>
                  <a:srgbClr val="000000"/>
                </a:solidFill>
                <a:latin typeface="新宋体" pitchFamily="49" charset="-122"/>
                <a:ea typeface="新宋体" pitchFamily="49" charset="-122"/>
              </a:rPr>
              <a:t>/A-16  </a:t>
            </a:r>
            <a:r>
              <a:rPr lang="zh-CN" altLang="en-US" sz="2200">
                <a:solidFill>
                  <a:srgbClr val="000000"/>
                </a:solidFill>
                <a:latin typeface="新宋体" pitchFamily="49" charset="-122"/>
                <a:ea typeface="新宋体" pitchFamily="49" charset="-122"/>
              </a:rPr>
              <a:t>艾视迪</a:t>
            </a:r>
            <a:r>
              <a:rPr lang="en-US" altLang="zh-CN" sz="2200">
                <a:solidFill>
                  <a:srgbClr val="000000"/>
                </a:solidFill>
                <a:latin typeface="新宋体" pitchFamily="49" charset="-122"/>
                <a:ea typeface="新宋体" pitchFamily="49" charset="-122"/>
              </a:rPr>
              <a:t>/C-11  AGATHA/C-13</a:t>
            </a:r>
            <a:endParaRPr lang="zh-CN" altLang="en-US" sz="2200">
              <a:solidFill>
                <a:srgbClr val="000000"/>
              </a:solidFill>
              <a:latin typeface="新宋体" pitchFamily="49" charset="-122"/>
              <a:ea typeface="新宋体" pitchFamily="49" charset="-122"/>
            </a:endParaRPr>
          </a:p>
        </p:txBody>
      </p:sp>
      <p:sp>
        <p:nvSpPr>
          <p:cNvPr id="198668"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五角场万达地下商业</a:t>
            </a:r>
            <a:endParaRPr lang="zh-CN" altLang="en-US" sz="3600" b="1"/>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矩形 4"/>
          <p:cNvSpPr>
            <a:spLocks noChangeArrowheads="1"/>
          </p:cNvSpPr>
          <p:nvPr/>
        </p:nvSpPr>
        <p:spPr bwMode="auto">
          <a:xfrm>
            <a:off x="917575" y="2430463"/>
            <a:ext cx="15419388" cy="2268537"/>
          </a:xfrm>
          <a:prstGeom prst="rect">
            <a:avLst/>
          </a:prstGeom>
          <a:solidFill>
            <a:srgbClr val="FFC000"/>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lstStyle/>
          <a:p>
            <a:pPr defTabSz="1439863">
              <a:lnSpc>
                <a:spcPct val="150000"/>
              </a:lnSpc>
            </a:pPr>
            <a:r>
              <a:rPr lang="zh-CN" altLang="en-US" sz="2200">
                <a:solidFill>
                  <a:srgbClr val="000000"/>
                </a:solidFill>
                <a:latin typeface="新宋体" pitchFamily="49" charset="-122"/>
                <a:ea typeface="新宋体" pitchFamily="49" charset="-122"/>
              </a:rPr>
              <a:t>宝大祥</a:t>
            </a:r>
            <a:r>
              <a:rPr lang="en-US" altLang="zh-CN" sz="2200">
                <a:solidFill>
                  <a:srgbClr val="000000"/>
                </a:solidFill>
                <a:latin typeface="新宋体" pitchFamily="49" charset="-122"/>
                <a:ea typeface="新宋体" pitchFamily="49" charset="-122"/>
              </a:rPr>
              <a:t>/A-07</a:t>
            </a:r>
            <a:r>
              <a:rPr lang="zh-CN" altLang="en-US" sz="2200">
                <a:solidFill>
                  <a:srgbClr val="000000"/>
                </a:solidFill>
                <a:latin typeface="新宋体" pitchFamily="49" charset="-122"/>
                <a:ea typeface="新宋体" pitchFamily="49" charset="-122"/>
              </a:rPr>
              <a:t>、</a:t>
            </a:r>
            <a:r>
              <a:rPr lang="en-US" altLang="zh-CN" sz="2200">
                <a:solidFill>
                  <a:srgbClr val="000000"/>
                </a:solidFill>
                <a:latin typeface="新宋体" pitchFamily="49" charset="-122"/>
                <a:ea typeface="新宋体" pitchFamily="49" charset="-122"/>
              </a:rPr>
              <a:t>C-01  OASIS/A-10  bread n butter/A-11  </a:t>
            </a:r>
            <a:r>
              <a:rPr lang="zh-CN" altLang="en-US" sz="2200">
                <a:solidFill>
                  <a:srgbClr val="000000"/>
                </a:solidFill>
                <a:latin typeface="新宋体" pitchFamily="49" charset="-122"/>
                <a:ea typeface="新宋体" pitchFamily="49" charset="-122"/>
              </a:rPr>
              <a:t>古今</a:t>
            </a:r>
            <a:r>
              <a:rPr lang="en-US" altLang="zh-CN" sz="2200">
                <a:solidFill>
                  <a:srgbClr val="000000"/>
                </a:solidFill>
                <a:latin typeface="新宋体" pitchFamily="49" charset="-122"/>
                <a:ea typeface="新宋体" pitchFamily="49" charset="-122"/>
              </a:rPr>
              <a:t>/A-13-1  ASOBIO/A-18-5  C&amp;A/B-11  MOTIVI/B-22</a:t>
            </a:r>
          </a:p>
          <a:p>
            <a:pPr defTabSz="1439863">
              <a:lnSpc>
                <a:spcPct val="150000"/>
              </a:lnSpc>
            </a:pPr>
            <a:r>
              <a:rPr lang="en-US" altLang="zh-CN" sz="2200">
                <a:solidFill>
                  <a:srgbClr val="000000"/>
                </a:solidFill>
                <a:latin typeface="新宋体" pitchFamily="49" charset="-122"/>
                <a:ea typeface="新宋体" pitchFamily="49" charset="-122"/>
              </a:rPr>
              <a:t>AZONA/A-02  </a:t>
            </a:r>
            <a:r>
              <a:rPr lang="zh-CN" altLang="en-US" sz="2200">
                <a:solidFill>
                  <a:srgbClr val="000000"/>
                </a:solidFill>
                <a:latin typeface="新宋体" pitchFamily="49" charset="-122"/>
                <a:ea typeface="新宋体" pitchFamily="49" charset="-122"/>
              </a:rPr>
              <a:t>美卡拉</a:t>
            </a:r>
            <a:r>
              <a:rPr lang="en-US" altLang="zh-CN" sz="2200">
                <a:solidFill>
                  <a:srgbClr val="000000"/>
                </a:solidFill>
                <a:latin typeface="新宋体" pitchFamily="49" charset="-122"/>
                <a:ea typeface="新宋体" pitchFamily="49" charset="-122"/>
              </a:rPr>
              <a:t>/B-29  GEN/B-30  </a:t>
            </a:r>
            <a:r>
              <a:rPr lang="zh-CN" altLang="en-US" sz="2200">
                <a:solidFill>
                  <a:srgbClr val="000000"/>
                </a:solidFill>
                <a:latin typeface="新宋体" pitchFamily="49" charset="-122"/>
                <a:ea typeface="新宋体" pitchFamily="49" charset="-122"/>
              </a:rPr>
              <a:t>申涌体育</a:t>
            </a:r>
            <a:r>
              <a:rPr lang="en-US" altLang="zh-CN" sz="2200">
                <a:solidFill>
                  <a:srgbClr val="000000"/>
                </a:solidFill>
                <a:latin typeface="新宋体" pitchFamily="49" charset="-122"/>
                <a:ea typeface="新宋体" pitchFamily="49" charset="-122"/>
              </a:rPr>
              <a:t>/B-31  SO BASIC/B-32  </a:t>
            </a:r>
            <a:r>
              <a:rPr lang="zh-CN" altLang="en-US" sz="2200">
                <a:solidFill>
                  <a:srgbClr val="000000"/>
                </a:solidFill>
                <a:latin typeface="新宋体" pitchFamily="49" charset="-122"/>
                <a:ea typeface="新宋体" pitchFamily="49" charset="-122"/>
              </a:rPr>
              <a:t>卡斯高</a:t>
            </a:r>
            <a:r>
              <a:rPr lang="en-US" altLang="zh-CN" sz="2200">
                <a:solidFill>
                  <a:srgbClr val="000000"/>
                </a:solidFill>
                <a:latin typeface="新宋体" pitchFamily="49" charset="-122"/>
                <a:ea typeface="新宋体" pitchFamily="49" charset="-122"/>
              </a:rPr>
              <a:t>/B-36  </a:t>
            </a:r>
            <a:r>
              <a:rPr lang="zh-CN" altLang="en-US" sz="2200">
                <a:solidFill>
                  <a:srgbClr val="000000"/>
                </a:solidFill>
                <a:latin typeface="新宋体" pitchFamily="49" charset="-122"/>
                <a:ea typeface="新宋体" pitchFamily="49" charset="-122"/>
              </a:rPr>
              <a:t>欧时力</a:t>
            </a:r>
            <a:r>
              <a:rPr lang="en-US" altLang="zh-CN" sz="2200">
                <a:solidFill>
                  <a:srgbClr val="000000"/>
                </a:solidFill>
                <a:latin typeface="新宋体" pitchFamily="49" charset="-122"/>
                <a:ea typeface="新宋体" pitchFamily="49" charset="-122"/>
              </a:rPr>
              <a:t>/C-02</a:t>
            </a:r>
            <a:r>
              <a:rPr lang="zh-CN" altLang="en-US" sz="2200">
                <a:solidFill>
                  <a:srgbClr val="000000"/>
                </a:solidFill>
                <a:latin typeface="新宋体" pitchFamily="49" charset="-122"/>
                <a:ea typeface="新宋体" pitchFamily="49" charset="-122"/>
              </a:rPr>
              <a:t>  </a:t>
            </a:r>
            <a:r>
              <a:rPr lang="en-US" altLang="zh-CN" sz="2200">
                <a:solidFill>
                  <a:srgbClr val="000000"/>
                </a:solidFill>
                <a:latin typeface="新宋体" pitchFamily="49" charset="-122"/>
                <a:ea typeface="新宋体" pitchFamily="49" charset="-122"/>
              </a:rPr>
              <a:t>LEE/C-03</a:t>
            </a:r>
          </a:p>
          <a:p>
            <a:pPr defTabSz="1439863">
              <a:lnSpc>
                <a:spcPct val="150000"/>
              </a:lnSpc>
            </a:pPr>
            <a:r>
              <a:rPr lang="en-US" altLang="zh-CN" sz="2200">
                <a:solidFill>
                  <a:srgbClr val="000000"/>
                </a:solidFill>
                <a:latin typeface="新宋体" pitchFamily="49" charset="-122"/>
                <a:ea typeface="新宋体" pitchFamily="49" charset="-122"/>
              </a:rPr>
              <a:t>VANS/C-07  CROCS/C-09  DEVIL NUT/C-11  WHAT FOR/C-12  Dickies/C-15  </a:t>
            </a:r>
            <a:r>
              <a:rPr lang="zh-CN" altLang="en-US" sz="2200">
                <a:solidFill>
                  <a:srgbClr val="000000"/>
                </a:solidFill>
                <a:latin typeface="新宋体" pitchFamily="49" charset="-122"/>
                <a:ea typeface="新宋体" pitchFamily="49" charset="-122"/>
              </a:rPr>
              <a:t>诸氏方圆</a:t>
            </a:r>
            <a:r>
              <a:rPr lang="en-US" altLang="zh-CN" sz="2200">
                <a:solidFill>
                  <a:srgbClr val="000000"/>
                </a:solidFill>
                <a:latin typeface="新宋体" pitchFamily="49" charset="-122"/>
                <a:ea typeface="新宋体" pitchFamily="49" charset="-122"/>
              </a:rPr>
              <a:t>/C-19  </a:t>
            </a:r>
            <a:r>
              <a:rPr lang="zh-CN" altLang="en-US" sz="2200">
                <a:solidFill>
                  <a:srgbClr val="000000"/>
                </a:solidFill>
                <a:latin typeface="新宋体" pitchFamily="49" charset="-122"/>
                <a:ea typeface="新宋体" pitchFamily="49" charset="-122"/>
              </a:rPr>
              <a:t>优衣库</a:t>
            </a:r>
            <a:r>
              <a:rPr lang="en-US" altLang="zh-CN" sz="2200">
                <a:solidFill>
                  <a:srgbClr val="000000"/>
                </a:solidFill>
                <a:latin typeface="新宋体" pitchFamily="49" charset="-122"/>
                <a:ea typeface="新宋体" pitchFamily="49" charset="-122"/>
              </a:rPr>
              <a:t>/C-16</a:t>
            </a:r>
            <a:r>
              <a:rPr lang="zh-CN" altLang="en-US" sz="2200">
                <a:solidFill>
                  <a:srgbClr val="000000"/>
                </a:solidFill>
                <a:latin typeface="新宋体" pitchFamily="49" charset="-122"/>
                <a:ea typeface="新宋体" pitchFamily="49" charset="-122"/>
              </a:rPr>
              <a:t>、</a:t>
            </a:r>
            <a:r>
              <a:rPr lang="en-US" altLang="zh-CN" sz="2200">
                <a:solidFill>
                  <a:srgbClr val="000000"/>
                </a:solidFill>
                <a:latin typeface="新宋体" pitchFamily="49" charset="-122"/>
                <a:ea typeface="新宋体" pitchFamily="49" charset="-122"/>
              </a:rPr>
              <a:t>18</a:t>
            </a:r>
          </a:p>
          <a:p>
            <a:pPr defTabSz="1439863">
              <a:lnSpc>
                <a:spcPct val="150000"/>
              </a:lnSpc>
            </a:pPr>
            <a:r>
              <a:rPr lang="en-US" altLang="zh-CN" sz="2200">
                <a:solidFill>
                  <a:srgbClr val="000000"/>
                </a:solidFill>
                <a:latin typeface="新宋体" pitchFamily="49" charset="-122"/>
                <a:ea typeface="新宋体" pitchFamily="49" charset="-122"/>
              </a:rPr>
              <a:t>EV/C-21  </a:t>
            </a:r>
            <a:r>
              <a:rPr lang="zh-CN" altLang="en-US" sz="2200">
                <a:solidFill>
                  <a:srgbClr val="000000"/>
                </a:solidFill>
                <a:latin typeface="新宋体" pitchFamily="49" charset="-122"/>
                <a:ea typeface="新宋体" pitchFamily="49" charset="-122"/>
              </a:rPr>
              <a:t>麦考林</a:t>
            </a:r>
            <a:r>
              <a:rPr lang="en-US" altLang="zh-CN" sz="2200">
                <a:solidFill>
                  <a:srgbClr val="000000"/>
                </a:solidFill>
                <a:latin typeface="新宋体" pitchFamily="49" charset="-122"/>
                <a:ea typeface="新宋体" pitchFamily="49" charset="-122"/>
              </a:rPr>
              <a:t>/C-23  </a:t>
            </a:r>
            <a:r>
              <a:rPr lang="zh-CN" altLang="en-US" sz="2200">
                <a:solidFill>
                  <a:srgbClr val="000000"/>
                </a:solidFill>
                <a:latin typeface="新宋体" pitchFamily="49" charset="-122"/>
                <a:ea typeface="新宋体" pitchFamily="49" charset="-122"/>
              </a:rPr>
              <a:t>热风</a:t>
            </a:r>
            <a:r>
              <a:rPr lang="en-US" altLang="zh-CN" sz="2200">
                <a:solidFill>
                  <a:srgbClr val="000000"/>
                </a:solidFill>
                <a:latin typeface="新宋体" pitchFamily="49" charset="-122"/>
                <a:ea typeface="新宋体" pitchFamily="49" charset="-122"/>
              </a:rPr>
              <a:t>/C-25  Mind Bridge/C-26  DAZZLE/C-28  </a:t>
            </a:r>
            <a:r>
              <a:rPr lang="zh-CN" altLang="en-US" sz="2200">
                <a:solidFill>
                  <a:srgbClr val="000000"/>
                </a:solidFill>
                <a:latin typeface="新宋体" pitchFamily="49" charset="-122"/>
                <a:ea typeface="新宋体" pitchFamily="49" charset="-122"/>
              </a:rPr>
              <a:t>卡宾</a:t>
            </a:r>
            <a:r>
              <a:rPr lang="en-US" altLang="zh-CN" sz="2200">
                <a:solidFill>
                  <a:srgbClr val="000000"/>
                </a:solidFill>
                <a:latin typeface="新宋体" pitchFamily="49" charset="-122"/>
                <a:ea typeface="新宋体" pitchFamily="49" charset="-122"/>
              </a:rPr>
              <a:t>/C-29-1  NOVO ME/C-29-2</a:t>
            </a:r>
            <a:endParaRPr lang="zh-CN" altLang="en-US" sz="2200">
              <a:solidFill>
                <a:srgbClr val="000000"/>
              </a:solidFill>
              <a:latin typeface="新宋体" pitchFamily="49" charset="-122"/>
              <a:ea typeface="新宋体" pitchFamily="49" charset="-122"/>
            </a:endParaRPr>
          </a:p>
        </p:txBody>
      </p:sp>
      <p:sp>
        <p:nvSpPr>
          <p:cNvPr id="199683" name="矩形 5"/>
          <p:cNvSpPr>
            <a:spLocks noChangeArrowheads="1"/>
          </p:cNvSpPr>
          <p:nvPr/>
        </p:nvSpPr>
        <p:spPr bwMode="auto">
          <a:xfrm>
            <a:off x="917575" y="4983163"/>
            <a:ext cx="15381288" cy="755650"/>
          </a:xfrm>
          <a:prstGeom prst="rect">
            <a:avLst/>
          </a:prstGeom>
          <a:solidFill>
            <a:srgbClr val="CCFF99"/>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defTabSz="1439863"/>
            <a:r>
              <a:rPr lang="zh-CN" altLang="en-US" sz="2200">
                <a:solidFill>
                  <a:srgbClr val="000000"/>
                </a:solidFill>
                <a:latin typeface="新宋体" pitchFamily="49" charset="-122"/>
                <a:ea typeface="新宋体" pitchFamily="49" charset="-122"/>
              </a:rPr>
              <a:t>林清轩</a:t>
            </a:r>
            <a:r>
              <a:rPr lang="en-US" altLang="zh-CN" sz="2200">
                <a:solidFill>
                  <a:srgbClr val="000000"/>
                </a:solidFill>
                <a:latin typeface="新宋体" pitchFamily="49" charset="-122"/>
                <a:ea typeface="新宋体" pitchFamily="49" charset="-122"/>
              </a:rPr>
              <a:t>/A-08  </a:t>
            </a:r>
            <a:r>
              <a:rPr lang="zh-CN" altLang="en-US" sz="2200">
                <a:solidFill>
                  <a:srgbClr val="000000"/>
                </a:solidFill>
                <a:latin typeface="新宋体" pitchFamily="49" charset="-122"/>
                <a:ea typeface="新宋体" pitchFamily="49" charset="-122"/>
              </a:rPr>
              <a:t>金太子</a:t>
            </a:r>
            <a:r>
              <a:rPr lang="en-US" altLang="zh-CN" sz="2200">
                <a:solidFill>
                  <a:srgbClr val="000000"/>
                </a:solidFill>
                <a:latin typeface="新宋体" pitchFamily="49" charset="-122"/>
                <a:ea typeface="新宋体" pitchFamily="49" charset="-122"/>
              </a:rPr>
              <a:t>/A-19  DHC/C-03-1  SaSa/C-08  FANCL/C-10</a:t>
            </a:r>
            <a:endParaRPr lang="zh-CN" altLang="en-US" sz="2200">
              <a:solidFill>
                <a:srgbClr val="000000"/>
              </a:solidFill>
              <a:latin typeface="新宋体" pitchFamily="49" charset="-122"/>
              <a:ea typeface="新宋体" pitchFamily="49" charset="-122"/>
            </a:endParaRPr>
          </a:p>
        </p:txBody>
      </p:sp>
      <p:sp>
        <p:nvSpPr>
          <p:cNvPr id="199684" name="矩形 6"/>
          <p:cNvSpPr>
            <a:spLocks noChangeArrowheads="1"/>
          </p:cNvSpPr>
          <p:nvPr/>
        </p:nvSpPr>
        <p:spPr bwMode="auto">
          <a:xfrm>
            <a:off x="917575" y="6105525"/>
            <a:ext cx="15419388" cy="755650"/>
          </a:xfrm>
          <a:prstGeom prst="rect">
            <a:avLst/>
          </a:prstGeom>
          <a:solidFill>
            <a:srgbClr val="FFCCCC"/>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defTabSz="1439863"/>
            <a:r>
              <a:rPr lang="zh-CN" altLang="en-US" sz="2200">
                <a:solidFill>
                  <a:srgbClr val="000000"/>
                </a:solidFill>
                <a:latin typeface="新宋体" pitchFamily="49" charset="-122"/>
                <a:ea typeface="新宋体" pitchFamily="49" charset="-122"/>
              </a:rPr>
              <a:t>万达影城售票厅</a:t>
            </a:r>
            <a:r>
              <a:rPr lang="en-US" altLang="zh-CN" sz="2200">
                <a:solidFill>
                  <a:srgbClr val="000000"/>
                </a:solidFill>
                <a:latin typeface="新宋体" pitchFamily="49" charset="-122"/>
                <a:ea typeface="新宋体" pitchFamily="49" charset="-122"/>
              </a:rPr>
              <a:t>/A-01  </a:t>
            </a:r>
            <a:r>
              <a:rPr lang="zh-CN" altLang="en-US" sz="2200">
                <a:solidFill>
                  <a:srgbClr val="000000"/>
                </a:solidFill>
                <a:latin typeface="新宋体" pitchFamily="49" charset="-122"/>
                <a:ea typeface="新宋体" pitchFamily="49" charset="-122"/>
              </a:rPr>
              <a:t>屈臣氏</a:t>
            </a:r>
            <a:r>
              <a:rPr lang="en-US" altLang="zh-CN" sz="2200">
                <a:solidFill>
                  <a:srgbClr val="000000"/>
                </a:solidFill>
                <a:latin typeface="新宋体" pitchFamily="49" charset="-122"/>
                <a:ea typeface="新宋体" pitchFamily="49" charset="-122"/>
              </a:rPr>
              <a:t>/B-07</a:t>
            </a:r>
            <a:r>
              <a:rPr lang="zh-CN" altLang="en-US" sz="2200">
                <a:solidFill>
                  <a:srgbClr val="000000"/>
                </a:solidFill>
                <a:latin typeface="新宋体" pitchFamily="49" charset="-122"/>
                <a:ea typeface="新宋体" pitchFamily="49" charset="-122"/>
              </a:rPr>
              <a:t>、</a:t>
            </a:r>
            <a:r>
              <a:rPr lang="en-US" altLang="zh-CN" sz="2200">
                <a:solidFill>
                  <a:srgbClr val="000000"/>
                </a:solidFill>
                <a:latin typeface="新宋体" pitchFamily="49" charset="-122"/>
                <a:ea typeface="新宋体" pitchFamily="49" charset="-122"/>
              </a:rPr>
              <a:t>10  </a:t>
            </a:r>
            <a:r>
              <a:rPr lang="zh-CN" altLang="en-US" sz="2200">
                <a:solidFill>
                  <a:srgbClr val="000000"/>
                </a:solidFill>
                <a:latin typeface="新宋体" pitchFamily="49" charset="-122"/>
                <a:ea typeface="新宋体" pitchFamily="49" charset="-122"/>
              </a:rPr>
              <a:t>全家</a:t>
            </a:r>
            <a:r>
              <a:rPr lang="en-US" altLang="zh-CN" sz="2200">
                <a:solidFill>
                  <a:srgbClr val="000000"/>
                </a:solidFill>
                <a:latin typeface="新宋体" pitchFamily="49" charset="-122"/>
                <a:ea typeface="新宋体" pitchFamily="49" charset="-122"/>
              </a:rPr>
              <a:t>/B-37  </a:t>
            </a:r>
            <a:r>
              <a:rPr lang="zh-CN" altLang="en-US" sz="2200">
                <a:solidFill>
                  <a:srgbClr val="000000"/>
                </a:solidFill>
                <a:latin typeface="新宋体" pitchFamily="49" charset="-122"/>
                <a:ea typeface="新宋体" pitchFamily="49" charset="-122"/>
              </a:rPr>
              <a:t>中国烟草</a:t>
            </a:r>
            <a:r>
              <a:rPr lang="en-US" altLang="zh-CN" sz="2200">
                <a:solidFill>
                  <a:srgbClr val="000000"/>
                </a:solidFill>
                <a:latin typeface="新宋体" pitchFamily="49" charset="-122"/>
                <a:ea typeface="新宋体" pitchFamily="49" charset="-122"/>
              </a:rPr>
              <a:t>/B-38</a:t>
            </a:r>
            <a:endParaRPr lang="zh-CN" altLang="en-US" sz="2200">
              <a:solidFill>
                <a:srgbClr val="000000"/>
              </a:solidFill>
              <a:latin typeface="新宋体" pitchFamily="49" charset="-122"/>
              <a:ea typeface="新宋体" pitchFamily="49" charset="-122"/>
            </a:endParaRPr>
          </a:p>
        </p:txBody>
      </p:sp>
      <p:sp>
        <p:nvSpPr>
          <p:cNvPr id="199685" name="矩形 7"/>
          <p:cNvSpPr>
            <a:spLocks noChangeArrowheads="1"/>
          </p:cNvSpPr>
          <p:nvPr/>
        </p:nvSpPr>
        <p:spPr bwMode="auto">
          <a:xfrm>
            <a:off x="917575" y="7227888"/>
            <a:ext cx="15419388" cy="757237"/>
          </a:xfrm>
          <a:prstGeom prst="rect">
            <a:avLst/>
          </a:prstGeom>
          <a:solidFill>
            <a:srgbClr val="FF99FF"/>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44018" tIns="72009" rIns="144018" bIns="72009" anchor="ctr"/>
          <a:lstStyle/>
          <a:p>
            <a:pPr defTabSz="1439863"/>
            <a:r>
              <a:rPr lang="zh-CN" altLang="en-US" sz="2200">
                <a:solidFill>
                  <a:srgbClr val="000000"/>
                </a:solidFill>
                <a:latin typeface="新宋体" pitchFamily="49" charset="-122"/>
                <a:ea typeface="新宋体" pitchFamily="49" charset="-122"/>
              </a:rPr>
              <a:t>雷诺瓦</a:t>
            </a:r>
            <a:r>
              <a:rPr lang="en-US" altLang="zh-CN" sz="2200">
                <a:solidFill>
                  <a:srgbClr val="000000"/>
                </a:solidFill>
                <a:latin typeface="新宋体" pitchFamily="49" charset="-122"/>
                <a:ea typeface="新宋体" pitchFamily="49" charset="-122"/>
              </a:rPr>
              <a:t>/A-12-2  </a:t>
            </a:r>
            <a:r>
              <a:rPr lang="zh-CN" altLang="en-US" sz="2200">
                <a:solidFill>
                  <a:srgbClr val="000000"/>
                </a:solidFill>
                <a:latin typeface="新宋体" pitchFamily="49" charset="-122"/>
                <a:ea typeface="新宋体" pitchFamily="49" charset="-122"/>
              </a:rPr>
              <a:t>汤姆熊</a:t>
            </a:r>
            <a:r>
              <a:rPr lang="en-US" altLang="zh-CN" sz="2200">
                <a:solidFill>
                  <a:srgbClr val="000000"/>
                </a:solidFill>
                <a:latin typeface="新宋体" pitchFamily="49" charset="-122"/>
                <a:ea typeface="新宋体" pitchFamily="49" charset="-122"/>
              </a:rPr>
              <a:t>/A-17</a:t>
            </a:r>
            <a:r>
              <a:rPr lang="zh-CN" altLang="en-US" sz="2200">
                <a:solidFill>
                  <a:srgbClr val="000000"/>
                </a:solidFill>
                <a:latin typeface="新宋体" pitchFamily="49" charset="-122"/>
                <a:ea typeface="新宋体" pitchFamily="49" charset="-122"/>
              </a:rPr>
              <a:t>、</a:t>
            </a:r>
            <a:r>
              <a:rPr lang="en-US" altLang="zh-CN" sz="2200">
                <a:solidFill>
                  <a:srgbClr val="000000"/>
                </a:solidFill>
                <a:latin typeface="新宋体" pitchFamily="49" charset="-122"/>
                <a:ea typeface="新宋体" pitchFamily="49" charset="-122"/>
              </a:rPr>
              <a:t>18-1  </a:t>
            </a:r>
            <a:r>
              <a:rPr lang="zh-CN" altLang="en-US" sz="2200">
                <a:solidFill>
                  <a:srgbClr val="000000"/>
                </a:solidFill>
                <a:latin typeface="新宋体" pitchFamily="49" charset="-122"/>
                <a:ea typeface="新宋体" pitchFamily="49" charset="-122"/>
              </a:rPr>
              <a:t>玩具反斗城</a:t>
            </a:r>
            <a:r>
              <a:rPr lang="en-US" altLang="zh-CN" sz="2200">
                <a:solidFill>
                  <a:srgbClr val="000000"/>
                </a:solidFill>
                <a:latin typeface="新宋体" pitchFamily="49" charset="-122"/>
                <a:ea typeface="新宋体" pitchFamily="49" charset="-122"/>
              </a:rPr>
              <a:t>/A-18-2</a:t>
            </a:r>
            <a:endParaRPr lang="zh-CN" altLang="en-US" sz="2200">
              <a:solidFill>
                <a:srgbClr val="000000"/>
              </a:solidFill>
              <a:latin typeface="新宋体" pitchFamily="49" charset="-122"/>
              <a:ea typeface="新宋体" pitchFamily="49" charset="-122"/>
            </a:endParaRPr>
          </a:p>
        </p:txBody>
      </p:sp>
      <p:sp>
        <p:nvSpPr>
          <p:cNvPr id="199686"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五角场万达地下商业</a:t>
            </a:r>
            <a:endParaRPr lang="zh-CN" altLang="en-US" sz="3600" b="1"/>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1" descr="F:\万达广场\五角场万达广场pics\IMG_0378.jpg"/>
          <p:cNvPicPr>
            <a:picLocks noChangeAspect="1" noChangeArrowheads="1"/>
          </p:cNvPicPr>
          <p:nvPr/>
        </p:nvPicPr>
        <p:blipFill>
          <a:blip r:embed="rId2" cstate="print"/>
          <a:srcRect l="5208" t="18518" r="2778" b="35186"/>
          <a:stretch>
            <a:fillRect/>
          </a:stretch>
        </p:blipFill>
        <p:spPr bwMode="auto">
          <a:xfrm>
            <a:off x="599598" y="2227388"/>
            <a:ext cx="7081713" cy="26336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00707" name="Picture 16" descr="2011042135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920038" y="2227263"/>
            <a:ext cx="5281612" cy="2633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0708" name="Picture 17" descr="2011042135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0075" y="5064125"/>
            <a:ext cx="6962775" cy="3535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0709" name="Picture 18" descr="20110421361"/>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987088" y="5064125"/>
            <a:ext cx="5815012" cy="35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0710" name="Text Box 19"/>
          <p:cNvSpPr txBox="1">
            <a:spLocks noChangeArrowheads="1"/>
          </p:cNvSpPr>
          <p:nvPr/>
        </p:nvSpPr>
        <p:spPr bwMode="auto">
          <a:xfrm>
            <a:off x="13441363" y="2227263"/>
            <a:ext cx="3240087"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zh-CN" altLang="en-US" sz="2800" b="1">
                <a:solidFill>
                  <a:schemeClr val="tx2"/>
                </a:solidFill>
                <a:latin typeface="微软雅黑" pitchFamily="34" charset="-122"/>
                <a:ea typeface="微软雅黑" pitchFamily="34" charset="-122"/>
              </a:rPr>
              <a:t>在服饰区，该商业通道宽度约</a:t>
            </a:r>
            <a:r>
              <a:rPr kumimoji="1" lang="en-US" altLang="zh-CN" sz="2800" b="1">
                <a:solidFill>
                  <a:schemeClr val="tx2"/>
                </a:solidFill>
                <a:latin typeface="微软雅黑" pitchFamily="34" charset="-122"/>
                <a:ea typeface="微软雅黑" pitchFamily="34" charset="-122"/>
              </a:rPr>
              <a:t>8</a:t>
            </a:r>
            <a:r>
              <a:rPr kumimoji="1" lang="zh-CN" altLang="en-US" sz="2800" b="1">
                <a:solidFill>
                  <a:schemeClr val="tx2"/>
                </a:solidFill>
                <a:latin typeface="微软雅黑" pitchFamily="34" charset="-122"/>
                <a:ea typeface="微软雅黑" pitchFamily="34" charset="-122"/>
              </a:rPr>
              <a:t>米，为单通道</a:t>
            </a:r>
          </a:p>
        </p:txBody>
      </p:sp>
      <p:sp>
        <p:nvSpPr>
          <p:cNvPr id="200711" name="Text Box 20"/>
          <p:cNvSpPr txBox="1">
            <a:spLocks noChangeArrowheads="1"/>
          </p:cNvSpPr>
          <p:nvPr/>
        </p:nvSpPr>
        <p:spPr bwMode="auto">
          <a:xfrm>
            <a:off x="7680325" y="5670550"/>
            <a:ext cx="3360738"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zh-CN" altLang="en-US" sz="2800" b="1">
                <a:solidFill>
                  <a:schemeClr val="tx2"/>
                </a:solidFill>
                <a:latin typeface="微软雅黑" pitchFamily="34" charset="-122"/>
                <a:ea typeface="微软雅黑" pitchFamily="34" charset="-122"/>
              </a:rPr>
              <a:t>服饰区商铺面宽在</a:t>
            </a:r>
            <a:r>
              <a:rPr kumimoji="1" lang="en-US" altLang="zh-CN" sz="2800" b="1">
                <a:solidFill>
                  <a:schemeClr val="tx2"/>
                </a:solidFill>
                <a:latin typeface="微软雅黑" pitchFamily="34" charset="-122"/>
                <a:ea typeface="微软雅黑" pitchFamily="34" charset="-122"/>
              </a:rPr>
              <a:t>8—12</a:t>
            </a:r>
            <a:r>
              <a:rPr kumimoji="1" lang="zh-CN" altLang="en-US" sz="2800" b="1">
                <a:solidFill>
                  <a:schemeClr val="tx2"/>
                </a:solidFill>
                <a:latin typeface="微软雅黑" pitchFamily="34" charset="-122"/>
                <a:ea typeface="微软雅黑" pitchFamily="34" charset="-122"/>
              </a:rPr>
              <a:t>米不等，进深</a:t>
            </a:r>
            <a:r>
              <a:rPr kumimoji="1" lang="en-US" altLang="zh-CN" sz="2800" b="1">
                <a:solidFill>
                  <a:schemeClr val="tx2"/>
                </a:solidFill>
                <a:latin typeface="微软雅黑" pitchFamily="34" charset="-122"/>
                <a:ea typeface="微软雅黑" pitchFamily="34" charset="-122"/>
              </a:rPr>
              <a:t>15</a:t>
            </a:r>
            <a:r>
              <a:rPr kumimoji="1" lang="zh-CN" altLang="en-US" sz="2800" b="1">
                <a:solidFill>
                  <a:schemeClr val="tx2"/>
                </a:solidFill>
                <a:latin typeface="微软雅黑" pitchFamily="34" charset="-122"/>
                <a:ea typeface="微软雅黑" pitchFamily="34" charset="-122"/>
              </a:rPr>
              <a:t>米</a:t>
            </a:r>
          </a:p>
        </p:txBody>
      </p:sp>
      <p:sp>
        <p:nvSpPr>
          <p:cNvPr id="200712" name="Oval 11"/>
          <p:cNvSpPr>
            <a:spLocks noChangeArrowheads="1"/>
          </p:cNvSpPr>
          <p:nvPr/>
        </p:nvSpPr>
        <p:spPr bwMode="auto">
          <a:xfrm>
            <a:off x="2228850" y="2513013"/>
            <a:ext cx="3267075" cy="1123950"/>
          </a:xfrm>
          <a:prstGeom prst="ellipse">
            <a:avLst/>
          </a:prstGeom>
          <a:solidFill>
            <a:schemeClr val="accent1">
              <a:alpha val="21176"/>
            </a:schemeClr>
          </a:solidFill>
          <a:ln w="9525">
            <a:solidFill>
              <a:schemeClr val="tx1"/>
            </a:solidFill>
            <a:round/>
            <a:headEnd/>
            <a:tailEnd/>
          </a:ln>
        </p:spPr>
        <p:txBody>
          <a:bodyPr wrap="none" anchor="ctr"/>
          <a:lstStyle/>
          <a:p>
            <a:endParaRPr lang="zh-CN" altLang="en-US"/>
          </a:p>
        </p:txBody>
      </p:sp>
      <p:sp>
        <p:nvSpPr>
          <p:cNvPr id="200713"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五角场万达地下商业</a:t>
            </a:r>
            <a:endParaRPr lang="zh-CN" altLang="en-US" sz="3600" b="1"/>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1" descr="F:\万达广场\五角场万达广场pics\IMG_0378.jpg"/>
          <p:cNvPicPr>
            <a:picLocks noChangeAspect="1" noChangeArrowheads="1"/>
          </p:cNvPicPr>
          <p:nvPr/>
        </p:nvPicPr>
        <p:blipFill>
          <a:blip r:embed="rId2" cstate="print"/>
          <a:srcRect l="5208" t="18518" r="2778" b="35186"/>
          <a:stretch>
            <a:fillRect/>
          </a:stretch>
        </p:blipFill>
        <p:spPr bwMode="auto">
          <a:xfrm>
            <a:off x="730001" y="2126380"/>
            <a:ext cx="6951341" cy="253125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01731" name="Text Box 9"/>
          <p:cNvSpPr txBox="1">
            <a:spLocks noChangeArrowheads="1"/>
          </p:cNvSpPr>
          <p:nvPr/>
        </p:nvSpPr>
        <p:spPr bwMode="auto">
          <a:xfrm>
            <a:off x="13201650" y="2068513"/>
            <a:ext cx="3600450" cy="247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zh-CN" altLang="en-US" sz="2800" b="1">
                <a:solidFill>
                  <a:schemeClr val="tx2"/>
                </a:solidFill>
                <a:latin typeface="微软雅黑" pitchFamily="34" charset="-122"/>
                <a:ea typeface="微软雅黑" pitchFamily="34" charset="-122"/>
              </a:rPr>
              <a:t>在餐饮区，该商业通道宽度约</a:t>
            </a:r>
            <a:r>
              <a:rPr kumimoji="1" lang="en-US" altLang="zh-CN" sz="2800" b="1">
                <a:solidFill>
                  <a:schemeClr val="tx2"/>
                </a:solidFill>
                <a:latin typeface="微软雅黑" pitchFamily="34" charset="-122"/>
                <a:ea typeface="微软雅黑" pitchFamily="34" charset="-122"/>
              </a:rPr>
              <a:t>12</a:t>
            </a:r>
            <a:r>
              <a:rPr kumimoji="1" lang="zh-CN" altLang="en-US" sz="2800" b="1">
                <a:solidFill>
                  <a:schemeClr val="tx2"/>
                </a:solidFill>
                <a:latin typeface="微软雅黑" pitchFamily="34" charset="-122"/>
                <a:ea typeface="微软雅黑" pitchFamily="34" charset="-122"/>
              </a:rPr>
              <a:t>米，为单通道，中间采用部分背柜商业</a:t>
            </a:r>
          </a:p>
        </p:txBody>
      </p:sp>
      <p:sp>
        <p:nvSpPr>
          <p:cNvPr id="201732" name="Text Box 10"/>
          <p:cNvSpPr txBox="1">
            <a:spLocks noChangeArrowheads="1"/>
          </p:cNvSpPr>
          <p:nvPr/>
        </p:nvSpPr>
        <p:spPr bwMode="auto">
          <a:xfrm>
            <a:off x="8158163" y="5603875"/>
            <a:ext cx="2436812"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zh-CN" altLang="en-US" sz="2800" b="1">
                <a:solidFill>
                  <a:schemeClr val="tx2"/>
                </a:solidFill>
                <a:latin typeface="微软雅黑" pitchFamily="34" charset="-122"/>
                <a:ea typeface="微软雅黑" pitchFamily="34" charset="-122"/>
              </a:rPr>
              <a:t>餐饮区商铺面宽</a:t>
            </a:r>
            <a:r>
              <a:rPr kumimoji="1" lang="en-US" altLang="zh-CN" sz="2800" b="1">
                <a:solidFill>
                  <a:schemeClr val="tx2"/>
                </a:solidFill>
                <a:latin typeface="微软雅黑" pitchFamily="34" charset="-122"/>
                <a:ea typeface="微软雅黑" pitchFamily="34" charset="-122"/>
              </a:rPr>
              <a:t>8.4</a:t>
            </a:r>
            <a:r>
              <a:rPr kumimoji="1" lang="zh-CN" altLang="en-US" sz="2800" b="1">
                <a:solidFill>
                  <a:schemeClr val="tx2"/>
                </a:solidFill>
                <a:latin typeface="微软雅黑" pitchFamily="34" charset="-122"/>
                <a:ea typeface="微软雅黑" pitchFamily="34" charset="-122"/>
              </a:rPr>
              <a:t>米，进深</a:t>
            </a:r>
            <a:r>
              <a:rPr kumimoji="1" lang="en-US" altLang="zh-CN" sz="2800" b="1">
                <a:solidFill>
                  <a:schemeClr val="tx2"/>
                </a:solidFill>
                <a:latin typeface="微软雅黑" pitchFamily="34" charset="-122"/>
                <a:ea typeface="微软雅黑" pitchFamily="34" charset="-122"/>
              </a:rPr>
              <a:t>15</a:t>
            </a:r>
            <a:r>
              <a:rPr kumimoji="1" lang="zh-CN" altLang="en-US" sz="2800" b="1">
                <a:solidFill>
                  <a:schemeClr val="tx2"/>
                </a:solidFill>
                <a:latin typeface="微软雅黑" pitchFamily="34" charset="-122"/>
                <a:ea typeface="微软雅黑" pitchFamily="34" charset="-122"/>
              </a:rPr>
              <a:t>米。</a:t>
            </a:r>
          </a:p>
        </p:txBody>
      </p:sp>
      <p:pic>
        <p:nvPicPr>
          <p:cNvPr id="201733" name="Picture 11" descr="2011042137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72413" y="2127250"/>
            <a:ext cx="5089525" cy="255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1734" name="Picture 12" descr="2011042137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55638" y="4860925"/>
            <a:ext cx="6773862" cy="374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1735" name="Picture 13" descr="20110421348"/>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401425" y="4860925"/>
            <a:ext cx="5373688" cy="3744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1736" name="Oval 11"/>
          <p:cNvSpPr>
            <a:spLocks noChangeArrowheads="1"/>
          </p:cNvSpPr>
          <p:nvPr/>
        </p:nvSpPr>
        <p:spPr bwMode="auto">
          <a:xfrm>
            <a:off x="1141413" y="3125788"/>
            <a:ext cx="3144837" cy="1122362"/>
          </a:xfrm>
          <a:prstGeom prst="ellipse">
            <a:avLst/>
          </a:prstGeom>
          <a:solidFill>
            <a:schemeClr val="accent1">
              <a:alpha val="21960"/>
            </a:schemeClr>
          </a:solidFill>
          <a:ln w="9525">
            <a:solidFill>
              <a:schemeClr val="tx1"/>
            </a:solidFill>
            <a:round/>
            <a:headEnd/>
            <a:tailEnd/>
          </a:ln>
        </p:spPr>
        <p:txBody>
          <a:bodyPr wrap="none" anchor="ctr"/>
          <a:lstStyle/>
          <a:p>
            <a:endParaRPr lang="zh-CN" altLang="en-US"/>
          </a:p>
        </p:txBody>
      </p:sp>
      <p:sp>
        <p:nvSpPr>
          <p:cNvPr id="201737"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五角场万达地下商业</a:t>
            </a:r>
            <a:endParaRPr lang="zh-CN" altLang="en-US" sz="3600" b="1"/>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1" descr="F:\万达广场\五角场万达广场pics\IMG_0378.jpg"/>
          <p:cNvPicPr>
            <a:picLocks noChangeAspect="1" noChangeArrowheads="1"/>
          </p:cNvPicPr>
          <p:nvPr/>
        </p:nvPicPr>
        <p:blipFill>
          <a:blip r:embed="rId2" cstate="print"/>
          <a:srcRect l="5208" t="18518" r="2778" b="35186"/>
          <a:stretch>
            <a:fillRect/>
          </a:stretch>
        </p:blipFill>
        <p:spPr bwMode="auto">
          <a:xfrm>
            <a:off x="573951" y="2022002"/>
            <a:ext cx="6951341" cy="251850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02755" name="Text Box 6"/>
          <p:cNvSpPr txBox="1">
            <a:spLocks noChangeArrowheads="1"/>
          </p:cNvSpPr>
          <p:nvPr/>
        </p:nvSpPr>
        <p:spPr bwMode="auto">
          <a:xfrm>
            <a:off x="13201650" y="2003425"/>
            <a:ext cx="3359150"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zh-CN" altLang="en-US" sz="2800" b="1">
                <a:solidFill>
                  <a:schemeClr val="tx2"/>
                </a:solidFill>
                <a:latin typeface="微软雅黑" pitchFamily="34" charset="-122"/>
                <a:ea typeface="微软雅黑" pitchFamily="34" charset="-122"/>
              </a:rPr>
              <a:t>在休闲娱乐区，该商业通道宽度约</a:t>
            </a:r>
            <a:r>
              <a:rPr kumimoji="1" lang="en-US" altLang="zh-CN" sz="2800" b="1">
                <a:solidFill>
                  <a:schemeClr val="tx2"/>
                </a:solidFill>
                <a:latin typeface="微软雅黑" pitchFamily="34" charset="-122"/>
                <a:ea typeface="微软雅黑" pitchFamily="34" charset="-122"/>
              </a:rPr>
              <a:t>8</a:t>
            </a:r>
            <a:r>
              <a:rPr kumimoji="1" lang="zh-CN" altLang="en-US" sz="2800" b="1">
                <a:solidFill>
                  <a:schemeClr val="tx2"/>
                </a:solidFill>
                <a:latin typeface="微软雅黑" pitchFamily="34" charset="-122"/>
                <a:ea typeface="微软雅黑" pitchFamily="34" charset="-122"/>
              </a:rPr>
              <a:t>米，为单通道。</a:t>
            </a:r>
          </a:p>
        </p:txBody>
      </p:sp>
      <p:sp>
        <p:nvSpPr>
          <p:cNvPr id="202756" name="Text Box 7"/>
          <p:cNvSpPr txBox="1">
            <a:spLocks noChangeArrowheads="1"/>
          </p:cNvSpPr>
          <p:nvPr/>
        </p:nvSpPr>
        <p:spPr bwMode="auto">
          <a:xfrm>
            <a:off x="7680325" y="5372100"/>
            <a:ext cx="3024188"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zh-CN" altLang="en-US" sz="2800" b="1">
                <a:solidFill>
                  <a:schemeClr val="tx2"/>
                </a:solidFill>
                <a:latin typeface="微软雅黑" pitchFamily="34" charset="-122"/>
                <a:ea typeface="微软雅黑" pitchFamily="34" charset="-122"/>
              </a:rPr>
              <a:t>休闲娱乐区商铺面宽在</a:t>
            </a:r>
            <a:r>
              <a:rPr kumimoji="1" lang="en-US" altLang="zh-CN" sz="2800" b="1">
                <a:solidFill>
                  <a:schemeClr val="tx2"/>
                </a:solidFill>
                <a:latin typeface="微软雅黑" pitchFamily="34" charset="-122"/>
                <a:ea typeface="微软雅黑" pitchFamily="34" charset="-122"/>
              </a:rPr>
              <a:t>8—15</a:t>
            </a:r>
            <a:r>
              <a:rPr kumimoji="1" lang="zh-CN" altLang="en-US" sz="2800" b="1">
                <a:solidFill>
                  <a:schemeClr val="tx2"/>
                </a:solidFill>
                <a:latin typeface="微软雅黑" pitchFamily="34" charset="-122"/>
                <a:ea typeface="微软雅黑" pitchFamily="34" charset="-122"/>
              </a:rPr>
              <a:t>不等，进深</a:t>
            </a:r>
            <a:r>
              <a:rPr kumimoji="1" lang="en-US" altLang="zh-CN" sz="2800" b="1">
                <a:solidFill>
                  <a:schemeClr val="tx2"/>
                </a:solidFill>
                <a:latin typeface="微软雅黑" pitchFamily="34" charset="-122"/>
                <a:ea typeface="微软雅黑" pitchFamily="34" charset="-122"/>
              </a:rPr>
              <a:t>30</a:t>
            </a:r>
            <a:r>
              <a:rPr kumimoji="1" lang="zh-CN" altLang="en-US" sz="2800" b="1">
                <a:solidFill>
                  <a:schemeClr val="tx2"/>
                </a:solidFill>
                <a:latin typeface="微软雅黑" pitchFamily="34" charset="-122"/>
                <a:ea typeface="微软雅黑" pitchFamily="34" charset="-122"/>
              </a:rPr>
              <a:t>米。</a:t>
            </a:r>
          </a:p>
        </p:txBody>
      </p:sp>
      <p:pic>
        <p:nvPicPr>
          <p:cNvPr id="202757" name="Picture 12" descr="2011042138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00975" y="2003425"/>
            <a:ext cx="5160963" cy="255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2758" name="Picture 13" descr="2011042138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55638" y="4759325"/>
            <a:ext cx="6773862" cy="387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2759" name="Picture 14" descr="2011042138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853738" y="4759325"/>
            <a:ext cx="5772150" cy="387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2760" name="Oval 11"/>
          <p:cNvSpPr>
            <a:spLocks noChangeArrowheads="1"/>
          </p:cNvSpPr>
          <p:nvPr/>
        </p:nvSpPr>
        <p:spPr bwMode="auto">
          <a:xfrm>
            <a:off x="4770438" y="2208213"/>
            <a:ext cx="1933575" cy="1019175"/>
          </a:xfrm>
          <a:prstGeom prst="ellipse">
            <a:avLst/>
          </a:prstGeom>
          <a:solidFill>
            <a:schemeClr val="accent1">
              <a:alpha val="32941"/>
            </a:schemeClr>
          </a:solidFill>
          <a:ln w="9525">
            <a:solidFill>
              <a:schemeClr val="tx1"/>
            </a:solidFill>
            <a:round/>
            <a:headEnd/>
            <a:tailEnd/>
          </a:ln>
        </p:spPr>
        <p:txBody>
          <a:bodyPr wrap="none" anchor="ctr"/>
          <a:lstStyle/>
          <a:p>
            <a:endParaRPr lang="zh-CN" altLang="en-US"/>
          </a:p>
        </p:txBody>
      </p:sp>
      <p:sp>
        <p:nvSpPr>
          <p:cNvPr id="202761"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五角场万达地下商业</a:t>
            </a:r>
            <a:endParaRPr lang="zh-CN" altLang="en-US" sz="3600" b="1"/>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May\万达广场\五角场万达pics\IMG_0392.jpg"/>
          <p:cNvPicPr>
            <a:picLocks noChangeAspect="1" noChangeArrowheads="1"/>
          </p:cNvPicPr>
          <p:nvPr/>
        </p:nvPicPr>
        <p:blipFill>
          <a:blip r:embed="rId2" cstate="print"/>
          <a:srcRect/>
          <a:stretch>
            <a:fillRect/>
          </a:stretch>
        </p:blipFill>
        <p:spPr bwMode="auto">
          <a:xfrm>
            <a:off x="380637" y="2679644"/>
            <a:ext cx="4032922" cy="255279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099" name="Picture 3" descr="F:\May\万达广场\五角场万达pics\IMG_0386.jpg"/>
          <p:cNvPicPr>
            <a:picLocks noChangeAspect="1" noChangeArrowheads="1"/>
          </p:cNvPicPr>
          <p:nvPr/>
        </p:nvPicPr>
        <p:blipFill>
          <a:blip r:embed="rId3" cstate="print"/>
          <a:srcRect/>
          <a:stretch>
            <a:fillRect/>
          </a:stretch>
        </p:blipFill>
        <p:spPr bwMode="auto">
          <a:xfrm>
            <a:off x="4540466" y="2679644"/>
            <a:ext cx="4032918" cy="255279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100" name="Picture 4" descr="F:\May\万达广场\五角场万达pics\IMG_0405.jpg"/>
          <p:cNvPicPr>
            <a:picLocks noChangeAspect="1" noChangeArrowheads="1"/>
          </p:cNvPicPr>
          <p:nvPr/>
        </p:nvPicPr>
        <p:blipFill>
          <a:blip r:embed="rId4" cstate="print"/>
          <a:srcRect/>
          <a:stretch>
            <a:fillRect/>
          </a:stretch>
        </p:blipFill>
        <p:spPr bwMode="auto">
          <a:xfrm>
            <a:off x="6551755" y="5854015"/>
            <a:ext cx="4032540" cy="25519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101" name="Picture 5" descr="F:\May\万达广场\五角场万达pics\IMG_0407.jpg"/>
          <p:cNvPicPr>
            <a:picLocks noChangeAspect="1" noChangeArrowheads="1"/>
          </p:cNvPicPr>
          <p:nvPr/>
        </p:nvPicPr>
        <p:blipFill>
          <a:blip r:embed="rId5" cstate="print"/>
          <a:srcRect/>
          <a:stretch>
            <a:fillRect/>
          </a:stretch>
        </p:blipFill>
        <p:spPr bwMode="auto">
          <a:xfrm>
            <a:off x="12861540" y="2679644"/>
            <a:ext cx="4031567" cy="255279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102" name="Picture 6" descr="F:\May\万达广场\五角场万达pics\IMG_0406.jpg"/>
          <p:cNvPicPr>
            <a:picLocks noChangeAspect="1" noChangeArrowheads="1"/>
          </p:cNvPicPr>
          <p:nvPr/>
        </p:nvPicPr>
        <p:blipFill>
          <a:blip r:embed="rId6" cstate="print"/>
          <a:srcRect/>
          <a:stretch>
            <a:fillRect/>
          </a:stretch>
        </p:blipFill>
        <p:spPr bwMode="auto">
          <a:xfrm>
            <a:off x="8701714" y="2679644"/>
            <a:ext cx="4031621" cy="255279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103" name="Picture 7" descr="F:\May\万达广场\五角场万达pics\IMG_0408.jpg"/>
          <p:cNvPicPr>
            <a:picLocks noChangeAspect="1" noChangeArrowheads="1"/>
          </p:cNvPicPr>
          <p:nvPr/>
        </p:nvPicPr>
        <p:blipFill>
          <a:blip r:embed="rId7" cstate="print"/>
          <a:srcRect/>
          <a:stretch>
            <a:fillRect/>
          </a:stretch>
        </p:blipFill>
        <p:spPr bwMode="auto">
          <a:xfrm>
            <a:off x="10712567" y="5854015"/>
            <a:ext cx="4031567" cy="25519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104" name="Picture 8" descr="F:\May\万达广场\五角场万达pics\IMG_0383.jpg"/>
          <p:cNvPicPr>
            <a:picLocks noChangeAspect="1" noChangeArrowheads="1"/>
          </p:cNvPicPr>
          <p:nvPr/>
        </p:nvPicPr>
        <p:blipFill>
          <a:blip r:embed="rId8" cstate="print"/>
          <a:srcRect/>
          <a:stretch>
            <a:fillRect/>
          </a:stretch>
        </p:blipFill>
        <p:spPr bwMode="auto">
          <a:xfrm>
            <a:off x="2391928" y="5854015"/>
            <a:ext cx="4032544" cy="25519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03785"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五角场万达地下商业</a:t>
            </a:r>
            <a:endParaRPr lang="zh-CN" altLang="en-US" sz="3600" b="1"/>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2"/>
          <p:cNvPicPr>
            <a:picLocks noChangeAspect="1" noChangeArrowheads="1"/>
          </p:cNvPicPr>
          <p:nvPr/>
        </p:nvPicPr>
        <p:blipFill>
          <a:blip r:embed="rId2"/>
          <a:srcRect/>
          <a:stretch>
            <a:fillRect/>
          </a:stretch>
        </p:blipFill>
        <p:spPr bwMode="auto">
          <a:xfrm>
            <a:off x="2208213" y="1508125"/>
            <a:ext cx="12673012" cy="5594350"/>
          </a:xfrm>
          <a:prstGeom prst="rect">
            <a:avLst/>
          </a:prstGeom>
          <a:noFill/>
          <a:ln w="19050">
            <a:noFill/>
            <a:miter lim="800000"/>
            <a:headEnd/>
            <a:tailEnd/>
          </a:ln>
          <a:effectLst>
            <a:outerShdw blurRad="50800" dist="38100" dir="2700000" algn="tl" rotWithShape="0">
              <a:prstClr val="black">
                <a:alpha val="40000"/>
              </a:prstClr>
            </a:outerShdw>
          </a:effectLst>
        </p:spPr>
      </p:pic>
      <p:sp>
        <p:nvSpPr>
          <p:cNvPr id="204803" name="Rectangle 6"/>
          <p:cNvSpPr>
            <a:spLocks noChangeArrowheads="1"/>
          </p:cNvSpPr>
          <p:nvPr/>
        </p:nvSpPr>
        <p:spPr bwMode="auto">
          <a:xfrm>
            <a:off x="936625" y="7308850"/>
            <a:ext cx="15363825" cy="1684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nchor="ctr">
            <a:spAutoFit/>
          </a:bodyPr>
          <a:lstStyle/>
          <a:p>
            <a:pPr defTabSz="1439863">
              <a:lnSpc>
                <a:spcPct val="120000"/>
              </a:lnSpc>
            </a:pPr>
            <a:r>
              <a:rPr lang="zh-CN" altLang="en-US" sz="2800" b="1">
                <a:latin typeface="微软雅黑" pitchFamily="34" charset="-122"/>
                <a:ea typeface="微软雅黑" pitchFamily="34" charset="-122"/>
              </a:rPr>
              <a:t>上海南站位于上海市徐汇区，是上海客流量最大的火车站之一，也是轨道交通</a:t>
            </a:r>
            <a:r>
              <a:rPr lang="en-US" altLang="zh-CN" sz="2800" b="1">
                <a:latin typeface="微软雅黑" pitchFamily="34" charset="-122"/>
                <a:ea typeface="微软雅黑" pitchFamily="34" charset="-122"/>
              </a:rPr>
              <a:t>1</a:t>
            </a:r>
            <a:r>
              <a:rPr lang="zh-CN" altLang="en-US" sz="2800" b="1">
                <a:latin typeface="微软雅黑" pitchFamily="34" charset="-122"/>
                <a:ea typeface="微软雅黑" pitchFamily="34" charset="-122"/>
              </a:rPr>
              <a:t>、</a:t>
            </a:r>
            <a:r>
              <a:rPr lang="en-US" altLang="zh-CN" sz="2800" b="1">
                <a:latin typeface="微软雅黑" pitchFamily="34" charset="-122"/>
                <a:ea typeface="微软雅黑" pitchFamily="34" charset="-122"/>
              </a:rPr>
              <a:t>3</a:t>
            </a:r>
            <a:r>
              <a:rPr lang="zh-CN" altLang="en-US" sz="2800" b="1">
                <a:latin typeface="微软雅黑" pitchFamily="34" charset="-122"/>
                <a:ea typeface="微软雅黑" pitchFamily="34" charset="-122"/>
              </a:rPr>
              <a:t>号线的汇聚点，区位优势明显。上海南站所在区域商业氛围过去一直处于低迷状态，该区域由于有强大的人流保障，商业潜力巨大。</a:t>
            </a:r>
            <a:r>
              <a:rPr lang="zh-CN" altLang="en-US" sz="2200" b="1">
                <a:solidFill>
                  <a:schemeClr val="bg2"/>
                </a:solidFill>
                <a:latin typeface="微软雅黑" pitchFamily="34" charset="-122"/>
                <a:ea typeface="微软雅黑" pitchFamily="34" charset="-122"/>
              </a:rPr>
              <a:t> </a:t>
            </a:r>
          </a:p>
        </p:txBody>
      </p:sp>
      <p:sp>
        <p:nvSpPr>
          <p:cNvPr id="204804"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上海南站地铁商业</a:t>
            </a:r>
            <a:endParaRPr lang="zh-CN" altLang="en-US" sz="3600" b="1"/>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矩形 2"/>
          <p:cNvSpPr>
            <a:spLocks noChangeArrowheads="1"/>
          </p:cNvSpPr>
          <p:nvPr/>
        </p:nvSpPr>
        <p:spPr bwMode="auto">
          <a:xfrm>
            <a:off x="1020763" y="2270125"/>
            <a:ext cx="13695362" cy="2617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58" tIns="73630" rIns="147258" bIns="73630">
            <a:spAutoFit/>
          </a:bodyPr>
          <a:lstStyle/>
          <a:p>
            <a:pPr defTabSz="1473200">
              <a:lnSpc>
                <a:spcPct val="150000"/>
              </a:lnSpc>
              <a:spcBef>
                <a:spcPct val="50000"/>
              </a:spcBef>
            </a:pPr>
            <a:r>
              <a:rPr lang="zh-CN" altLang="en-US" sz="3600" b="1">
                <a:solidFill>
                  <a:srgbClr val="0033CC"/>
                </a:solidFill>
                <a:latin typeface="微软雅黑" pitchFamily="34" charset="-122"/>
                <a:ea typeface="微软雅黑" pitchFamily="34" charset="-122"/>
              </a:rPr>
              <a:t>从项目本体的资源轴分析，项目地处无锡市市中心，区位优势明显，交通便利，优越的先天条件将带来稳定的客群。所在区域商贸业发达，有着良好的商业发展环境。</a:t>
            </a:r>
          </a:p>
        </p:txBody>
      </p:sp>
      <p:sp>
        <p:nvSpPr>
          <p:cNvPr id="53251" name="Rectangle 4"/>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人口属性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26659"/>
                                        </p:tgtEl>
                                        <p:attrNameLst>
                                          <p:attrName>style.visibility</p:attrName>
                                        </p:attrNameLst>
                                      </p:cBhvr>
                                      <p:to>
                                        <p:strVal val="visible"/>
                                      </p:to>
                                    </p:set>
                                    <p:anim calcmode="discrete" valueType="clr">
                                      <p:cBhvr override="childStyle">
                                        <p:cTn id="7" dur="30"/>
                                        <p:tgtEl>
                                          <p:spTgt spid="326659"/>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326659"/>
                                        </p:tgtEl>
                                        <p:attrNameLst>
                                          <p:attrName>fillcolor</p:attrName>
                                        </p:attrNameLst>
                                      </p:cBhvr>
                                      <p:tavLst>
                                        <p:tav tm="0">
                                          <p:val>
                                            <p:clrVal>
                                              <a:schemeClr val="accent2"/>
                                            </p:clrVal>
                                          </p:val>
                                        </p:tav>
                                        <p:tav tm="50000">
                                          <p:val>
                                            <p:clrVal>
                                              <a:schemeClr val="hlink"/>
                                            </p:clrVal>
                                          </p:val>
                                        </p:tav>
                                      </p:tavLst>
                                    </p:anim>
                                    <p:set>
                                      <p:cBhvr>
                                        <p:cTn id="9" dur="30"/>
                                        <p:tgtEl>
                                          <p:spTgt spid="32665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1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752388" y="2328863"/>
            <a:ext cx="3921125" cy="3341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205827" name="Rectangle 12"/>
          <p:cNvSpPr>
            <a:spLocks noChangeArrowheads="1"/>
          </p:cNvSpPr>
          <p:nvPr/>
        </p:nvSpPr>
        <p:spPr bwMode="auto">
          <a:xfrm>
            <a:off x="479425" y="7194550"/>
            <a:ext cx="12220575" cy="1195388"/>
          </a:xfrm>
          <a:prstGeom prst="rect">
            <a:avLst/>
          </a:prstGeom>
          <a:noFill/>
          <a:ln w="19050">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lIns="141750" tIns="73710" rIns="141750" bIns="73710" anchor="ctr">
            <a:spAutoFit/>
          </a:bodyPr>
          <a:lstStyle/>
          <a:p>
            <a:pPr defTabSz="1439863"/>
            <a:r>
              <a:rPr lang="zh-CN" altLang="en-US" sz="2400" b="1">
                <a:solidFill>
                  <a:srgbClr val="0033CC"/>
                </a:solidFill>
              </a:rPr>
              <a:t>项目交通：</a:t>
            </a:r>
          </a:p>
          <a:p>
            <a:pPr defTabSz="1439863"/>
            <a:r>
              <a:rPr kumimoji="1" lang="zh-CN" altLang="en-US" sz="2200">
                <a:latin typeface="微软雅黑" pitchFamily="34" charset="-122"/>
                <a:ea typeface="微软雅黑" pitchFamily="34" charset="-122"/>
              </a:rPr>
              <a:t>南站北起沪闵路、龙华港；南至石龙路、罗城路、老沪闵路；东西分别以龙吴路和桂林南路为界；</a:t>
            </a:r>
          </a:p>
          <a:p>
            <a:pPr defTabSz="1439863"/>
            <a:r>
              <a:rPr kumimoji="1" lang="zh-CN" altLang="en-US" sz="2200">
                <a:latin typeface="微软雅黑" pitchFamily="34" charset="-122"/>
                <a:ea typeface="微软雅黑" pitchFamily="34" charset="-122"/>
              </a:rPr>
              <a:t>铁路、轨道交通、高架、长途客运、公交五线聚齐</a:t>
            </a:r>
            <a:endParaRPr lang="zh-CN" altLang="en-US" sz="2400">
              <a:latin typeface="微软雅黑" pitchFamily="34" charset="-122"/>
              <a:ea typeface="微软雅黑" pitchFamily="34" charset="-122"/>
            </a:endParaRPr>
          </a:p>
        </p:txBody>
      </p:sp>
      <p:pic>
        <p:nvPicPr>
          <p:cNvPr id="16393" name="Picture 13"/>
          <p:cNvPicPr>
            <a:picLocks noChangeAspect="1" noChangeArrowheads="1"/>
          </p:cNvPicPr>
          <p:nvPr/>
        </p:nvPicPr>
        <p:blipFill>
          <a:blip r:embed="rId3">
            <a:duotone>
              <a:schemeClr val="bg2">
                <a:shade val="45000"/>
                <a:satMod val="135000"/>
              </a:schemeClr>
              <a:prstClr val="white"/>
            </a:duotone>
          </a:blip>
          <a:srcRect/>
          <a:stretch>
            <a:fillRect/>
          </a:stretch>
        </p:blipFill>
        <p:spPr bwMode="auto">
          <a:xfrm>
            <a:off x="535623" y="2308366"/>
            <a:ext cx="12097068" cy="4566956"/>
          </a:xfrm>
          <a:prstGeom prst="rect">
            <a:avLst/>
          </a:prstGeom>
          <a:noFill/>
          <a:ln w="19050">
            <a:noFill/>
            <a:miter lim="800000"/>
            <a:headEnd/>
            <a:tailEnd/>
          </a:ln>
        </p:spPr>
      </p:pic>
      <p:pic>
        <p:nvPicPr>
          <p:cNvPr id="205829" name="Picture 1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995275" y="5778500"/>
            <a:ext cx="3681413" cy="289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205830"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上海南站地铁商业</a:t>
            </a:r>
            <a:endParaRPr lang="zh-CN" altLang="en-US" sz="3600" b="1"/>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6"/>
          <p:cNvSpPr>
            <a:spLocks noChangeArrowheads="1"/>
          </p:cNvSpPr>
          <p:nvPr/>
        </p:nvSpPr>
        <p:spPr bwMode="auto">
          <a:xfrm>
            <a:off x="6946900" y="2003425"/>
            <a:ext cx="9867900" cy="6883400"/>
          </a:xfrm>
          <a:prstGeom prst="rect">
            <a:avLst/>
          </a:prstGeom>
          <a:noFill/>
          <a:ln w="19050">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lIns="141750" tIns="73710" rIns="141750" bIns="73710" anchor="ctr">
            <a:spAutoFit/>
          </a:bodyPr>
          <a:lstStyle/>
          <a:p>
            <a:pPr defTabSz="1439863">
              <a:lnSpc>
                <a:spcPct val="120000"/>
              </a:lnSpc>
            </a:pPr>
            <a:r>
              <a:rPr lang="zh-CN" altLang="en-US" sz="2400" b="1"/>
              <a:t>商业部分</a:t>
            </a:r>
            <a:r>
              <a:rPr lang="zh-CN" altLang="en-US" sz="2400"/>
              <a:t>：</a:t>
            </a:r>
            <a:r>
              <a:rPr lang="en-US" altLang="en-US" sz="2400"/>
              <a:t>70000平方米</a:t>
            </a:r>
            <a:endParaRPr lang="zh-CN" altLang="en-US" sz="2400"/>
          </a:p>
          <a:p>
            <a:pPr defTabSz="1439863"/>
            <a:r>
              <a:rPr lang="zh-CN" altLang="en-US" sz="2400" b="1"/>
              <a:t>楼层：</a:t>
            </a:r>
            <a:r>
              <a:rPr lang="en-US" altLang="zh-CN" sz="2400"/>
              <a:t>B2~B1       </a:t>
            </a:r>
            <a:r>
              <a:rPr lang="zh-CN" altLang="en-US" sz="2400" b="1"/>
              <a:t>租户面积：</a:t>
            </a:r>
            <a:r>
              <a:rPr lang="en-US" altLang="zh-CN" sz="2400"/>
              <a:t>50-200</a:t>
            </a:r>
            <a:r>
              <a:rPr lang="zh-CN" altLang="en-US" sz="2400"/>
              <a:t>平方米左右。 </a:t>
            </a:r>
          </a:p>
          <a:p>
            <a:pPr defTabSz="1439863">
              <a:lnSpc>
                <a:spcPct val="120000"/>
              </a:lnSpc>
            </a:pPr>
            <a:r>
              <a:rPr lang="zh-CN" altLang="en-US" sz="2400" b="1"/>
              <a:t>商业形态：</a:t>
            </a:r>
            <a:r>
              <a:rPr lang="zh-CN" altLang="en-US" sz="2400"/>
              <a:t>品牌百货 </a:t>
            </a:r>
          </a:p>
          <a:p>
            <a:pPr defTabSz="1439863">
              <a:lnSpc>
                <a:spcPct val="120000"/>
              </a:lnSpc>
            </a:pPr>
            <a:r>
              <a:rPr lang="zh-CN" altLang="en-US" sz="2400" b="1"/>
              <a:t>经营模式：</a:t>
            </a:r>
            <a:r>
              <a:rPr lang="zh-CN" altLang="en-US" sz="2400"/>
              <a:t>连锁经营</a:t>
            </a:r>
          </a:p>
          <a:p>
            <a:pPr defTabSz="1439863">
              <a:lnSpc>
                <a:spcPct val="120000"/>
              </a:lnSpc>
            </a:pPr>
            <a:r>
              <a:rPr lang="zh-CN" altLang="en-US" sz="2400" b="1"/>
              <a:t>经营内容：</a:t>
            </a:r>
            <a:r>
              <a:rPr lang="zh-CN" altLang="en-US" sz="2400"/>
              <a:t>折扣运动城、男士女士品牌服装、品牌餐饮</a:t>
            </a:r>
          </a:p>
          <a:p>
            <a:pPr defTabSz="1439863">
              <a:lnSpc>
                <a:spcPct val="120000"/>
              </a:lnSpc>
            </a:pPr>
            <a:r>
              <a:rPr lang="zh-CN" altLang="en-US" sz="2400" b="1"/>
              <a:t>项目定位：</a:t>
            </a:r>
            <a:r>
              <a:rPr lang="zh-CN" altLang="en-US" sz="2400"/>
              <a:t>服饰以折扣店为其经营的终点，吸引目的性消费人群</a:t>
            </a:r>
          </a:p>
          <a:p>
            <a:pPr defTabSz="1439863">
              <a:lnSpc>
                <a:spcPct val="120000"/>
              </a:lnSpc>
            </a:pPr>
            <a:r>
              <a:rPr lang="zh-CN" altLang="en-US" sz="2400"/>
              <a:t>                     餐饮消费人群主要是交通换乘人群</a:t>
            </a:r>
          </a:p>
          <a:p>
            <a:pPr defTabSz="1439863">
              <a:lnSpc>
                <a:spcPct val="120000"/>
              </a:lnSpc>
            </a:pPr>
            <a:r>
              <a:rPr lang="zh-CN" altLang="en-US" sz="2400" b="1"/>
              <a:t>主要客群：</a:t>
            </a:r>
            <a:r>
              <a:rPr lang="zh-CN" altLang="zh-CN" sz="2400"/>
              <a:t>外来旅客、本地交通换乘和该区域居住人群</a:t>
            </a:r>
            <a:endParaRPr lang="zh-CN" altLang="en-US" sz="2400"/>
          </a:p>
          <a:p>
            <a:pPr defTabSz="1439863">
              <a:lnSpc>
                <a:spcPct val="120000"/>
              </a:lnSpc>
            </a:pPr>
            <a:r>
              <a:rPr lang="zh-CN" altLang="en-US" sz="2400" b="1"/>
              <a:t>业态布局：</a:t>
            </a:r>
            <a:r>
              <a:rPr lang="zh-CN" altLang="en-US" sz="2400"/>
              <a:t>南广场：</a:t>
            </a:r>
            <a:r>
              <a:rPr lang="en-US" altLang="zh-CN" sz="2400"/>
              <a:t>B1:</a:t>
            </a:r>
            <a:r>
              <a:rPr lang="zh-CN" altLang="en-US" sz="2400"/>
              <a:t>营业面积</a:t>
            </a:r>
            <a:r>
              <a:rPr lang="en-US" altLang="en-US" sz="2400"/>
              <a:t>13600</a:t>
            </a:r>
            <a:r>
              <a:rPr lang="en-US" altLang="zh-CN" sz="2400"/>
              <a:t>㎡</a:t>
            </a:r>
            <a:r>
              <a:rPr lang="zh-CN" altLang="en-US" sz="2400"/>
              <a:t>，包括</a:t>
            </a:r>
            <a:r>
              <a:rPr lang="zh-CN" altLang="en-US" sz="2200"/>
              <a:t>运动服饰（主力店为营业面积</a:t>
            </a:r>
            <a:r>
              <a:rPr lang="en-US" altLang="zh-CN" sz="2200"/>
              <a:t>3000㎡</a:t>
            </a:r>
            <a:r>
              <a:rPr lang="zh-CN" altLang="en-US" sz="2200"/>
              <a:t>的折扣运动城），休闲服饰，家居；</a:t>
            </a:r>
            <a:r>
              <a:rPr lang="zh-CN" altLang="en-US" sz="2400"/>
              <a:t>              </a:t>
            </a:r>
          </a:p>
          <a:p>
            <a:pPr defTabSz="1439863">
              <a:lnSpc>
                <a:spcPct val="120000"/>
              </a:lnSpc>
            </a:pPr>
            <a:r>
              <a:rPr lang="zh-CN" altLang="en-US" sz="2400"/>
              <a:t>                                  </a:t>
            </a:r>
            <a:r>
              <a:rPr lang="en-US" altLang="zh-CN" sz="2400"/>
              <a:t>B2</a:t>
            </a:r>
            <a:r>
              <a:rPr lang="en-US" altLang="en-US" sz="2400"/>
              <a:t> </a:t>
            </a:r>
            <a:r>
              <a:rPr lang="en-US" altLang="zh-CN" sz="2400"/>
              <a:t>:</a:t>
            </a:r>
            <a:r>
              <a:rPr lang="zh-CN" altLang="en-US" sz="2400"/>
              <a:t>营业面积</a:t>
            </a:r>
            <a:r>
              <a:rPr lang="en-US" altLang="en-US" sz="2400"/>
              <a:t>1</a:t>
            </a:r>
            <a:r>
              <a:rPr lang="en-US" altLang="zh-CN" sz="2400"/>
              <a:t>0000㎡</a:t>
            </a:r>
            <a:r>
              <a:rPr lang="zh-CN" altLang="en-US" sz="2400"/>
              <a:t>，主营餐饮（现有商家如</a:t>
            </a:r>
            <a:r>
              <a:rPr lang="en-US" altLang="en-US" sz="2400"/>
              <a:t>棒约翰，</a:t>
            </a:r>
            <a:r>
              <a:rPr lang="en-US" altLang="zh-CN" sz="2400"/>
              <a:t>味千</a:t>
            </a:r>
            <a:r>
              <a:rPr lang="zh-CN" altLang="en-US" sz="2400"/>
              <a:t>拉面</a:t>
            </a:r>
            <a:r>
              <a:rPr lang="en-US" altLang="en-US" sz="2400"/>
              <a:t>，巴贝拉，禾绿寿司，麦当劳，肯德基 </a:t>
            </a:r>
            <a:r>
              <a:rPr lang="zh-CN" altLang="en-US" sz="2400"/>
              <a:t>）</a:t>
            </a:r>
            <a:r>
              <a:rPr lang="en-US" altLang="en-US" sz="2400"/>
              <a:t>	</a:t>
            </a:r>
          </a:p>
          <a:p>
            <a:pPr defTabSz="1439863"/>
            <a:r>
              <a:rPr lang="zh-CN" altLang="en-US" sz="2400"/>
              <a:t>北广场：</a:t>
            </a:r>
            <a:r>
              <a:rPr lang="en-US" altLang="zh-CN" sz="2400"/>
              <a:t>B1:</a:t>
            </a:r>
            <a:r>
              <a:rPr lang="zh-CN" altLang="en-US" sz="2400"/>
              <a:t>营业面积</a:t>
            </a:r>
            <a:r>
              <a:rPr lang="en-US" altLang="zh-CN" sz="2400"/>
              <a:t>12000㎡</a:t>
            </a:r>
            <a:r>
              <a:rPr lang="zh-CN" altLang="en-US" sz="2400"/>
              <a:t>，少女品牌服装、家居、饰品、餐饮</a:t>
            </a:r>
          </a:p>
          <a:p>
            <a:pPr defTabSz="1439863"/>
            <a:r>
              <a:rPr lang="zh-CN" altLang="en-US" sz="2400"/>
              <a:t>                </a:t>
            </a:r>
            <a:r>
              <a:rPr lang="en-US" altLang="zh-CN" sz="2400"/>
              <a:t>B2</a:t>
            </a:r>
            <a:r>
              <a:rPr lang="en-US" altLang="en-US" sz="2400"/>
              <a:t> </a:t>
            </a:r>
            <a:r>
              <a:rPr lang="en-US" altLang="zh-CN" sz="2400"/>
              <a:t>:</a:t>
            </a:r>
            <a:r>
              <a:rPr lang="zh-CN" altLang="en-US" sz="2400"/>
              <a:t>营业面积</a:t>
            </a:r>
            <a:r>
              <a:rPr lang="en-US" altLang="en-US" sz="2400"/>
              <a:t>1</a:t>
            </a:r>
            <a:r>
              <a:rPr lang="en-US" altLang="zh-CN" sz="2400"/>
              <a:t>0000㎡</a:t>
            </a:r>
            <a:r>
              <a:rPr lang="zh-CN" altLang="en-US" sz="2400"/>
              <a:t>，女士品牌服装、美容、餐饮（现有商家如</a:t>
            </a:r>
            <a:r>
              <a:rPr lang="en-US" altLang="en-US" sz="2400"/>
              <a:t>VERO MODA，Baby Fox，Jessimoda，Etam </a:t>
            </a:r>
            <a:r>
              <a:rPr lang="zh-CN" altLang="en-US" sz="2400"/>
              <a:t>）</a:t>
            </a:r>
            <a:endParaRPr lang="en-US" altLang="en-US" sz="2400"/>
          </a:p>
          <a:p>
            <a:pPr defTabSz="1439863">
              <a:lnSpc>
                <a:spcPct val="120000"/>
              </a:lnSpc>
            </a:pPr>
            <a:r>
              <a:rPr lang="zh-CN" altLang="en-US" sz="2400" b="1"/>
              <a:t>项目开业时间：</a:t>
            </a:r>
            <a:r>
              <a:rPr lang="en-US" altLang="zh-CN" sz="2400"/>
              <a:t>2010</a:t>
            </a:r>
            <a:r>
              <a:rPr lang="zh-CN" altLang="en-US" sz="2400"/>
              <a:t>年</a:t>
            </a:r>
            <a:r>
              <a:rPr lang="en-US" altLang="zh-CN" sz="2400"/>
              <a:t>1</a:t>
            </a:r>
            <a:r>
              <a:rPr lang="zh-CN" altLang="en-US" sz="2400"/>
              <a:t>月</a:t>
            </a:r>
            <a:r>
              <a:rPr lang="en-US" altLang="zh-CN" sz="2400"/>
              <a:t>25</a:t>
            </a:r>
            <a:r>
              <a:rPr lang="zh-CN" altLang="en-US" sz="2400"/>
              <a:t>日</a:t>
            </a:r>
          </a:p>
        </p:txBody>
      </p:sp>
      <p:sp>
        <p:nvSpPr>
          <p:cNvPr id="206851" name="Rectangle 8"/>
          <p:cNvSpPr>
            <a:spLocks noChangeArrowheads="1"/>
          </p:cNvSpPr>
          <p:nvPr/>
        </p:nvSpPr>
        <p:spPr bwMode="auto">
          <a:xfrm>
            <a:off x="792163" y="8137525"/>
            <a:ext cx="5684837" cy="48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p>
            <a:pPr defTabSz="1439863"/>
            <a:r>
              <a:rPr lang="zh-CN" altLang="en-US" sz="2500" b="1">
                <a:solidFill>
                  <a:schemeClr val="hlink"/>
                </a:solidFill>
                <a:latin typeface="Times New Roman" pitchFamily="18" charset="0"/>
              </a:rPr>
              <a:t>开发商：银泰集团</a:t>
            </a:r>
          </a:p>
        </p:txBody>
      </p:sp>
      <p:pic>
        <p:nvPicPr>
          <p:cNvPr id="206852" name="Picture 12"/>
          <p:cNvPicPr>
            <a:picLocks noChangeAspect="1" noChangeArrowheads="1"/>
          </p:cNvPicPr>
          <p:nvPr/>
        </p:nvPicPr>
        <p:blipFill>
          <a:blip r:embed="rId2">
            <a:extLst>
              <a:ext uri="{28A0092B-C50C-407E-A947-70E740481C1C}">
                <a14:useLocalDpi xmlns:a14="http://schemas.microsoft.com/office/drawing/2010/main" xmlns="" val="0"/>
              </a:ext>
            </a:extLst>
          </a:blip>
          <a:srcRect l="2982" t="4501" r="3674" b="3201"/>
          <a:stretch>
            <a:fillRect/>
          </a:stretch>
        </p:blipFill>
        <p:spPr bwMode="auto">
          <a:xfrm>
            <a:off x="360363" y="3848100"/>
            <a:ext cx="6240462" cy="350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206853" name="Rectangle 14"/>
          <p:cNvSpPr>
            <a:spLocks noChangeArrowheads="1"/>
          </p:cNvSpPr>
          <p:nvPr/>
        </p:nvSpPr>
        <p:spPr bwMode="auto">
          <a:xfrm>
            <a:off x="639763" y="1865313"/>
            <a:ext cx="3000375" cy="633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lIns="141750" tIns="73710" rIns="141750" bIns="73710">
            <a:spAutoFit/>
          </a:bodyPr>
          <a:lstStyle/>
          <a:p>
            <a:pPr defTabSz="1439863"/>
            <a:r>
              <a:rPr lang="zh-CN" altLang="en-US" b="1">
                <a:latin typeface="Times New Roman" pitchFamily="18" charset="0"/>
              </a:rPr>
              <a:t>南站业态比例</a:t>
            </a:r>
            <a:r>
              <a:rPr lang="zh-CN" altLang="en-US" sz="2200" b="1">
                <a:latin typeface="Times New Roman" pitchFamily="18" charset="0"/>
              </a:rPr>
              <a:t>：</a:t>
            </a:r>
          </a:p>
        </p:txBody>
      </p:sp>
      <p:sp>
        <p:nvSpPr>
          <p:cNvPr id="206854"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上海南站地铁商业</a:t>
            </a:r>
            <a:endParaRPr lang="zh-CN" altLang="en-US" sz="3600" b="1"/>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6"/>
          <p:cNvSpPr>
            <a:spLocks noChangeArrowheads="1"/>
          </p:cNvSpPr>
          <p:nvPr/>
        </p:nvSpPr>
        <p:spPr bwMode="auto">
          <a:xfrm>
            <a:off x="600075" y="6729413"/>
            <a:ext cx="16025813" cy="2070100"/>
          </a:xfrm>
          <a:prstGeom prst="rect">
            <a:avLst/>
          </a:prstGeom>
          <a:noFill/>
          <a:ln w="19050">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lIns="141750" tIns="73710" rIns="141750" bIns="73710" anchor="ctr">
            <a:spAutoFit/>
          </a:bodyPr>
          <a:lstStyle/>
          <a:p>
            <a:pPr defTabSz="1439863"/>
            <a:r>
              <a:rPr lang="zh-CN" altLang="zh-CN" sz="2500" b="1">
                <a:latin typeface="微软雅黑" pitchFamily="34" charset="-122"/>
                <a:ea typeface="微软雅黑" pitchFamily="34" charset="-122"/>
              </a:rPr>
              <a:t>通过地铁出口处连接到地上商业多以快捷、便利</a:t>
            </a:r>
            <a:r>
              <a:rPr lang="zh-CN" altLang="en-US" sz="2500" b="1">
                <a:latin typeface="微软雅黑" pitchFamily="34" charset="-122"/>
                <a:ea typeface="微软雅黑" pitchFamily="34" charset="-122"/>
              </a:rPr>
              <a:t>的</a:t>
            </a:r>
            <a:r>
              <a:rPr lang="zh-CN" altLang="zh-CN" sz="2500" b="1">
                <a:latin typeface="微软雅黑" pitchFamily="34" charset="-122"/>
                <a:ea typeface="微软雅黑" pitchFamily="34" charset="-122"/>
              </a:rPr>
              <a:t>品牌餐饮为主，其中包括了百盛集团旗下</a:t>
            </a:r>
            <a:r>
              <a:rPr lang="zh-CN" altLang="en-US" sz="2500" b="1">
                <a:latin typeface="微软雅黑" pitchFamily="34" charset="-122"/>
                <a:ea typeface="微软雅黑" pitchFamily="34" charset="-122"/>
              </a:rPr>
              <a:t>的</a:t>
            </a:r>
            <a:r>
              <a:rPr lang="zh-CN" altLang="zh-CN" sz="2500" b="1">
                <a:latin typeface="微软雅黑" pitchFamily="34" charset="-122"/>
                <a:ea typeface="微软雅黑" pitchFamily="34" charset="-122"/>
              </a:rPr>
              <a:t>4、5个品牌餐饮，其中站点周边光肯德基店就有4家。地铁站沿街商铺</a:t>
            </a:r>
            <a:r>
              <a:rPr lang="zh-CN" altLang="en-US" sz="2500" b="1">
                <a:latin typeface="微软雅黑" pitchFamily="34" charset="-122"/>
                <a:ea typeface="微软雅黑" pitchFamily="34" charset="-122"/>
              </a:rPr>
              <a:t>的</a:t>
            </a:r>
            <a:r>
              <a:rPr lang="zh-CN" altLang="zh-CN" sz="2500" b="1">
                <a:latin typeface="微软雅黑" pitchFamily="34" charset="-122"/>
                <a:ea typeface="微软雅黑" pitchFamily="34" charset="-122"/>
              </a:rPr>
              <a:t>业态分布具有以下特点： </a:t>
            </a:r>
          </a:p>
          <a:p>
            <a:pPr defTabSz="1439863">
              <a:buFont typeface="Wingdings" pitchFamily="2" charset="2"/>
              <a:buChar char="u"/>
            </a:pPr>
            <a:r>
              <a:rPr lang="zh-CN" altLang="zh-CN" sz="2500" b="1"/>
              <a:t> </a:t>
            </a:r>
            <a:r>
              <a:rPr lang="zh-CN" altLang="zh-CN" sz="2500">
                <a:latin typeface="微软雅黑" pitchFamily="34" charset="-122"/>
                <a:ea typeface="微软雅黑" pitchFamily="34" charset="-122"/>
              </a:rPr>
              <a:t>迎</a:t>
            </a:r>
            <a:r>
              <a:rPr lang="zh-CN" altLang="en-US" sz="2500">
                <a:latin typeface="微软雅黑" pitchFamily="34" charset="-122"/>
                <a:ea typeface="微软雅黑" pitchFamily="34" charset="-122"/>
              </a:rPr>
              <a:t>合</a:t>
            </a:r>
            <a:r>
              <a:rPr lang="zh-CN" altLang="zh-CN" sz="2500">
                <a:latin typeface="微软雅黑" pitchFamily="34" charset="-122"/>
                <a:ea typeface="微软雅黑" pitchFamily="34" charset="-122"/>
              </a:rPr>
              <a:t>火车站这一人群特点较为鲜明</a:t>
            </a:r>
            <a:r>
              <a:rPr lang="zh-CN" altLang="en-US" sz="2500">
                <a:latin typeface="微软雅黑" pitchFamily="34" charset="-122"/>
                <a:ea typeface="微软雅黑" pitchFamily="34" charset="-122"/>
              </a:rPr>
              <a:t>的</a:t>
            </a:r>
            <a:r>
              <a:rPr lang="zh-CN" altLang="zh-CN" sz="2500">
                <a:latin typeface="微软雅黑" pitchFamily="34" charset="-122"/>
                <a:ea typeface="微软雅黑" pitchFamily="34" charset="-122"/>
              </a:rPr>
              <a:t>消费，以餐饮为主流经营业态，经营门类相对较全； </a:t>
            </a:r>
          </a:p>
          <a:p>
            <a:pPr defTabSz="1439863">
              <a:buFont typeface="Wingdings" pitchFamily="2" charset="2"/>
              <a:buChar char="u"/>
            </a:pPr>
            <a:r>
              <a:rPr lang="zh-CN" altLang="zh-CN" sz="2500">
                <a:latin typeface="微软雅黑" pitchFamily="34" charset="-122"/>
                <a:ea typeface="微软雅黑" pitchFamily="34" charset="-122"/>
              </a:rPr>
              <a:t> 餐饮面积两级分化较为明显，既有一些品牌类</a:t>
            </a:r>
            <a:r>
              <a:rPr lang="zh-CN" altLang="en-US" sz="2500">
                <a:latin typeface="微软雅黑" pitchFamily="34" charset="-122"/>
                <a:ea typeface="微软雅黑" pitchFamily="34" charset="-122"/>
              </a:rPr>
              <a:t>的</a:t>
            </a:r>
            <a:r>
              <a:rPr lang="zh-CN" altLang="zh-CN" sz="2500">
                <a:latin typeface="微软雅黑" pitchFamily="34" charset="-122"/>
                <a:ea typeface="微软雅黑" pitchFamily="34" charset="-122"/>
              </a:rPr>
              <a:t>餐饮，又有大排档一样</a:t>
            </a:r>
            <a:r>
              <a:rPr lang="zh-CN" altLang="en-US" sz="2500">
                <a:latin typeface="微软雅黑" pitchFamily="34" charset="-122"/>
                <a:ea typeface="微软雅黑" pitchFamily="34" charset="-122"/>
              </a:rPr>
              <a:t>的</a:t>
            </a:r>
            <a:r>
              <a:rPr lang="zh-CN" altLang="zh-CN" sz="2500">
                <a:latin typeface="微软雅黑" pitchFamily="34" charset="-122"/>
                <a:ea typeface="微软雅黑" pitchFamily="34" charset="-122"/>
              </a:rPr>
              <a:t>小吃店。满足了</a:t>
            </a:r>
            <a:r>
              <a:rPr lang="zh-CN" altLang="en-US" sz="2500">
                <a:latin typeface="微软雅黑" pitchFamily="34" charset="-122"/>
                <a:ea typeface="微软雅黑" pitchFamily="34" charset="-122"/>
              </a:rPr>
              <a:t>不</a:t>
            </a:r>
            <a:r>
              <a:rPr lang="zh-CN" altLang="zh-CN" sz="2500">
                <a:latin typeface="微软雅黑" pitchFamily="34" charset="-122"/>
                <a:ea typeface="微软雅黑" pitchFamily="34" charset="-122"/>
              </a:rPr>
              <a:t>同层次客户</a:t>
            </a:r>
            <a:r>
              <a:rPr lang="zh-CN" altLang="en-US" sz="2500">
                <a:latin typeface="微软雅黑" pitchFamily="34" charset="-122"/>
                <a:ea typeface="微软雅黑" pitchFamily="34" charset="-122"/>
              </a:rPr>
              <a:t>的</a:t>
            </a:r>
            <a:r>
              <a:rPr lang="zh-CN" altLang="zh-CN" sz="2500">
                <a:latin typeface="微软雅黑" pitchFamily="34" charset="-122"/>
                <a:ea typeface="微软雅黑" pitchFamily="34" charset="-122"/>
              </a:rPr>
              <a:t>需要，基本都集中在沿街</a:t>
            </a:r>
            <a:r>
              <a:rPr lang="zh-CN" altLang="en-US" sz="2500">
                <a:latin typeface="微软雅黑" pitchFamily="34" charset="-122"/>
                <a:ea typeface="微软雅黑" pitchFamily="34" charset="-122"/>
              </a:rPr>
              <a:t>的</a:t>
            </a:r>
            <a:r>
              <a:rPr lang="zh-CN" altLang="zh-CN" sz="2500">
                <a:latin typeface="微软雅黑" pitchFamily="34" charset="-122"/>
                <a:ea typeface="微软雅黑" pitchFamily="34" charset="-122"/>
              </a:rPr>
              <a:t>一些铺面上。 </a:t>
            </a:r>
          </a:p>
        </p:txBody>
      </p:sp>
      <p:sp>
        <p:nvSpPr>
          <p:cNvPr id="207875" name="Rectangle 10"/>
          <p:cNvSpPr>
            <a:spLocks noChangeArrowheads="1"/>
          </p:cNvSpPr>
          <p:nvPr/>
        </p:nvSpPr>
        <p:spPr bwMode="auto">
          <a:xfrm>
            <a:off x="536575" y="1889125"/>
            <a:ext cx="3000375" cy="63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lIns="141750" tIns="73710" rIns="141750" bIns="73710">
            <a:spAutoFit/>
          </a:bodyPr>
          <a:lstStyle/>
          <a:p>
            <a:pPr defTabSz="1439863"/>
            <a:r>
              <a:rPr lang="zh-CN" altLang="en-US" b="1">
                <a:latin typeface="Times New Roman" pitchFamily="18" charset="0"/>
              </a:rPr>
              <a:t>南站商业分析</a:t>
            </a:r>
            <a:r>
              <a:rPr lang="zh-CN" altLang="en-US" sz="2200" b="1">
                <a:latin typeface="Times New Roman" pitchFamily="18" charset="0"/>
              </a:rPr>
              <a:t>：</a:t>
            </a:r>
          </a:p>
        </p:txBody>
      </p:sp>
      <p:pic>
        <p:nvPicPr>
          <p:cNvPr id="207876" name="Picture 1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21125" y="2170113"/>
            <a:ext cx="5080000" cy="265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pic>
        <p:nvPicPr>
          <p:cNvPr id="207877" name="Picture 1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45588" y="2197100"/>
            <a:ext cx="7545387" cy="459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pic>
        <p:nvPicPr>
          <p:cNvPr id="207878" name="Picture 1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20725" y="3109913"/>
            <a:ext cx="3119438" cy="204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pic>
        <p:nvPicPr>
          <p:cNvPr id="207879" name="Picture 1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921125" y="4845050"/>
            <a:ext cx="5080000" cy="193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pic>
        <p:nvPicPr>
          <p:cNvPr id="207880" name="Picture 15"/>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93738" y="5254625"/>
            <a:ext cx="3146425" cy="1471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207881"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上海南站地铁商业</a:t>
            </a:r>
            <a:endParaRPr lang="zh-CN" altLang="en-US" sz="3600" b="1"/>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12" descr="9853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31950" y="5064125"/>
            <a:ext cx="6048375" cy="35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8899" name="Picture 13" descr="1111111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920038" y="5064125"/>
            <a:ext cx="6383337"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8900" name="Picture 14" descr="33333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679575" y="1822450"/>
            <a:ext cx="5988050" cy="316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8901" name="Text Box 15"/>
          <p:cNvSpPr txBox="1">
            <a:spLocks noChangeArrowheads="1"/>
          </p:cNvSpPr>
          <p:nvPr/>
        </p:nvSpPr>
        <p:spPr bwMode="auto">
          <a:xfrm>
            <a:off x="8035925" y="2819400"/>
            <a:ext cx="5927725" cy="116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zh-CN" altLang="en-US" sz="2500" b="1">
                <a:solidFill>
                  <a:srgbClr val="026EB6"/>
                </a:solidFill>
                <a:latin typeface="微软雅黑" pitchFamily="34" charset="-122"/>
                <a:ea typeface="微软雅黑" pitchFamily="34" charset="-122"/>
              </a:rPr>
              <a:t>上海南站服饰区采用双通道，通道宽度为</a:t>
            </a:r>
            <a:r>
              <a:rPr kumimoji="1" lang="en-US" altLang="zh-CN" sz="2500" b="1">
                <a:solidFill>
                  <a:srgbClr val="026EB6"/>
                </a:solidFill>
                <a:latin typeface="微软雅黑" pitchFamily="34" charset="-122"/>
                <a:ea typeface="微软雅黑" pitchFamily="34" charset="-122"/>
              </a:rPr>
              <a:t>5</a:t>
            </a:r>
            <a:r>
              <a:rPr kumimoji="1" lang="zh-CN" altLang="en-US" sz="2500" b="1">
                <a:solidFill>
                  <a:srgbClr val="026EB6"/>
                </a:solidFill>
                <a:latin typeface="微软雅黑" pitchFamily="34" charset="-122"/>
                <a:ea typeface="微软雅黑" pitchFamily="34" charset="-122"/>
              </a:rPr>
              <a:t>米，商铺面宽</a:t>
            </a:r>
            <a:r>
              <a:rPr kumimoji="1" lang="en-US" altLang="zh-CN" sz="2500" b="1">
                <a:solidFill>
                  <a:srgbClr val="026EB6"/>
                </a:solidFill>
                <a:latin typeface="微软雅黑" pitchFamily="34" charset="-122"/>
                <a:ea typeface="微软雅黑" pitchFamily="34" charset="-122"/>
              </a:rPr>
              <a:t>8.4</a:t>
            </a:r>
            <a:r>
              <a:rPr kumimoji="1" lang="zh-CN" altLang="en-US" sz="2500" b="1">
                <a:solidFill>
                  <a:srgbClr val="026EB6"/>
                </a:solidFill>
                <a:latin typeface="微软雅黑" pitchFamily="34" charset="-122"/>
                <a:ea typeface="微软雅黑" pitchFamily="34" charset="-122"/>
              </a:rPr>
              <a:t>米，进深</a:t>
            </a:r>
            <a:r>
              <a:rPr kumimoji="1" lang="en-US" altLang="zh-CN" sz="2500" b="1">
                <a:solidFill>
                  <a:srgbClr val="026EB6"/>
                </a:solidFill>
                <a:latin typeface="微软雅黑" pitchFamily="34" charset="-122"/>
                <a:ea typeface="微软雅黑" pitchFamily="34" charset="-122"/>
              </a:rPr>
              <a:t>10</a:t>
            </a:r>
            <a:r>
              <a:rPr kumimoji="1" lang="zh-CN" altLang="en-US" sz="2500" b="1">
                <a:solidFill>
                  <a:srgbClr val="026EB6"/>
                </a:solidFill>
                <a:latin typeface="微软雅黑" pitchFamily="34" charset="-122"/>
                <a:ea typeface="微软雅黑" pitchFamily="34" charset="-122"/>
              </a:rPr>
              <a:t>米。</a:t>
            </a:r>
          </a:p>
        </p:txBody>
      </p:sp>
      <p:sp>
        <p:nvSpPr>
          <p:cNvPr id="208902"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上海南站地铁商业</a:t>
            </a:r>
            <a:endParaRPr lang="zh-CN" altLang="en-US" sz="3600" b="1"/>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2"/>
          <p:cNvSpPr>
            <a:spLocks noChangeArrowheads="1"/>
          </p:cNvSpPr>
          <p:nvPr/>
        </p:nvSpPr>
        <p:spPr bwMode="auto">
          <a:xfrm>
            <a:off x="922338" y="2025650"/>
            <a:ext cx="9690100" cy="573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lIns="141750" tIns="73710" rIns="141750" bIns="73710">
            <a:spAutoFit/>
          </a:bodyPr>
          <a:lstStyle/>
          <a:p>
            <a:pPr defTabSz="1439863"/>
            <a:r>
              <a:rPr kumimoji="1" lang="zh-CN" altLang="en-US" sz="2800" b="1">
                <a:latin typeface="微软雅黑" pitchFamily="34" charset="-122"/>
                <a:ea typeface="微软雅黑" pitchFamily="34" charset="-122"/>
              </a:rPr>
              <a:t>租金及出租率</a:t>
            </a:r>
            <a:r>
              <a:rPr kumimoji="1" lang="en-US" altLang="zh-CN" sz="2800" b="1">
                <a:latin typeface="微软雅黑" pitchFamily="34" charset="-122"/>
                <a:ea typeface="微软雅黑" pitchFamily="34" charset="-122"/>
              </a:rPr>
              <a:t>——</a:t>
            </a:r>
            <a:r>
              <a:rPr kumimoji="1" lang="zh-CN" altLang="en-US" sz="2800" b="1">
                <a:latin typeface="微软雅黑" pitchFamily="34" charset="-122"/>
                <a:ea typeface="微软雅黑" pitchFamily="34" charset="-122"/>
              </a:rPr>
              <a:t>开业初期就有较高出租率，租金相对较低</a:t>
            </a:r>
            <a:r>
              <a:rPr kumimoji="1" lang="zh-CN" altLang="en-US" sz="2800">
                <a:latin typeface="微软雅黑" pitchFamily="34" charset="-122"/>
                <a:ea typeface="微软雅黑" pitchFamily="34" charset="-122"/>
              </a:rPr>
              <a:t> </a:t>
            </a:r>
          </a:p>
        </p:txBody>
      </p:sp>
      <p:pic>
        <p:nvPicPr>
          <p:cNvPr id="209923" name="Picture 13"/>
          <p:cNvPicPr>
            <a:picLocks noChangeAspect="1" noChangeArrowheads="1"/>
          </p:cNvPicPr>
          <p:nvPr/>
        </p:nvPicPr>
        <p:blipFill>
          <a:blip r:embed="rId2">
            <a:grayscl/>
            <a:extLst>
              <a:ext uri="{28A0092B-C50C-407E-A947-70E740481C1C}">
                <a14:useLocalDpi xmlns:a14="http://schemas.microsoft.com/office/drawing/2010/main" xmlns="" val="0"/>
              </a:ext>
            </a:extLst>
          </a:blip>
          <a:srcRect/>
          <a:stretch>
            <a:fillRect/>
          </a:stretch>
        </p:blipFill>
        <p:spPr bwMode="auto">
          <a:xfrm>
            <a:off x="1903413" y="2733675"/>
            <a:ext cx="13457237" cy="394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209924" name="Rectangle 15"/>
          <p:cNvSpPr>
            <a:spLocks noChangeArrowheads="1"/>
          </p:cNvSpPr>
          <p:nvPr/>
        </p:nvSpPr>
        <p:spPr bwMode="auto">
          <a:xfrm>
            <a:off x="719138" y="6877050"/>
            <a:ext cx="13141325" cy="1000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lIns="141750" tIns="73710" rIns="141750" bIns="73710">
            <a:spAutoFit/>
          </a:bodyPr>
          <a:lstStyle/>
          <a:p>
            <a:pPr defTabSz="1439863"/>
            <a:r>
              <a:rPr kumimoji="1" lang="zh-CN" altLang="en-US" sz="2800" b="1">
                <a:latin typeface="微软雅黑" pitchFamily="34" charset="-122"/>
                <a:ea typeface="微软雅黑" pitchFamily="34" charset="-122"/>
              </a:rPr>
              <a:t>消费客流结构</a:t>
            </a:r>
            <a:r>
              <a:rPr kumimoji="1" lang="en-US" altLang="zh-CN" sz="2800" b="1">
                <a:latin typeface="微软雅黑" pitchFamily="34" charset="-122"/>
                <a:ea typeface="微软雅黑" pitchFamily="34" charset="-122"/>
              </a:rPr>
              <a:t>——</a:t>
            </a:r>
            <a:r>
              <a:rPr kumimoji="1" lang="zh-CN" altLang="en-US" sz="2800" b="1">
                <a:latin typeface="微软雅黑" pitchFamily="34" charset="-122"/>
                <a:ea typeface="微软雅黑" pitchFamily="34" charset="-122"/>
              </a:rPr>
              <a:t>目前以外来乘车和轨道交通换乘客流为主，未来目的性消费人群</a:t>
            </a:r>
            <a:endParaRPr kumimoji="1" lang="en-US" altLang="zh-CN" sz="2800" b="1">
              <a:latin typeface="微软雅黑" pitchFamily="34" charset="-122"/>
              <a:ea typeface="微软雅黑" pitchFamily="34" charset="-122"/>
            </a:endParaRPr>
          </a:p>
          <a:p>
            <a:pPr defTabSz="1439863"/>
            <a:r>
              <a:rPr kumimoji="1" lang="zh-CN" altLang="en-US" sz="2800" b="1">
                <a:latin typeface="微软雅黑" pitchFamily="34" charset="-122"/>
                <a:ea typeface="微软雅黑" pitchFamily="34" charset="-122"/>
              </a:rPr>
              <a:t>数量会上升</a:t>
            </a:r>
            <a:r>
              <a:rPr kumimoji="1" lang="zh-CN" altLang="en-US" sz="2800">
                <a:solidFill>
                  <a:schemeClr val="bg2"/>
                </a:solidFill>
                <a:latin typeface="微软雅黑" pitchFamily="34" charset="-122"/>
                <a:ea typeface="微软雅黑" pitchFamily="34" charset="-122"/>
              </a:rPr>
              <a:t> </a:t>
            </a:r>
          </a:p>
        </p:txBody>
      </p:sp>
      <p:sp>
        <p:nvSpPr>
          <p:cNvPr id="209925" name="Rectangle 16"/>
          <p:cNvSpPr>
            <a:spLocks noChangeArrowheads="1"/>
          </p:cNvSpPr>
          <p:nvPr/>
        </p:nvSpPr>
        <p:spPr bwMode="auto">
          <a:xfrm>
            <a:off x="752475" y="7797800"/>
            <a:ext cx="7807325" cy="1000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lIns="141750" tIns="73710" rIns="141750" bIns="73710">
            <a:spAutoFit/>
          </a:bodyPr>
          <a:lstStyle/>
          <a:p>
            <a:pPr defTabSz="1439863"/>
            <a:r>
              <a:rPr kumimoji="1" lang="zh-CN" altLang="en-US" sz="2800" b="1">
                <a:latin typeface="微软雅黑" pitchFamily="34" charset="-122"/>
                <a:ea typeface="微软雅黑" pitchFamily="34" charset="-122"/>
              </a:rPr>
              <a:t>餐饮</a:t>
            </a:r>
            <a:r>
              <a:rPr kumimoji="1" lang="en-US" altLang="zh-CN" sz="2800" b="1">
                <a:latin typeface="微软雅黑" pitchFamily="34" charset="-122"/>
                <a:ea typeface="微软雅黑" pitchFamily="34" charset="-122"/>
              </a:rPr>
              <a:t>——</a:t>
            </a:r>
            <a:r>
              <a:rPr kumimoji="1" lang="zh-CN" altLang="en-US" sz="2800" b="1">
                <a:latin typeface="微软雅黑" pitchFamily="34" charset="-122"/>
                <a:ea typeface="微软雅黑" pitchFamily="34" charset="-122"/>
              </a:rPr>
              <a:t>品牌餐饮为主，档次中等 </a:t>
            </a:r>
            <a:endParaRPr kumimoji="1" lang="en-US" altLang="zh-CN" sz="2800" b="1">
              <a:latin typeface="微软雅黑" pitchFamily="34" charset="-122"/>
              <a:ea typeface="微软雅黑" pitchFamily="34" charset="-122"/>
            </a:endParaRPr>
          </a:p>
          <a:p>
            <a:pPr defTabSz="1439863"/>
            <a:r>
              <a:rPr kumimoji="1" lang="zh-CN" altLang="en-US" sz="2800" b="1">
                <a:latin typeface="微软雅黑" pitchFamily="34" charset="-122"/>
                <a:ea typeface="微软雅黑" pitchFamily="34" charset="-122"/>
              </a:rPr>
              <a:t>服饰</a:t>
            </a:r>
            <a:r>
              <a:rPr kumimoji="1" lang="en-US" altLang="zh-CN" sz="2800" b="1">
                <a:latin typeface="微软雅黑" pitchFamily="34" charset="-122"/>
                <a:ea typeface="微软雅黑" pitchFamily="34" charset="-122"/>
              </a:rPr>
              <a:t>——</a:t>
            </a:r>
            <a:r>
              <a:rPr kumimoji="1" lang="zh-CN" altLang="en-US" sz="2800" b="1">
                <a:latin typeface="微软雅黑" pitchFamily="34" charset="-122"/>
                <a:ea typeface="微软雅黑" pitchFamily="34" charset="-122"/>
              </a:rPr>
              <a:t>以品牌折扣为主，确定目的性消费客群</a:t>
            </a:r>
          </a:p>
        </p:txBody>
      </p:sp>
      <p:sp>
        <p:nvSpPr>
          <p:cNvPr id="209926" name="Rectangle 6"/>
          <p:cNvSpPr txBox="1">
            <a:spLocks noChangeArrowheads="1"/>
          </p:cNvSpPr>
          <p:nvPr/>
        </p:nvSpPr>
        <p:spPr bwMode="auto">
          <a:xfrm>
            <a:off x="1079500" y="674688"/>
            <a:ext cx="14516100" cy="86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42519" tIns="70009" rIns="142519" bIns="70009" anchor="ctr"/>
          <a:lstStyle>
            <a:lvl1pPr defTabSz="1374775" eaLnBrk="0" hangingPunct="0">
              <a:defRPr sz="3200">
                <a:solidFill>
                  <a:schemeClr val="tx1"/>
                </a:solidFill>
                <a:latin typeface="华文细黑" pitchFamily="2" charset="-122"/>
                <a:ea typeface="华文细黑" pitchFamily="2" charset="-122"/>
              </a:defRPr>
            </a:lvl1pPr>
            <a:lvl2pPr marL="742950" indent="-285750" defTabSz="1374775" eaLnBrk="0" hangingPunct="0">
              <a:defRPr sz="3200">
                <a:solidFill>
                  <a:schemeClr val="tx1"/>
                </a:solidFill>
                <a:latin typeface="华文细黑" pitchFamily="2" charset="-122"/>
                <a:ea typeface="华文细黑" pitchFamily="2" charset="-122"/>
              </a:defRPr>
            </a:lvl2pPr>
            <a:lvl3pPr marL="1143000" indent="-228600" defTabSz="1374775" eaLnBrk="0" hangingPunct="0">
              <a:defRPr sz="3200">
                <a:solidFill>
                  <a:schemeClr val="tx1"/>
                </a:solidFill>
                <a:latin typeface="华文细黑" pitchFamily="2" charset="-122"/>
                <a:ea typeface="华文细黑" pitchFamily="2" charset="-122"/>
              </a:defRPr>
            </a:lvl3pPr>
            <a:lvl4pPr marL="1600200" indent="-228600" defTabSz="1374775" eaLnBrk="0" hangingPunct="0">
              <a:defRPr sz="3200">
                <a:solidFill>
                  <a:schemeClr val="tx1"/>
                </a:solidFill>
                <a:latin typeface="华文细黑" pitchFamily="2" charset="-122"/>
                <a:ea typeface="华文细黑" pitchFamily="2" charset="-122"/>
              </a:defRPr>
            </a:lvl4pPr>
            <a:lvl5pPr marL="2057400" indent="-228600" defTabSz="1374775" eaLnBrk="0" hangingPunct="0">
              <a:defRPr sz="3200">
                <a:solidFill>
                  <a:schemeClr val="tx1"/>
                </a:solidFill>
                <a:latin typeface="华文细黑" pitchFamily="2" charset="-122"/>
                <a:ea typeface="华文细黑" pitchFamily="2" charset="-122"/>
              </a:defRPr>
            </a:lvl5pPr>
            <a:lvl6pPr marL="2514600" indent="-228600" defTabSz="1374775"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374775"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374775"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374775"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kumimoji="1" lang="zh-CN" altLang="en-US" sz="4400" b="1">
                <a:solidFill>
                  <a:schemeClr val="bg1"/>
                </a:solidFill>
                <a:latin typeface="微软雅黑" pitchFamily="34" charset="-122"/>
                <a:ea typeface="微软雅黑" pitchFamily="34" charset="-122"/>
              </a:rPr>
              <a:t>上海南站地铁商业</a:t>
            </a:r>
            <a:endParaRPr lang="zh-CN" altLang="en-US" sz="4400" b="1">
              <a:solidFill>
                <a:schemeClr val="bg1"/>
              </a:solidFill>
              <a:latin typeface="微软雅黑" pitchFamily="34" charset="-122"/>
              <a:ea typeface="微软雅黑" pitchFamily="34" charset="-122"/>
            </a:endParaRPr>
          </a:p>
        </p:txBody>
      </p:sp>
      <p:sp>
        <p:nvSpPr>
          <p:cNvPr id="209927" name="Rectangle 2"/>
          <p:cNvSpPr>
            <a:spLocks noChangeArrowheads="1"/>
          </p:cNvSpPr>
          <p:nvPr/>
        </p:nvSpPr>
        <p:spPr bwMode="auto">
          <a:xfrm>
            <a:off x="0" y="0"/>
            <a:ext cx="4678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上海南站地铁商业</a:t>
            </a:r>
            <a:endParaRPr lang="zh-CN" altLang="en-US" sz="3600" b="1"/>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折角形 2"/>
          <p:cNvSpPr>
            <a:spLocks noChangeArrowheads="1"/>
          </p:cNvSpPr>
          <p:nvPr/>
        </p:nvSpPr>
        <p:spPr bwMode="auto">
          <a:xfrm>
            <a:off x="1381125" y="2281238"/>
            <a:ext cx="14465300" cy="6049962"/>
          </a:xfrm>
          <a:prstGeom prst="foldedCorner">
            <a:avLst>
              <a:gd name="adj" fmla="val 16667"/>
            </a:avLst>
          </a:prstGeom>
          <a:solidFill>
            <a:srgbClr val="BBE0E3">
              <a:alpha val="10588"/>
            </a:srgbClr>
          </a:solidFill>
          <a:ln w="25400" algn="ctr">
            <a:noFill/>
            <a:round/>
            <a:headEnd/>
            <a:tailEnd/>
          </a:ln>
          <a:effectLst>
            <a:outerShdw sx="102000" sy="102000" algn="ctr" rotWithShape="0">
              <a:srgbClr val="000000">
                <a:alpha val="39999"/>
              </a:srgbClr>
            </a:outerShdw>
          </a:effectLst>
        </p:spPr>
        <p:txBody>
          <a:bodyPr lIns="144018" tIns="72009" rIns="144018" bIns="72009" anchor="ctr"/>
          <a:lstStyle/>
          <a:p>
            <a:pPr algn="ctr" defTabSz="1439863">
              <a:defRPr/>
            </a:pPr>
            <a:endParaRPr lang="zh-CN" altLang="en-US" sz="2800">
              <a:solidFill>
                <a:srgbClr val="FFFFFF"/>
              </a:solidFill>
              <a:latin typeface="文鼎小标宋简" pitchFamily="49" charset="-122"/>
              <a:ea typeface="宋体" pitchFamily="2" charset="-122"/>
            </a:endParaRPr>
          </a:p>
        </p:txBody>
      </p:sp>
      <p:sp>
        <p:nvSpPr>
          <p:cNvPr id="210947" name="TextBox 4"/>
          <p:cNvSpPr txBox="1">
            <a:spLocks noChangeArrowheads="1"/>
          </p:cNvSpPr>
          <p:nvPr/>
        </p:nvSpPr>
        <p:spPr bwMode="auto">
          <a:xfrm>
            <a:off x="1503363" y="2606675"/>
            <a:ext cx="14154150" cy="527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800">
                <a:solidFill>
                  <a:srgbClr val="000000"/>
                </a:solidFill>
                <a:latin typeface="微软雅黑" pitchFamily="34" charset="-122"/>
                <a:ea typeface="微软雅黑" pitchFamily="34" charset="-122"/>
              </a:rPr>
              <a:t>上述所介绍的三大案例均为上海最具成功的地铁地下商业，都在城市市中心或城市副中心，是轨道交通交汇地。与本项目类似，有着极高的借鉴价值：</a:t>
            </a:r>
          </a:p>
          <a:p>
            <a:pPr eaLnBrk="1" hangingPunct="1">
              <a:lnSpc>
                <a:spcPct val="150000"/>
              </a:lnSpc>
              <a:buClr>
                <a:schemeClr val="tx1"/>
              </a:buClr>
              <a:buFont typeface="Wingdings" pitchFamily="2" charset="2"/>
              <a:buChar char="Ø"/>
            </a:pPr>
            <a:r>
              <a:rPr lang="zh-CN" altLang="en-US" sz="2800">
                <a:solidFill>
                  <a:srgbClr val="000000"/>
                </a:solidFill>
                <a:latin typeface="微软雅黑" pitchFamily="34" charset="-122"/>
                <a:ea typeface="微软雅黑" pitchFamily="34" charset="-122"/>
              </a:rPr>
              <a:t>服饰、小商品等零售业态以</a:t>
            </a:r>
            <a:r>
              <a:rPr lang="zh-CN" altLang="en-US" sz="2800">
                <a:solidFill>
                  <a:srgbClr val="0033FF"/>
                </a:solidFill>
                <a:latin typeface="微软雅黑" pitchFamily="34" charset="-122"/>
                <a:ea typeface="微软雅黑" pitchFamily="34" charset="-122"/>
              </a:rPr>
              <a:t>单通道</a:t>
            </a:r>
            <a:r>
              <a:rPr lang="en-US" altLang="zh-CN" sz="2800">
                <a:solidFill>
                  <a:srgbClr val="0033FF"/>
                </a:solidFill>
                <a:latin typeface="微软雅黑" pitchFamily="34" charset="-122"/>
                <a:ea typeface="微软雅黑" pitchFamily="34" charset="-122"/>
              </a:rPr>
              <a:t>+</a:t>
            </a:r>
            <a:r>
              <a:rPr lang="zh-CN" altLang="en-US" sz="2800">
                <a:solidFill>
                  <a:srgbClr val="0033FF"/>
                </a:solidFill>
                <a:latin typeface="微软雅黑" pitchFamily="34" charset="-122"/>
                <a:ea typeface="微软雅黑" pitchFamily="34" charset="-122"/>
              </a:rPr>
              <a:t>背柜商业</a:t>
            </a:r>
            <a:r>
              <a:rPr lang="zh-CN" altLang="en-US" sz="2800">
                <a:solidFill>
                  <a:srgbClr val="000000"/>
                </a:solidFill>
                <a:latin typeface="微软雅黑" pitchFamily="34" charset="-122"/>
                <a:ea typeface="微软雅黑" pitchFamily="34" charset="-122"/>
              </a:rPr>
              <a:t>或</a:t>
            </a:r>
            <a:r>
              <a:rPr lang="zh-CN" altLang="en-US" sz="2800">
                <a:solidFill>
                  <a:srgbClr val="0033FF"/>
                </a:solidFill>
                <a:latin typeface="微软雅黑" pitchFamily="34" charset="-122"/>
                <a:ea typeface="微软雅黑" pitchFamily="34" charset="-122"/>
              </a:rPr>
              <a:t>双通道</a:t>
            </a:r>
            <a:r>
              <a:rPr lang="zh-CN" altLang="en-US" sz="2800">
                <a:solidFill>
                  <a:srgbClr val="000000"/>
                </a:solidFill>
                <a:latin typeface="微软雅黑" pitchFamily="34" charset="-122"/>
                <a:ea typeface="微软雅黑" pitchFamily="34" charset="-122"/>
              </a:rPr>
              <a:t>形式设计，商铺实行</a:t>
            </a:r>
          </a:p>
          <a:p>
            <a:pPr eaLnBrk="1" hangingPunct="1">
              <a:lnSpc>
                <a:spcPct val="150000"/>
              </a:lnSpc>
              <a:buClr>
                <a:schemeClr val="tx1"/>
              </a:buClr>
            </a:pPr>
            <a:r>
              <a:rPr lang="zh-CN" altLang="en-US" sz="2800">
                <a:solidFill>
                  <a:srgbClr val="000000"/>
                </a:solidFill>
                <a:latin typeface="微软雅黑" pitchFamily="34" charset="-122"/>
                <a:ea typeface="微软雅黑" pitchFamily="34" charset="-122"/>
              </a:rPr>
              <a:t>   小面积分割，通道宽度为</a:t>
            </a:r>
            <a:r>
              <a:rPr lang="en-US" altLang="zh-CN" sz="2800">
                <a:solidFill>
                  <a:srgbClr val="000000"/>
                </a:solidFill>
                <a:latin typeface="微软雅黑" pitchFamily="34" charset="-122"/>
                <a:ea typeface="微软雅黑" pitchFamily="34" charset="-122"/>
              </a:rPr>
              <a:t>5—8</a:t>
            </a:r>
            <a:r>
              <a:rPr lang="zh-CN" altLang="en-US" sz="2800">
                <a:solidFill>
                  <a:srgbClr val="000000"/>
                </a:solidFill>
                <a:latin typeface="微软雅黑" pitchFamily="34" charset="-122"/>
                <a:ea typeface="微软雅黑" pitchFamily="34" charset="-122"/>
              </a:rPr>
              <a:t>米，商铺面宽为</a:t>
            </a:r>
            <a:r>
              <a:rPr lang="en-US" altLang="zh-CN" sz="2800">
                <a:solidFill>
                  <a:srgbClr val="000000"/>
                </a:solidFill>
                <a:latin typeface="微软雅黑" pitchFamily="34" charset="-122"/>
                <a:ea typeface="微软雅黑" pitchFamily="34" charset="-122"/>
              </a:rPr>
              <a:t>4.2</a:t>
            </a:r>
            <a:r>
              <a:rPr lang="zh-CN" altLang="en-US" sz="2800">
                <a:solidFill>
                  <a:srgbClr val="000000"/>
                </a:solidFill>
                <a:latin typeface="微软雅黑" pitchFamily="34" charset="-122"/>
                <a:ea typeface="微软雅黑" pitchFamily="34" charset="-122"/>
              </a:rPr>
              <a:t>米或</a:t>
            </a:r>
            <a:r>
              <a:rPr lang="en-US" altLang="zh-CN" sz="2800">
                <a:solidFill>
                  <a:srgbClr val="000000"/>
                </a:solidFill>
                <a:latin typeface="微软雅黑" pitchFamily="34" charset="-122"/>
                <a:ea typeface="微软雅黑" pitchFamily="34" charset="-122"/>
              </a:rPr>
              <a:t>8.4</a:t>
            </a:r>
            <a:r>
              <a:rPr lang="zh-CN" altLang="en-US" sz="2800">
                <a:solidFill>
                  <a:srgbClr val="000000"/>
                </a:solidFill>
                <a:latin typeface="微软雅黑" pitchFamily="34" charset="-122"/>
                <a:ea typeface="微软雅黑" pitchFamily="34" charset="-122"/>
              </a:rPr>
              <a:t>米，进深在</a:t>
            </a:r>
            <a:r>
              <a:rPr lang="en-US" altLang="zh-CN" sz="2800">
                <a:solidFill>
                  <a:srgbClr val="000000"/>
                </a:solidFill>
                <a:latin typeface="微软雅黑" pitchFamily="34" charset="-122"/>
                <a:ea typeface="微软雅黑" pitchFamily="34" charset="-122"/>
              </a:rPr>
              <a:t>10</a:t>
            </a:r>
            <a:r>
              <a:rPr lang="zh-CN" altLang="en-US" sz="2800">
                <a:solidFill>
                  <a:srgbClr val="000000"/>
                </a:solidFill>
                <a:latin typeface="微软雅黑" pitchFamily="34" charset="-122"/>
                <a:ea typeface="微软雅黑" pitchFamily="34" charset="-122"/>
              </a:rPr>
              <a:t>米左右。</a:t>
            </a:r>
          </a:p>
          <a:p>
            <a:pPr eaLnBrk="1" hangingPunct="1">
              <a:lnSpc>
                <a:spcPct val="150000"/>
              </a:lnSpc>
              <a:buClr>
                <a:schemeClr val="tx1"/>
              </a:buClr>
              <a:buFont typeface="Wingdings" pitchFamily="2" charset="2"/>
              <a:buChar char="Ø"/>
            </a:pPr>
            <a:r>
              <a:rPr lang="zh-CN" altLang="en-US" sz="2800">
                <a:solidFill>
                  <a:srgbClr val="000000"/>
                </a:solidFill>
                <a:latin typeface="微软雅黑" pitchFamily="34" charset="-122"/>
                <a:ea typeface="微软雅黑" pitchFamily="34" charset="-122"/>
              </a:rPr>
              <a:t>休闲、娱乐、餐饮业态所在区域都采用</a:t>
            </a:r>
            <a:r>
              <a:rPr lang="zh-CN" altLang="en-US" sz="2800">
                <a:solidFill>
                  <a:srgbClr val="0033FF"/>
                </a:solidFill>
                <a:latin typeface="微软雅黑" pitchFamily="34" charset="-122"/>
                <a:ea typeface="微软雅黑" pitchFamily="34" charset="-122"/>
              </a:rPr>
              <a:t>单通道</a:t>
            </a:r>
            <a:r>
              <a:rPr lang="zh-CN" altLang="en-US" sz="2800">
                <a:solidFill>
                  <a:srgbClr val="000000"/>
                </a:solidFill>
                <a:latin typeface="微软雅黑" pitchFamily="34" charset="-122"/>
                <a:ea typeface="微软雅黑" pitchFamily="34" charset="-122"/>
              </a:rPr>
              <a:t>，商铺面积较大，通道宽度在</a:t>
            </a:r>
            <a:r>
              <a:rPr lang="en-US" altLang="zh-CN" sz="2800">
                <a:solidFill>
                  <a:srgbClr val="000000"/>
                </a:solidFill>
                <a:latin typeface="微软雅黑" pitchFamily="34" charset="-122"/>
                <a:ea typeface="微软雅黑" pitchFamily="34" charset="-122"/>
              </a:rPr>
              <a:t>8</a:t>
            </a:r>
            <a:r>
              <a:rPr lang="zh-CN" altLang="en-US" sz="2800">
                <a:solidFill>
                  <a:srgbClr val="000000"/>
                </a:solidFill>
                <a:latin typeface="微软雅黑" pitchFamily="34" charset="-122"/>
                <a:ea typeface="微软雅黑" pitchFamily="34" charset="-122"/>
              </a:rPr>
              <a:t>米 </a:t>
            </a:r>
          </a:p>
          <a:p>
            <a:pPr eaLnBrk="1" hangingPunct="1">
              <a:lnSpc>
                <a:spcPct val="150000"/>
              </a:lnSpc>
              <a:buClr>
                <a:schemeClr val="tx1"/>
              </a:buClr>
            </a:pPr>
            <a:r>
              <a:rPr lang="zh-CN" altLang="en-US" sz="2800">
                <a:solidFill>
                  <a:srgbClr val="000000"/>
                </a:solidFill>
                <a:latin typeface="微软雅黑" pitchFamily="34" charset="-122"/>
                <a:ea typeface="微软雅黑" pitchFamily="34" charset="-122"/>
              </a:rPr>
              <a:t>   以上，面宽以</a:t>
            </a:r>
            <a:r>
              <a:rPr lang="en-US" altLang="zh-CN" sz="2800">
                <a:solidFill>
                  <a:srgbClr val="000000"/>
                </a:solidFill>
                <a:latin typeface="微软雅黑" pitchFamily="34" charset="-122"/>
                <a:ea typeface="微软雅黑" pitchFamily="34" charset="-122"/>
              </a:rPr>
              <a:t>8.4</a:t>
            </a:r>
            <a:r>
              <a:rPr lang="zh-CN" altLang="en-US" sz="2800">
                <a:solidFill>
                  <a:srgbClr val="000000"/>
                </a:solidFill>
                <a:latin typeface="微软雅黑" pitchFamily="34" charset="-122"/>
                <a:ea typeface="微软雅黑" pitchFamily="34" charset="-122"/>
              </a:rPr>
              <a:t>米为主，进深</a:t>
            </a:r>
            <a:r>
              <a:rPr lang="en-US" altLang="zh-CN" sz="2800">
                <a:solidFill>
                  <a:srgbClr val="000000"/>
                </a:solidFill>
                <a:latin typeface="微软雅黑" pitchFamily="34" charset="-122"/>
                <a:ea typeface="微软雅黑" pitchFamily="34" charset="-122"/>
              </a:rPr>
              <a:t>15</a:t>
            </a:r>
            <a:r>
              <a:rPr lang="zh-CN" altLang="en-US" sz="2800">
                <a:solidFill>
                  <a:srgbClr val="000000"/>
                </a:solidFill>
                <a:latin typeface="微软雅黑" pitchFamily="34" charset="-122"/>
                <a:ea typeface="微软雅黑" pitchFamily="34" charset="-122"/>
              </a:rPr>
              <a:t>米以上。</a:t>
            </a:r>
          </a:p>
          <a:p>
            <a:pPr eaLnBrk="1" hangingPunct="1">
              <a:lnSpc>
                <a:spcPct val="150000"/>
              </a:lnSpc>
              <a:buClr>
                <a:schemeClr val="tx1"/>
              </a:buClr>
              <a:buFont typeface="Wingdings" pitchFamily="2" charset="2"/>
              <a:buChar char="Ø"/>
            </a:pPr>
            <a:r>
              <a:rPr lang="zh-CN" altLang="en-US" sz="2800">
                <a:solidFill>
                  <a:srgbClr val="000000"/>
                </a:solidFill>
                <a:latin typeface="微软雅黑" pitchFamily="34" charset="-122"/>
                <a:ea typeface="微软雅黑" pitchFamily="34" charset="-122"/>
              </a:rPr>
              <a:t>休闲、娱乐业态都在项目中间部位，租金偏低，却人气十足。</a:t>
            </a:r>
          </a:p>
          <a:p>
            <a:pPr eaLnBrk="1" hangingPunct="1">
              <a:spcBef>
                <a:spcPct val="50000"/>
              </a:spcBef>
            </a:pPr>
            <a:endParaRPr lang="zh-CN" altLang="en-US" sz="2800">
              <a:solidFill>
                <a:srgbClr val="000000"/>
              </a:solidFill>
              <a:latin typeface="微软雅黑" pitchFamily="34" charset="-122"/>
              <a:ea typeface="微软雅黑" pitchFamily="34" charset="-122"/>
            </a:endParaRPr>
          </a:p>
        </p:txBody>
      </p:sp>
      <p:sp>
        <p:nvSpPr>
          <p:cNvPr id="210948" name="Rectangle 2"/>
          <p:cNvSpPr>
            <a:spLocks noChangeArrowheads="1"/>
          </p:cNvSpPr>
          <p:nvPr/>
        </p:nvSpPr>
        <p:spPr bwMode="auto">
          <a:xfrm>
            <a:off x="0" y="0"/>
            <a:ext cx="62785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kumimoji="1" lang="zh-CN" altLang="en-US" sz="3600" b="1"/>
              <a:t>上海地铁地下商业案例总结</a:t>
            </a:r>
            <a:endParaRPr lang="zh-CN" altLang="en-US" sz="3600" b="1"/>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3" descr="Untitled-2有字"/>
          <p:cNvPicPr>
            <a:picLocks noChangeAspect="1" noChangeArrowheads="1"/>
          </p:cNvPicPr>
          <p:nvPr/>
        </p:nvPicPr>
        <p:blipFill>
          <a:blip r:embed="rId2">
            <a:lum bright="-6000" contrast="18000"/>
            <a:extLst>
              <a:ext uri="{28A0092B-C50C-407E-A947-70E740481C1C}">
                <a14:useLocalDpi xmlns:a14="http://schemas.microsoft.com/office/drawing/2010/main" xmlns="" val="0"/>
              </a:ext>
            </a:extLst>
          </a:blip>
          <a:srcRect/>
          <a:stretch>
            <a:fillRect/>
          </a:stretch>
        </p:blipFill>
        <p:spPr bwMode="auto">
          <a:xfrm>
            <a:off x="2354263" y="1217613"/>
            <a:ext cx="12715875" cy="295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971" name="Picture 8" descr="77777"/>
          <p:cNvPicPr>
            <a:picLocks noChangeAspect="1" noChangeArrowheads="1"/>
          </p:cNvPicPr>
          <p:nvPr/>
        </p:nvPicPr>
        <p:blipFill>
          <a:blip r:embed="rId3">
            <a:extLst>
              <a:ext uri="{28A0092B-C50C-407E-A947-70E740481C1C}">
                <a14:useLocalDpi xmlns:a14="http://schemas.microsoft.com/office/drawing/2010/main" xmlns="" val="0"/>
              </a:ext>
            </a:extLst>
          </a:blip>
          <a:srcRect t="10674" r="7545" b="14618"/>
          <a:stretch>
            <a:fillRect/>
          </a:stretch>
        </p:blipFill>
        <p:spPr bwMode="auto">
          <a:xfrm>
            <a:off x="2354263" y="5122863"/>
            <a:ext cx="12652375" cy="362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11972" name="Group 14"/>
          <p:cNvGrpSpPr>
            <a:grpSpLocks/>
          </p:cNvGrpSpPr>
          <p:nvPr/>
        </p:nvGrpSpPr>
        <p:grpSpPr bwMode="auto">
          <a:xfrm>
            <a:off x="4311650" y="3924300"/>
            <a:ext cx="2232025" cy="1079500"/>
            <a:chOff x="975" y="1706"/>
            <a:chExt cx="1134" cy="635"/>
          </a:xfrm>
        </p:grpSpPr>
        <p:sp>
          <p:nvSpPr>
            <p:cNvPr id="211978" name="AutoShape 10"/>
            <p:cNvSpPr>
              <a:spLocks noChangeArrowheads="1"/>
            </p:cNvSpPr>
            <p:nvPr/>
          </p:nvSpPr>
          <p:spPr bwMode="auto">
            <a:xfrm rot="5400000">
              <a:off x="816" y="1865"/>
              <a:ext cx="635"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8 w 21600"/>
                <a:gd name="T13" fmla="*/ 5434 h 21600"/>
                <a:gd name="T14" fmla="*/ 18913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BBE0E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800">
                <a:latin typeface="Arial" pitchFamily="34" charset="0"/>
                <a:ea typeface="宋体" pitchFamily="2" charset="-122"/>
              </a:endParaRPr>
            </a:p>
          </p:txBody>
        </p:sp>
        <p:sp>
          <p:nvSpPr>
            <p:cNvPr id="211979" name="AutoShape 12"/>
            <p:cNvSpPr>
              <a:spLocks noChangeArrowheads="1"/>
            </p:cNvSpPr>
            <p:nvPr/>
          </p:nvSpPr>
          <p:spPr bwMode="auto">
            <a:xfrm rot="5400000">
              <a:off x="1224" y="1865"/>
              <a:ext cx="635"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8 w 21600"/>
                <a:gd name="T13" fmla="*/ 5434 h 21600"/>
                <a:gd name="T14" fmla="*/ 18913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66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800">
                <a:latin typeface="Arial" pitchFamily="34" charset="0"/>
                <a:ea typeface="宋体" pitchFamily="2" charset="-122"/>
              </a:endParaRPr>
            </a:p>
          </p:txBody>
        </p:sp>
        <p:sp>
          <p:nvSpPr>
            <p:cNvPr id="211980" name="AutoShape 13"/>
            <p:cNvSpPr>
              <a:spLocks noChangeArrowheads="1"/>
            </p:cNvSpPr>
            <p:nvPr/>
          </p:nvSpPr>
          <p:spPr bwMode="auto">
            <a:xfrm rot="5400000">
              <a:off x="1632" y="1865"/>
              <a:ext cx="635"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8 w 21600"/>
                <a:gd name="T13" fmla="*/ 5434 h 21600"/>
                <a:gd name="T14" fmla="*/ 18913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BBE0E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800">
                <a:latin typeface="Arial" pitchFamily="34" charset="0"/>
                <a:ea typeface="宋体" pitchFamily="2" charset="-122"/>
              </a:endParaRPr>
            </a:p>
          </p:txBody>
        </p:sp>
      </p:grpSp>
      <p:grpSp>
        <p:nvGrpSpPr>
          <p:cNvPr id="211973" name="Group 20"/>
          <p:cNvGrpSpPr>
            <a:grpSpLocks/>
          </p:cNvGrpSpPr>
          <p:nvPr/>
        </p:nvGrpSpPr>
        <p:grpSpPr bwMode="auto">
          <a:xfrm>
            <a:off x="10553700" y="3924300"/>
            <a:ext cx="2230438" cy="1079500"/>
            <a:chOff x="975" y="1706"/>
            <a:chExt cx="1134" cy="635"/>
          </a:xfrm>
        </p:grpSpPr>
        <p:sp>
          <p:nvSpPr>
            <p:cNvPr id="211975" name="AutoShape 21"/>
            <p:cNvSpPr>
              <a:spLocks noChangeArrowheads="1"/>
            </p:cNvSpPr>
            <p:nvPr/>
          </p:nvSpPr>
          <p:spPr bwMode="auto">
            <a:xfrm rot="5400000">
              <a:off x="816" y="1865"/>
              <a:ext cx="635"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8 w 21600"/>
                <a:gd name="T13" fmla="*/ 5434 h 21600"/>
                <a:gd name="T14" fmla="*/ 18913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BBE0E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800">
                <a:latin typeface="Arial" pitchFamily="34" charset="0"/>
                <a:ea typeface="宋体" pitchFamily="2" charset="-122"/>
              </a:endParaRPr>
            </a:p>
          </p:txBody>
        </p:sp>
        <p:sp>
          <p:nvSpPr>
            <p:cNvPr id="211976" name="AutoShape 22"/>
            <p:cNvSpPr>
              <a:spLocks noChangeArrowheads="1"/>
            </p:cNvSpPr>
            <p:nvPr/>
          </p:nvSpPr>
          <p:spPr bwMode="auto">
            <a:xfrm rot="5400000">
              <a:off x="1224" y="1865"/>
              <a:ext cx="635"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8 w 21600"/>
                <a:gd name="T13" fmla="*/ 5434 h 21600"/>
                <a:gd name="T14" fmla="*/ 18913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66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800">
                <a:latin typeface="Arial" pitchFamily="34" charset="0"/>
                <a:ea typeface="宋体" pitchFamily="2" charset="-122"/>
              </a:endParaRPr>
            </a:p>
          </p:txBody>
        </p:sp>
        <p:sp>
          <p:nvSpPr>
            <p:cNvPr id="211977" name="AutoShape 23"/>
            <p:cNvSpPr>
              <a:spLocks noChangeArrowheads="1"/>
            </p:cNvSpPr>
            <p:nvPr/>
          </p:nvSpPr>
          <p:spPr bwMode="auto">
            <a:xfrm rot="5400000">
              <a:off x="1632" y="1865"/>
              <a:ext cx="635"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8 w 21600"/>
                <a:gd name="T13" fmla="*/ 5434 h 21600"/>
                <a:gd name="T14" fmla="*/ 18913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BBE0E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800">
                <a:latin typeface="Arial" pitchFamily="34" charset="0"/>
                <a:ea typeface="宋体" pitchFamily="2" charset="-122"/>
              </a:endParaRPr>
            </a:p>
          </p:txBody>
        </p:sp>
      </p:grpSp>
      <p:sp>
        <p:nvSpPr>
          <p:cNvPr id="211974" name="Text Box 29"/>
          <p:cNvSpPr txBox="1">
            <a:spLocks noChangeArrowheads="1"/>
          </p:cNvSpPr>
          <p:nvPr/>
        </p:nvSpPr>
        <p:spPr bwMode="auto">
          <a:xfrm>
            <a:off x="5783263" y="3503613"/>
            <a:ext cx="7429500" cy="317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9600" b="1">
                <a:solidFill>
                  <a:srgbClr val="CC0000"/>
                </a:solidFill>
                <a:latin typeface="微软雅黑" pitchFamily="34" charset="-122"/>
                <a:ea typeface="微软雅黑" pitchFamily="34" charset="-122"/>
              </a:rPr>
              <a:t>可行性</a:t>
            </a:r>
            <a:r>
              <a:rPr lang="zh-CN" altLang="en-US" sz="20000" b="1">
                <a:solidFill>
                  <a:srgbClr val="CC0000"/>
                </a:solidFill>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994" name="Group 56"/>
          <p:cNvGrpSpPr>
            <a:grpSpLocks/>
          </p:cNvGrpSpPr>
          <p:nvPr/>
        </p:nvGrpSpPr>
        <p:grpSpPr bwMode="auto">
          <a:xfrm>
            <a:off x="2898775" y="4041775"/>
            <a:ext cx="1295400" cy="354013"/>
            <a:chOff x="720" y="1296"/>
            <a:chExt cx="589" cy="215"/>
          </a:xfrm>
        </p:grpSpPr>
        <p:sp>
          <p:nvSpPr>
            <p:cNvPr id="213056" name="Text Box 29"/>
            <p:cNvSpPr txBox="1">
              <a:spLocks noChangeArrowheads="1"/>
            </p:cNvSpPr>
            <p:nvPr/>
          </p:nvSpPr>
          <p:spPr bwMode="auto">
            <a:xfrm>
              <a:off x="815" y="1296"/>
              <a:ext cx="494"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4.2M</a:t>
              </a:r>
            </a:p>
          </p:txBody>
        </p:sp>
        <p:grpSp>
          <p:nvGrpSpPr>
            <p:cNvPr id="213057" name="Group 55"/>
            <p:cNvGrpSpPr>
              <a:grpSpLocks/>
            </p:cNvGrpSpPr>
            <p:nvPr/>
          </p:nvGrpSpPr>
          <p:grpSpPr bwMode="auto">
            <a:xfrm>
              <a:off x="720" y="1296"/>
              <a:ext cx="528" cy="192"/>
              <a:chOff x="720" y="1296"/>
              <a:chExt cx="528" cy="192"/>
            </a:xfrm>
          </p:grpSpPr>
          <p:grpSp>
            <p:nvGrpSpPr>
              <p:cNvPr id="213058" name="Group 49"/>
              <p:cNvGrpSpPr>
                <a:grpSpLocks/>
              </p:cNvGrpSpPr>
              <p:nvPr/>
            </p:nvGrpSpPr>
            <p:grpSpPr bwMode="auto">
              <a:xfrm>
                <a:off x="720" y="1296"/>
                <a:ext cx="144" cy="192"/>
                <a:chOff x="720" y="1296"/>
                <a:chExt cx="144" cy="192"/>
              </a:xfrm>
            </p:grpSpPr>
            <p:sp>
              <p:nvSpPr>
                <p:cNvPr id="213061" name="Line 47"/>
                <p:cNvSpPr>
                  <a:spLocks noChangeShapeType="1"/>
                </p:cNvSpPr>
                <p:nvPr/>
              </p:nvSpPr>
              <p:spPr bwMode="auto">
                <a:xfrm>
                  <a:off x="720" y="1296"/>
                  <a:ext cx="0" cy="1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62" name="Line 48"/>
                <p:cNvSpPr>
                  <a:spLocks noChangeShapeType="1"/>
                </p:cNvSpPr>
                <p:nvPr/>
              </p:nvSpPr>
              <p:spPr bwMode="auto">
                <a:xfrm>
                  <a:off x="720" y="139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3059" name="Line 50"/>
              <p:cNvSpPr>
                <a:spLocks noChangeShapeType="1"/>
              </p:cNvSpPr>
              <p:nvPr/>
            </p:nvSpPr>
            <p:spPr bwMode="auto">
              <a:xfrm>
                <a:off x="1248" y="1296"/>
                <a:ext cx="0" cy="1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60" name="Line 51"/>
              <p:cNvSpPr>
                <a:spLocks noChangeShapeType="1"/>
              </p:cNvSpPr>
              <p:nvPr/>
            </p:nvSpPr>
            <p:spPr bwMode="auto">
              <a:xfrm flipH="1">
                <a:off x="1104" y="139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212995" name="Rectangle 4"/>
          <p:cNvSpPr>
            <a:spLocks noChangeArrowheads="1"/>
          </p:cNvSpPr>
          <p:nvPr/>
        </p:nvSpPr>
        <p:spPr bwMode="auto">
          <a:xfrm>
            <a:off x="1622425" y="4449763"/>
            <a:ext cx="1227138" cy="509587"/>
          </a:xfrm>
          <a:prstGeom prst="rect">
            <a:avLst/>
          </a:prstGeom>
          <a:solidFill>
            <a:srgbClr val="FF99CC">
              <a:alpha val="50195"/>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2996" name="Rectangle 6"/>
          <p:cNvSpPr>
            <a:spLocks noChangeArrowheads="1"/>
          </p:cNvSpPr>
          <p:nvPr/>
        </p:nvSpPr>
        <p:spPr bwMode="auto">
          <a:xfrm>
            <a:off x="2849563" y="4449763"/>
            <a:ext cx="1227137" cy="509587"/>
          </a:xfrm>
          <a:prstGeom prst="rect">
            <a:avLst/>
          </a:prstGeom>
          <a:solidFill>
            <a:srgbClr val="FF99CC">
              <a:alpha val="50195"/>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2997" name="Rectangle 7"/>
          <p:cNvSpPr>
            <a:spLocks noChangeArrowheads="1"/>
          </p:cNvSpPr>
          <p:nvPr/>
        </p:nvSpPr>
        <p:spPr bwMode="auto">
          <a:xfrm>
            <a:off x="4100513" y="4449763"/>
            <a:ext cx="1223962" cy="509587"/>
          </a:xfrm>
          <a:prstGeom prst="rect">
            <a:avLst/>
          </a:prstGeom>
          <a:solidFill>
            <a:srgbClr val="FFFF00">
              <a:alpha val="30196"/>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2998" name="Rectangle 8"/>
          <p:cNvSpPr>
            <a:spLocks noChangeArrowheads="1"/>
          </p:cNvSpPr>
          <p:nvPr/>
        </p:nvSpPr>
        <p:spPr bwMode="auto">
          <a:xfrm>
            <a:off x="5324475" y="4449763"/>
            <a:ext cx="1227138" cy="509587"/>
          </a:xfrm>
          <a:prstGeom prst="rect">
            <a:avLst/>
          </a:prstGeom>
          <a:solidFill>
            <a:srgbClr val="FFFF00">
              <a:alpha val="30196"/>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2999" name="Rectangle 9"/>
          <p:cNvSpPr>
            <a:spLocks noChangeArrowheads="1"/>
          </p:cNvSpPr>
          <p:nvPr/>
        </p:nvSpPr>
        <p:spPr bwMode="auto">
          <a:xfrm>
            <a:off x="6556375" y="4449763"/>
            <a:ext cx="1227138" cy="509587"/>
          </a:xfrm>
          <a:prstGeom prst="rect">
            <a:avLst/>
          </a:prstGeom>
          <a:solidFill>
            <a:srgbClr val="FFFF00">
              <a:alpha val="30196"/>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3000" name="Text Box 30"/>
          <p:cNvSpPr txBox="1">
            <a:spLocks noChangeArrowheads="1"/>
          </p:cNvSpPr>
          <p:nvPr/>
        </p:nvSpPr>
        <p:spPr bwMode="auto">
          <a:xfrm>
            <a:off x="7740650" y="4514850"/>
            <a:ext cx="1374775" cy="354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10M</a:t>
            </a:r>
          </a:p>
        </p:txBody>
      </p:sp>
      <p:grpSp>
        <p:nvGrpSpPr>
          <p:cNvPr id="213001" name="Group 35"/>
          <p:cNvGrpSpPr>
            <a:grpSpLocks/>
          </p:cNvGrpSpPr>
          <p:nvPr/>
        </p:nvGrpSpPr>
        <p:grpSpPr bwMode="auto">
          <a:xfrm>
            <a:off x="7862888" y="4449763"/>
            <a:ext cx="528637" cy="146050"/>
            <a:chOff x="3600" y="624"/>
            <a:chExt cx="192" cy="144"/>
          </a:xfrm>
        </p:grpSpPr>
        <p:sp>
          <p:nvSpPr>
            <p:cNvPr id="213054" name="Line 33"/>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55" name="Line 34"/>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3002" name="Group 38"/>
          <p:cNvGrpSpPr>
            <a:grpSpLocks/>
          </p:cNvGrpSpPr>
          <p:nvPr/>
        </p:nvGrpSpPr>
        <p:grpSpPr bwMode="auto">
          <a:xfrm>
            <a:off x="7862888" y="4814888"/>
            <a:ext cx="528637" cy="144462"/>
            <a:chOff x="3600" y="432"/>
            <a:chExt cx="192" cy="144"/>
          </a:xfrm>
        </p:grpSpPr>
        <p:sp>
          <p:nvSpPr>
            <p:cNvPr id="213052" name="Line 36"/>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53" name="Line 37"/>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3003" name="Text Box 83"/>
          <p:cNvSpPr txBox="1">
            <a:spLocks noChangeArrowheads="1"/>
          </p:cNvSpPr>
          <p:nvPr/>
        </p:nvSpPr>
        <p:spPr bwMode="auto">
          <a:xfrm>
            <a:off x="3017838" y="4546600"/>
            <a:ext cx="13731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3004" name="Text Box 84"/>
          <p:cNvSpPr txBox="1">
            <a:spLocks noChangeArrowheads="1"/>
          </p:cNvSpPr>
          <p:nvPr/>
        </p:nvSpPr>
        <p:spPr bwMode="auto">
          <a:xfrm>
            <a:off x="5364163" y="4546600"/>
            <a:ext cx="16922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品牌潮流</a:t>
            </a:r>
          </a:p>
        </p:txBody>
      </p:sp>
      <p:sp>
        <p:nvSpPr>
          <p:cNvPr id="290" name="矩形 289"/>
          <p:cNvSpPr/>
          <p:nvPr/>
        </p:nvSpPr>
        <p:spPr>
          <a:xfrm>
            <a:off x="1836738" y="5368925"/>
            <a:ext cx="6261100" cy="6127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tIns="77153" rIns="154305" bIns="77153" anchor="ctr"/>
          <a:lstStyle/>
          <a:p>
            <a:pPr algn="ctr">
              <a:defRPr/>
            </a:pPr>
            <a:endParaRPr lang="zh-CN" altLang="en-US" sz="1800"/>
          </a:p>
        </p:txBody>
      </p:sp>
      <p:grpSp>
        <p:nvGrpSpPr>
          <p:cNvPr id="213006" name="组合 6"/>
          <p:cNvGrpSpPr>
            <a:grpSpLocks/>
          </p:cNvGrpSpPr>
          <p:nvPr/>
        </p:nvGrpSpPr>
        <p:grpSpPr bwMode="auto">
          <a:xfrm>
            <a:off x="1836738" y="1697038"/>
            <a:ext cx="12653962" cy="2106612"/>
            <a:chOff x="0" y="3457575"/>
            <a:chExt cx="9144000" cy="2028825"/>
          </a:xfrm>
        </p:grpSpPr>
        <p:pic>
          <p:nvPicPr>
            <p:cNvPr id="213050" name="Picture 4" descr="3[8`C%{}_X(%}SA6E(LM7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457575"/>
              <a:ext cx="9144000" cy="202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3051" name="Text Box 5"/>
            <p:cNvSpPr txBox="1">
              <a:spLocks noChangeArrowheads="1"/>
            </p:cNvSpPr>
            <p:nvPr/>
          </p:nvSpPr>
          <p:spPr bwMode="auto">
            <a:xfrm>
              <a:off x="7473331" y="4019663"/>
              <a:ext cx="838200" cy="785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b="1">
                  <a:solidFill>
                    <a:srgbClr val="FF0000"/>
                  </a:solidFill>
                  <a:latin typeface="Arial" pitchFamily="34" charset="0"/>
                  <a:ea typeface="宋体" pitchFamily="2" charset="-122"/>
                </a:rPr>
                <a:t>A</a:t>
              </a:r>
            </a:p>
          </p:txBody>
        </p:sp>
      </p:grpSp>
      <p:pic>
        <p:nvPicPr>
          <p:cNvPr id="213007" name="Picture 8" descr="DSC0137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239750" y="4144963"/>
            <a:ext cx="3021013" cy="226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3008" name="Picture 9" descr="DSC0137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715875" y="6494463"/>
            <a:ext cx="3544888" cy="250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3009" name="Text Box 75"/>
          <p:cNvSpPr txBox="1">
            <a:spLocks noChangeArrowheads="1"/>
          </p:cNvSpPr>
          <p:nvPr/>
        </p:nvSpPr>
        <p:spPr bwMode="auto">
          <a:xfrm>
            <a:off x="8778875" y="4656138"/>
            <a:ext cx="950913"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700" b="1">
                <a:solidFill>
                  <a:srgbClr val="7030A0"/>
                </a:solidFill>
                <a:latin typeface="Arial" pitchFamily="34" charset="0"/>
                <a:ea typeface="宋体" pitchFamily="2" charset="-122"/>
              </a:rPr>
              <a:t>动线</a:t>
            </a:r>
          </a:p>
        </p:txBody>
      </p:sp>
      <p:sp>
        <p:nvSpPr>
          <p:cNvPr id="213010" name="Rectangle 23"/>
          <p:cNvSpPr>
            <a:spLocks noChangeArrowheads="1"/>
          </p:cNvSpPr>
          <p:nvPr/>
        </p:nvSpPr>
        <p:spPr bwMode="auto">
          <a:xfrm>
            <a:off x="1622425" y="6381750"/>
            <a:ext cx="1227138" cy="1031875"/>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3011" name="Rectangle 24"/>
          <p:cNvSpPr>
            <a:spLocks noChangeArrowheads="1"/>
          </p:cNvSpPr>
          <p:nvPr/>
        </p:nvSpPr>
        <p:spPr bwMode="auto">
          <a:xfrm>
            <a:off x="2854325" y="6381750"/>
            <a:ext cx="1227138" cy="1031875"/>
          </a:xfrm>
          <a:prstGeom prst="rect">
            <a:avLst/>
          </a:prstGeom>
          <a:solidFill>
            <a:srgbClr val="FFFF00">
              <a:alpha val="30196"/>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3012" name="Rectangle 25"/>
          <p:cNvSpPr>
            <a:spLocks noChangeArrowheads="1"/>
          </p:cNvSpPr>
          <p:nvPr/>
        </p:nvSpPr>
        <p:spPr bwMode="auto">
          <a:xfrm>
            <a:off x="4076700" y="6381750"/>
            <a:ext cx="1225550" cy="1031875"/>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3013" name="Rectangle 26"/>
          <p:cNvSpPr>
            <a:spLocks noChangeArrowheads="1"/>
          </p:cNvSpPr>
          <p:nvPr/>
        </p:nvSpPr>
        <p:spPr bwMode="auto">
          <a:xfrm>
            <a:off x="5283200" y="6381750"/>
            <a:ext cx="1227138" cy="1031875"/>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3014" name="Rectangle 27"/>
          <p:cNvSpPr>
            <a:spLocks noChangeArrowheads="1"/>
          </p:cNvSpPr>
          <p:nvPr/>
        </p:nvSpPr>
        <p:spPr bwMode="auto">
          <a:xfrm>
            <a:off x="6530975" y="6381750"/>
            <a:ext cx="1227138" cy="1031875"/>
          </a:xfrm>
          <a:prstGeom prst="rect">
            <a:avLst/>
          </a:prstGeom>
          <a:solidFill>
            <a:schemeClr val="hlink">
              <a:alpha val="50195"/>
            </a:scheme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3015" name="Text Box 31"/>
          <p:cNvSpPr txBox="1">
            <a:spLocks noChangeArrowheads="1"/>
          </p:cNvSpPr>
          <p:nvPr/>
        </p:nvSpPr>
        <p:spPr bwMode="auto">
          <a:xfrm>
            <a:off x="1089025" y="5473700"/>
            <a:ext cx="1155700" cy="41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5M</a:t>
            </a:r>
          </a:p>
        </p:txBody>
      </p:sp>
      <p:sp>
        <p:nvSpPr>
          <p:cNvPr id="213016" name="Text Box 40"/>
          <p:cNvSpPr txBox="1">
            <a:spLocks noChangeArrowheads="1"/>
          </p:cNvSpPr>
          <p:nvPr/>
        </p:nvSpPr>
        <p:spPr bwMode="auto">
          <a:xfrm>
            <a:off x="12157075" y="4359275"/>
            <a:ext cx="627063" cy="200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3000" b="1">
                <a:solidFill>
                  <a:srgbClr val="0000CC"/>
                </a:solidFill>
                <a:latin typeface="Arial" pitchFamily="34" charset="0"/>
                <a:ea typeface="华文新魏" pitchFamily="2" charset="-122"/>
              </a:rPr>
              <a:t>背柜商业</a:t>
            </a:r>
          </a:p>
        </p:txBody>
      </p:sp>
      <p:sp>
        <p:nvSpPr>
          <p:cNvPr id="213017" name="Text Box 32"/>
          <p:cNvSpPr txBox="1">
            <a:spLocks noChangeArrowheads="1"/>
          </p:cNvSpPr>
          <p:nvPr/>
        </p:nvSpPr>
        <p:spPr bwMode="auto">
          <a:xfrm>
            <a:off x="7747000" y="6710363"/>
            <a:ext cx="1250950" cy="417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15M</a:t>
            </a:r>
          </a:p>
        </p:txBody>
      </p:sp>
      <p:grpSp>
        <p:nvGrpSpPr>
          <p:cNvPr id="213018" name="Group 41"/>
          <p:cNvGrpSpPr>
            <a:grpSpLocks/>
          </p:cNvGrpSpPr>
          <p:nvPr/>
        </p:nvGrpSpPr>
        <p:grpSpPr bwMode="auto">
          <a:xfrm>
            <a:off x="7824788" y="7173913"/>
            <a:ext cx="528637" cy="239712"/>
            <a:chOff x="3600" y="432"/>
            <a:chExt cx="192" cy="144"/>
          </a:xfrm>
        </p:grpSpPr>
        <p:sp>
          <p:nvSpPr>
            <p:cNvPr id="213048" name="Line 42"/>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49" name="Line 43"/>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3019" name="Group 44"/>
          <p:cNvGrpSpPr>
            <a:grpSpLocks/>
          </p:cNvGrpSpPr>
          <p:nvPr/>
        </p:nvGrpSpPr>
        <p:grpSpPr bwMode="auto">
          <a:xfrm>
            <a:off x="7824788" y="6381750"/>
            <a:ext cx="528637" cy="239713"/>
            <a:chOff x="3600" y="624"/>
            <a:chExt cx="192" cy="144"/>
          </a:xfrm>
        </p:grpSpPr>
        <p:sp>
          <p:nvSpPr>
            <p:cNvPr id="213046" name="Line 45"/>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47" name="Line 46"/>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3020" name="Text Box 82"/>
          <p:cNvSpPr txBox="1">
            <a:spLocks noChangeArrowheads="1"/>
          </p:cNvSpPr>
          <p:nvPr/>
        </p:nvSpPr>
        <p:spPr bwMode="auto">
          <a:xfrm>
            <a:off x="1711325" y="4514850"/>
            <a:ext cx="13747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3021" name="Text Box 87"/>
          <p:cNvSpPr txBox="1">
            <a:spLocks noChangeArrowheads="1"/>
          </p:cNvSpPr>
          <p:nvPr/>
        </p:nvSpPr>
        <p:spPr bwMode="auto">
          <a:xfrm>
            <a:off x="2849563" y="6699250"/>
            <a:ext cx="16922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品牌潮流</a:t>
            </a:r>
          </a:p>
        </p:txBody>
      </p:sp>
      <p:sp>
        <p:nvSpPr>
          <p:cNvPr id="213022" name="Text Box 88"/>
          <p:cNvSpPr txBox="1">
            <a:spLocks noChangeArrowheads="1"/>
          </p:cNvSpPr>
          <p:nvPr/>
        </p:nvSpPr>
        <p:spPr bwMode="auto">
          <a:xfrm>
            <a:off x="1706563" y="6699250"/>
            <a:ext cx="13747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3023" name="Text Box 89"/>
          <p:cNvSpPr txBox="1">
            <a:spLocks noChangeArrowheads="1"/>
          </p:cNvSpPr>
          <p:nvPr/>
        </p:nvSpPr>
        <p:spPr bwMode="auto">
          <a:xfrm>
            <a:off x="4144963" y="6699250"/>
            <a:ext cx="13747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3024" name="Text Box 90"/>
          <p:cNvSpPr txBox="1">
            <a:spLocks noChangeArrowheads="1"/>
          </p:cNvSpPr>
          <p:nvPr/>
        </p:nvSpPr>
        <p:spPr bwMode="auto">
          <a:xfrm>
            <a:off x="5364163" y="6699250"/>
            <a:ext cx="13747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3025" name="Text Box 91"/>
          <p:cNvSpPr txBox="1">
            <a:spLocks noChangeArrowheads="1"/>
          </p:cNvSpPr>
          <p:nvPr/>
        </p:nvSpPr>
        <p:spPr bwMode="auto">
          <a:xfrm>
            <a:off x="6656388" y="6699250"/>
            <a:ext cx="13747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甜品店</a:t>
            </a:r>
          </a:p>
        </p:txBody>
      </p:sp>
      <p:grpSp>
        <p:nvGrpSpPr>
          <p:cNvPr id="213026" name="组合 295"/>
          <p:cNvGrpSpPr>
            <a:grpSpLocks/>
          </p:cNvGrpSpPr>
          <p:nvPr/>
        </p:nvGrpSpPr>
        <p:grpSpPr bwMode="auto">
          <a:xfrm>
            <a:off x="1622425" y="5191125"/>
            <a:ext cx="6664325" cy="952500"/>
            <a:chOff x="1688010" y="4024332"/>
            <a:chExt cx="3524719" cy="671375"/>
          </a:xfrm>
        </p:grpSpPr>
        <p:sp>
          <p:nvSpPr>
            <p:cNvPr id="213040" name="Line 64"/>
            <p:cNvSpPr>
              <a:spLocks noChangeShapeType="1"/>
            </p:cNvSpPr>
            <p:nvPr/>
          </p:nvSpPr>
          <p:spPr bwMode="auto">
            <a:xfrm flipH="1">
              <a:off x="1688010" y="4024332"/>
              <a:ext cx="3524719" cy="0"/>
            </a:xfrm>
            <a:prstGeom prst="line">
              <a:avLst/>
            </a:prstGeom>
            <a:noFill/>
            <a:ln w="63500" cap="rnd">
              <a:solidFill>
                <a:srgbClr val="7030A0"/>
              </a:solidFill>
              <a:prstDash val="sysDot"/>
              <a:round/>
              <a:headEnd type="stealth" w="med" len="me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41" name="Line 65"/>
            <p:cNvSpPr>
              <a:spLocks noChangeShapeType="1"/>
            </p:cNvSpPr>
            <p:nvPr/>
          </p:nvSpPr>
          <p:spPr bwMode="auto">
            <a:xfrm flipH="1">
              <a:off x="1688010" y="4695706"/>
              <a:ext cx="3524719" cy="0"/>
            </a:xfrm>
            <a:prstGeom prst="line">
              <a:avLst/>
            </a:prstGeom>
            <a:noFill/>
            <a:ln w="63500" cap="rnd">
              <a:solidFill>
                <a:srgbClr val="7030A0"/>
              </a:solidFill>
              <a:prstDash val="sysDot"/>
              <a:round/>
              <a:headE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3042" name="Line 66"/>
            <p:cNvSpPr>
              <a:spLocks noChangeShapeType="1"/>
            </p:cNvSpPr>
            <p:nvPr/>
          </p:nvSpPr>
          <p:spPr bwMode="auto">
            <a:xfrm>
              <a:off x="2303437" y="4024332"/>
              <a:ext cx="0" cy="671375"/>
            </a:xfrm>
            <a:prstGeom prst="line">
              <a:avLst/>
            </a:prstGeom>
            <a:noFill/>
            <a:ln w="63500" cap="rnd">
              <a:solidFill>
                <a:srgbClr val="7030A0"/>
              </a:solidFill>
              <a:prstDash val="sysDot"/>
              <a:round/>
              <a:headEnd type="stealth" w="med" len="me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43" name="Line 66"/>
            <p:cNvSpPr>
              <a:spLocks noChangeShapeType="1"/>
            </p:cNvSpPr>
            <p:nvPr/>
          </p:nvSpPr>
          <p:spPr bwMode="auto">
            <a:xfrm flipV="1">
              <a:off x="3030760" y="4024332"/>
              <a:ext cx="0" cy="671375"/>
            </a:xfrm>
            <a:prstGeom prst="line">
              <a:avLst/>
            </a:prstGeom>
            <a:noFill/>
            <a:ln w="63500" cap="rnd">
              <a:solidFill>
                <a:srgbClr val="7030A0"/>
              </a:solidFill>
              <a:prstDash val="sysDot"/>
              <a:round/>
              <a:headEnd type="stealth" w="med" len="me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44" name="Line 66"/>
            <p:cNvSpPr>
              <a:spLocks noChangeShapeType="1"/>
            </p:cNvSpPr>
            <p:nvPr/>
          </p:nvSpPr>
          <p:spPr bwMode="auto">
            <a:xfrm>
              <a:off x="3758082" y="4024332"/>
              <a:ext cx="0" cy="671375"/>
            </a:xfrm>
            <a:prstGeom prst="line">
              <a:avLst/>
            </a:prstGeom>
            <a:noFill/>
            <a:ln w="63500" cap="rnd">
              <a:solidFill>
                <a:srgbClr val="7030A0"/>
              </a:solidFill>
              <a:prstDash val="sysDot"/>
              <a:round/>
              <a:headEnd type="stealth" w="med" len="me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45" name="Line 66"/>
            <p:cNvSpPr>
              <a:spLocks noChangeShapeType="1"/>
            </p:cNvSpPr>
            <p:nvPr/>
          </p:nvSpPr>
          <p:spPr bwMode="auto">
            <a:xfrm flipV="1">
              <a:off x="4485405" y="4024332"/>
              <a:ext cx="0" cy="671375"/>
            </a:xfrm>
            <a:prstGeom prst="line">
              <a:avLst/>
            </a:prstGeom>
            <a:noFill/>
            <a:ln w="63500" cap="rnd">
              <a:solidFill>
                <a:srgbClr val="7030A0"/>
              </a:solidFill>
              <a:prstDash val="sysDot"/>
              <a:round/>
              <a:headEnd type="stealth" w="med" len="me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213027" name="Line 53"/>
          <p:cNvSpPr>
            <a:spLocks noChangeShapeType="1"/>
          </p:cNvSpPr>
          <p:nvPr/>
        </p:nvSpPr>
        <p:spPr bwMode="auto">
          <a:xfrm>
            <a:off x="1155700" y="5338763"/>
            <a:ext cx="5270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13028" name="Line 54"/>
          <p:cNvSpPr>
            <a:spLocks noChangeShapeType="1"/>
          </p:cNvSpPr>
          <p:nvPr/>
        </p:nvSpPr>
        <p:spPr bwMode="auto">
          <a:xfrm>
            <a:off x="1419225" y="5338763"/>
            <a:ext cx="9525" cy="13493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13029" name="Line 58"/>
          <p:cNvSpPr>
            <a:spLocks noChangeShapeType="1"/>
          </p:cNvSpPr>
          <p:nvPr/>
        </p:nvSpPr>
        <p:spPr bwMode="auto">
          <a:xfrm>
            <a:off x="1173163" y="5983288"/>
            <a:ext cx="528637"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13030" name="Line 59"/>
          <p:cNvSpPr>
            <a:spLocks noChangeShapeType="1"/>
          </p:cNvSpPr>
          <p:nvPr/>
        </p:nvSpPr>
        <p:spPr bwMode="auto">
          <a:xfrm flipH="1" flipV="1">
            <a:off x="1428750" y="5883275"/>
            <a:ext cx="7938" cy="10001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13031" name="Text Box 63"/>
          <p:cNvSpPr txBox="1">
            <a:spLocks noChangeArrowheads="1"/>
          </p:cNvSpPr>
          <p:nvPr/>
        </p:nvSpPr>
        <p:spPr bwMode="auto">
          <a:xfrm>
            <a:off x="339725" y="7527925"/>
            <a:ext cx="12111038" cy="191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200">
                <a:latin typeface="微软雅黑" pitchFamily="34" charset="-122"/>
                <a:ea typeface="微软雅黑" pitchFamily="34" charset="-122"/>
              </a:rPr>
              <a:t>作为单通道背柜方案，我们建议净高</a:t>
            </a:r>
            <a:r>
              <a:rPr lang="en-US" altLang="zh-CN" sz="2200">
                <a:latin typeface="微软雅黑" pitchFamily="34" charset="-122"/>
                <a:ea typeface="微软雅黑" pitchFamily="34" charset="-122"/>
              </a:rPr>
              <a:t>4</a:t>
            </a:r>
            <a:r>
              <a:rPr lang="zh-CN" altLang="en-US" sz="2200">
                <a:latin typeface="微软雅黑" pitchFamily="34" charset="-122"/>
                <a:ea typeface="微软雅黑" pitchFamily="34" charset="-122"/>
              </a:rPr>
              <a:t>米、商铺面宽</a:t>
            </a:r>
            <a:r>
              <a:rPr lang="en-US" altLang="zh-CN" sz="2200">
                <a:latin typeface="微软雅黑" pitchFamily="34" charset="-122"/>
                <a:ea typeface="微软雅黑" pitchFamily="34" charset="-122"/>
              </a:rPr>
              <a:t>4.2</a:t>
            </a:r>
            <a:r>
              <a:rPr lang="zh-CN" altLang="en-US" sz="2200">
                <a:latin typeface="微软雅黑" pitchFamily="34" charset="-122"/>
                <a:ea typeface="微软雅黑" pitchFamily="34" charset="-122"/>
              </a:rPr>
              <a:t>米、南进深</a:t>
            </a:r>
            <a:r>
              <a:rPr lang="en-US" altLang="zh-CN" sz="2700" b="1">
                <a:solidFill>
                  <a:srgbClr val="0000CC"/>
                </a:solidFill>
                <a:latin typeface="微软雅黑" pitchFamily="34" charset="-122"/>
                <a:ea typeface="微软雅黑" pitchFamily="34" charset="-122"/>
              </a:rPr>
              <a:t>15</a:t>
            </a:r>
            <a:r>
              <a:rPr lang="zh-CN" altLang="en-US" sz="2200">
                <a:latin typeface="微软雅黑" pitchFamily="34" charset="-122"/>
                <a:ea typeface="微软雅黑" pitchFamily="34" charset="-122"/>
              </a:rPr>
              <a:t>米、北进深</a:t>
            </a:r>
            <a:r>
              <a:rPr lang="en-US" altLang="zh-CN" sz="2700" b="1">
                <a:solidFill>
                  <a:srgbClr val="0000CC"/>
                </a:solidFill>
                <a:latin typeface="微软雅黑" pitchFamily="34" charset="-122"/>
                <a:ea typeface="微软雅黑" pitchFamily="34" charset="-122"/>
              </a:rPr>
              <a:t>10</a:t>
            </a:r>
            <a:r>
              <a:rPr lang="zh-CN" altLang="en-US" sz="2200">
                <a:latin typeface="微软雅黑" pitchFamily="34" charset="-122"/>
                <a:ea typeface="微软雅黑" pitchFamily="34" charset="-122"/>
              </a:rPr>
              <a:t>米。在中间采用</a:t>
            </a:r>
            <a:r>
              <a:rPr lang="zh-CN" altLang="en-US" sz="2700" b="1">
                <a:solidFill>
                  <a:srgbClr val="0000CC"/>
                </a:solidFill>
                <a:latin typeface="微软雅黑" pitchFamily="34" charset="-122"/>
                <a:ea typeface="微软雅黑" pitchFamily="34" charset="-122"/>
              </a:rPr>
              <a:t>背柜商业</a:t>
            </a:r>
            <a:r>
              <a:rPr lang="zh-CN" altLang="en-US" sz="2200">
                <a:latin typeface="微软雅黑" pitchFamily="34" charset="-122"/>
                <a:ea typeface="微软雅黑" pitchFamily="34" charset="-122"/>
              </a:rPr>
              <a:t>，进深</a:t>
            </a:r>
            <a:r>
              <a:rPr lang="en-US" altLang="zh-CN" sz="2700" b="1">
                <a:solidFill>
                  <a:srgbClr val="0000CC"/>
                </a:solidFill>
                <a:latin typeface="微软雅黑" pitchFamily="34" charset="-122"/>
                <a:ea typeface="微软雅黑" pitchFamily="34" charset="-122"/>
              </a:rPr>
              <a:t>5</a:t>
            </a:r>
            <a:r>
              <a:rPr lang="zh-CN" altLang="en-US" sz="2200">
                <a:latin typeface="微软雅黑" pitchFamily="34" charset="-122"/>
                <a:ea typeface="微软雅黑" pitchFamily="34" charset="-122"/>
              </a:rPr>
              <a:t>米，面宽</a:t>
            </a:r>
            <a:r>
              <a:rPr lang="en-US" altLang="zh-CN" sz="2200">
                <a:latin typeface="微软雅黑" pitchFamily="34" charset="-122"/>
                <a:ea typeface="微软雅黑" pitchFamily="34" charset="-122"/>
              </a:rPr>
              <a:t>4.2</a:t>
            </a:r>
            <a:r>
              <a:rPr lang="zh-CN" altLang="en-US" sz="2200">
                <a:latin typeface="微软雅黑" pitchFamily="34" charset="-122"/>
                <a:ea typeface="微软雅黑" pitchFamily="34" charset="-122"/>
              </a:rPr>
              <a:t>米。如此既最大化利用空间的同时，又不失灵活性。打造浓厚的商业氛围。</a:t>
            </a:r>
          </a:p>
        </p:txBody>
      </p:sp>
      <p:sp>
        <p:nvSpPr>
          <p:cNvPr id="213032" name="Line 73"/>
          <p:cNvSpPr>
            <a:spLocks noChangeShapeType="1"/>
          </p:cNvSpPr>
          <p:nvPr/>
        </p:nvSpPr>
        <p:spPr bwMode="auto">
          <a:xfrm flipV="1">
            <a:off x="8355013" y="5443538"/>
            <a:ext cx="3665537" cy="274637"/>
          </a:xfrm>
          <a:prstGeom prst="line">
            <a:avLst/>
          </a:prstGeom>
          <a:noFill/>
          <a:ln w="25400">
            <a:solidFill>
              <a:srgbClr val="0000CC"/>
            </a:solidFill>
            <a:round/>
            <a:headEnd/>
            <a:tailEnd type="stealth"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13033" name="Line 53"/>
          <p:cNvSpPr>
            <a:spLocks noChangeShapeType="1"/>
          </p:cNvSpPr>
          <p:nvPr/>
        </p:nvSpPr>
        <p:spPr bwMode="auto">
          <a:xfrm>
            <a:off x="8520113" y="5969000"/>
            <a:ext cx="528637"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34" name="Line 54"/>
          <p:cNvSpPr>
            <a:spLocks noChangeShapeType="1"/>
          </p:cNvSpPr>
          <p:nvPr/>
        </p:nvSpPr>
        <p:spPr bwMode="auto">
          <a:xfrm flipH="1">
            <a:off x="8775700" y="5938838"/>
            <a:ext cx="9525" cy="13652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nvGrpSpPr>
          <p:cNvPr id="213035" name="Group 82"/>
          <p:cNvGrpSpPr>
            <a:grpSpLocks/>
          </p:cNvGrpSpPr>
          <p:nvPr/>
        </p:nvGrpSpPr>
        <p:grpSpPr bwMode="auto">
          <a:xfrm>
            <a:off x="8520113" y="6289675"/>
            <a:ext cx="528637" cy="101600"/>
            <a:chOff x="2840" y="2795"/>
            <a:chExt cx="176" cy="45"/>
          </a:xfrm>
        </p:grpSpPr>
        <p:sp>
          <p:nvSpPr>
            <p:cNvPr id="213038" name="Line 58"/>
            <p:cNvSpPr>
              <a:spLocks noChangeShapeType="1"/>
            </p:cNvSpPr>
            <p:nvPr/>
          </p:nvSpPr>
          <p:spPr bwMode="auto">
            <a:xfrm>
              <a:off x="2840" y="2840"/>
              <a:ext cx="1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3039" name="Line 59"/>
            <p:cNvSpPr>
              <a:spLocks noChangeShapeType="1"/>
            </p:cNvSpPr>
            <p:nvPr/>
          </p:nvSpPr>
          <p:spPr bwMode="auto">
            <a:xfrm flipH="1" flipV="1">
              <a:off x="2925" y="2795"/>
              <a:ext cx="3" cy="4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3036" name="Text Box 31"/>
          <p:cNvSpPr txBox="1">
            <a:spLocks noChangeArrowheads="1"/>
          </p:cNvSpPr>
          <p:nvPr/>
        </p:nvSpPr>
        <p:spPr bwMode="auto">
          <a:xfrm>
            <a:off x="8505825" y="5983288"/>
            <a:ext cx="1155700" cy="417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5M</a:t>
            </a:r>
          </a:p>
        </p:txBody>
      </p:sp>
      <p:sp>
        <p:nvSpPr>
          <p:cNvPr id="213037" name="Rectangle 2"/>
          <p:cNvSpPr>
            <a:spLocks noChangeArrowheads="1"/>
          </p:cNvSpPr>
          <p:nvPr/>
        </p:nvSpPr>
        <p:spPr bwMode="auto">
          <a:xfrm>
            <a:off x="0" y="0"/>
            <a:ext cx="3154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A</a:t>
            </a:r>
            <a:r>
              <a:rPr lang="zh-CN" altLang="en-US" sz="3600" b="1"/>
              <a:t>区原方案</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018" name="组合 6"/>
          <p:cNvGrpSpPr>
            <a:grpSpLocks/>
          </p:cNvGrpSpPr>
          <p:nvPr/>
        </p:nvGrpSpPr>
        <p:grpSpPr bwMode="auto">
          <a:xfrm>
            <a:off x="2244725" y="1595438"/>
            <a:ext cx="13266738" cy="2208212"/>
            <a:chOff x="0" y="3457575"/>
            <a:chExt cx="9144000" cy="2028825"/>
          </a:xfrm>
        </p:grpSpPr>
        <p:pic>
          <p:nvPicPr>
            <p:cNvPr id="214102" name="Picture 4" descr="3[8`C%{}_X(%}SA6E(LM7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457575"/>
              <a:ext cx="9144000" cy="202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4103" name="Text Box 4"/>
            <p:cNvSpPr txBox="1">
              <a:spLocks noChangeArrowheads="1"/>
            </p:cNvSpPr>
            <p:nvPr/>
          </p:nvSpPr>
          <p:spPr bwMode="auto">
            <a:xfrm>
              <a:off x="7558596" y="4001961"/>
              <a:ext cx="838200" cy="749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b="1">
                  <a:solidFill>
                    <a:srgbClr val="FF0000"/>
                  </a:solidFill>
                  <a:latin typeface="Arial" pitchFamily="34" charset="0"/>
                  <a:ea typeface="宋体" pitchFamily="2" charset="-122"/>
                </a:rPr>
                <a:t>A</a:t>
              </a:r>
            </a:p>
          </p:txBody>
        </p:sp>
      </p:grpSp>
      <p:sp>
        <p:nvSpPr>
          <p:cNvPr id="214019" name="Text Box 63"/>
          <p:cNvSpPr txBox="1">
            <a:spLocks noChangeArrowheads="1"/>
          </p:cNvSpPr>
          <p:nvPr/>
        </p:nvSpPr>
        <p:spPr bwMode="auto">
          <a:xfrm>
            <a:off x="747713" y="8024813"/>
            <a:ext cx="10479087" cy="1198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400">
                <a:latin typeface="微软雅黑" pitchFamily="34" charset="-122"/>
                <a:ea typeface="微软雅黑" pitchFamily="34" charset="-122"/>
              </a:rPr>
              <a:t>作为双通道方案，结合项目实际情况，我们建议</a:t>
            </a:r>
            <a:r>
              <a:rPr lang="en-US" altLang="zh-CN" sz="2400">
                <a:latin typeface="微软雅黑" pitchFamily="34" charset="-122"/>
                <a:ea typeface="微软雅黑" pitchFamily="34" charset="-122"/>
              </a:rPr>
              <a:t>A</a:t>
            </a:r>
            <a:r>
              <a:rPr lang="zh-CN" altLang="en-US" sz="2400">
                <a:latin typeface="微软雅黑" pitchFamily="34" charset="-122"/>
                <a:ea typeface="微软雅黑" pitchFamily="34" charset="-122"/>
              </a:rPr>
              <a:t>区净高</a:t>
            </a:r>
            <a:r>
              <a:rPr lang="en-US" altLang="zh-CN" sz="2400">
                <a:latin typeface="微软雅黑" pitchFamily="34" charset="-122"/>
                <a:ea typeface="微软雅黑" pitchFamily="34" charset="-122"/>
              </a:rPr>
              <a:t>4</a:t>
            </a:r>
            <a:r>
              <a:rPr lang="zh-CN" altLang="en-US" sz="2400">
                <a:latin typeface="微软雅黑" pitchFamily="34" charset="-122"/>
                <a:ea typeface="微软雅黑" pitchFamily="34" charset="-122"/>
              </a:rPr>
              <a:t>米，商铺面宽</a:t>
            </a:r>
            <a:r>
              <a:rPr lang="en-US" altLang="zh-CN" sz="2400">
                <a:latin typeface="微软雅黑" pitchFamily="34" charset="-122"/>
                <a:ea typeface="微软雅黑" pitchFamily="34" charset="-122"/>
              </a:rPr>
              <a:t>4.2</a:t>
            </a:r>
            <a:r>
              <a:rPr lang="zh-CN" altLang="en-US" sz="2400">
                <a:latin typeface="微软雅黑" pitchFamily="34" charset="-122"/>
                <a:ea typeface="微软雅黑" pitchFamily="34" charset="-122"/>
              </a:rPr>
              <a:t>，南进深</a:t>
            </a:r>
            <a:r>
              <a:rPr lang="en-US" altLang="zh-CN" sz="2400" b="1">
                <a:solidFill>
                  <a:srgbClr val="0000CC"/>
                </a:solidFill>
                <a:latin typeface="微软雅黑" pitchFamily="34" charset="-122"/>
                <a:ea typeface="微软雅黑" pitchFamily="34" charset="-122"/>
              </a:rPr>
              <a:t>12</a:t>
            </a:r>
            <a:r>
              <a:rPr lang="zh-CN" altLang="en-US" sz="2400">
                <a:latin typeface="微软雅黑" pitchFamily="34" charset="-122"/>
                <a:ea typeface="微软雅黑" pitchFamily="34" charset="-122"/>
              </a:rPr>
              <a:t>米</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北进深</a:t>
            </a:r>
            <a:r>
              <a:rPr lang="en-US" altLang="zh-CN" sz="2400" b="1">
                <a:solidFill>
                  <a:srgbClr val="0000CC"/>
                </a:solidFill>
                <a:latin typeface="微软雅黑" pitchFamily="34" charset="-122"/>
                <a:ea typeface="微软雅黑" pitchFamily="34" charset="-122"/>
              </a:rPr>
              <a:t>10</a:t>
            </a:r>
            <a:r>
              <a:rPr lang="zh-CN" altLang="en-US" sz="2400">
                <a:latin typeface="微软雅黑" pitchFamily="34" charset="-122"/>
                <a:ea typeface="微软雅黑" pitchFamily="34" charset="-122"/>
              </a:rPr>
              <a:t>米，中间商铺</a:t>
            </a:r>
            <a:r>
              <a:rPr lang="en-US" altLang="zh-CN" sz="2400" b="1">
                <a:solidFill>
                  <a:srgbClr val="0000CC"/>
                </a:solidFill>
                <a:latin typeface="微软雅黑" pitchFamily="34" charset="-122"/>
                <a:ea typeface="微软雅黑" pitchFamily="34" charset="-122"/>
              </a:rPr>
              <a:t>8</a:t>
            </a:r>
            <a:r>
              <a:rPr lang="zh-CN" altLang="en-US" sz="2400">
                <a:latin typeface="微软雅黑" pitchFamily="34" charset="-122"/>
                <a:ea typeface="微软雅黑" pitchFamily="34" charset="-122"/>
              </a:rPr>
              <a:t>米。通道为</a:t>
            </a:r>
            <a:r>
              <a:rPr lang="en-US" altLang="zh-CN" sz="2400" b="1">
                <a:solidFill>
                  <a:srgbClr val="0000CC"/>
                </a:solidFill>
                <a:latin typeface="微软雅黑" pitchFamily="34" charset="-122"/>
                <a:ea typeface="微软雅黑" pitchFamily="34" charset="-122"/>
              </a:rPr>
              <a:t>5</a:t>
            </a:r>
            <a:r>
              <a:rPr lang="zh-CN" altLang="en-US" sz="2400">
                <a:latin typeface="微软雅黑" pitchFamily="34" charset="-122"/>
                <a:ea typeface="微软雅黑" pitchFamily="34" charset="-122"/>
              </a:rPr>
              <a:t>米。</a:t>
            </a:r>
          </a:p>
        </p:txBody>
      </p:sp>
      <p:sp>
        <p:nvSpPr>
          <p:cNvPr id="214020" name="Rectangle 7"/>
          <p:cNvSpPr>
            <a:spLocks noChangeArrowheads="1"/>
          </p:cNvSpPr>
          <p:nvPr/>
        </p:nvSpPr>
        <p:spPr bwMode="auto">
          <a:xfrm>
            <a:off x="4211638" y="5576888"/>
            <a:ext cx="1285875" cy="511175"/>
          </a:xfrm>
          <a:prstGeom prst="rect">
            <a:avLst/>
          </a:prstGeom>
          <a:solidFill>
            <a:srgbClr val="3366FF">
              <a:alpha val="50195"/>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grpSp>
        <p:nvGrpSpPr>
          <p:cNvPr id="214021" name="Group 35"/>
          <p:cNvGrpSpPr>
            <a:grpSpLocks/>
          </p:cNvGrpSpPr>
          <p:nvPr/>
        </p:nvGrpSpPr>
        <p:grpSpPr bwMode="auto">
          <a:xfrm>
            <a:off x="8212138" y="3524250"/>
            <a:ext cx="530225" cy="0"/>
            <a:chOff x="3600" y="624"/>
            <a:chExt cx="192" cy="144"/>
          </a:xfrm>
        </p:grpSpPr>
        <p:sp>
          <p:nvSpPr>
            <p:cNvPr id="214100" name="Line 33"/>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101" name="Line 34"/>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4022" name="Rectangle 27"/>
          <p:cNvSpPr>
            <a:spLocks noChangeArrowheads="1"/>
          </p:cNvSpPr>
          <p:nvPr/>
        </p:nvSpPr>
        <p:spPr bwMode="auto">
          <a:xfrm>
            <a:off x="6738938" y="6800850"/>
            <a:ext cx="1227137" cy="1022350"/>
          </a:xfrm>
          <a:prstGeom prst="rect">
            <a:avLst/>
          </a:prstGeom>
          <a:solidFill>
            <a:schemeClr val="hlink">
              <a:alpha val="50195"/>
            </a:scheme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23" name="Text Box 87"/>
          <p:cNvSpPr txBox="1">
            <a:spLocks noChangeArrowheads="1"/>
          </p:cNvSpPr>
          <p:nvPr/>
        </p:nvSpPr>
        <p:spPr bwMode="auto">
          <a:xfrm>
            <a:off x="7959725" y="4452938"/>
            <a:ext cx="1331913" cy="354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10M</a:t>
            </a:r>
          </a:p>
        </p:txBody>
      </p:sp>
      <p:grpSp>
        <p:nvGrpSpPr>
          <p:cNvPr id="214024" name="Group 90"/>
          <p:cNvGrpSpPr>
            <a:grpSpLocks/>
          </p:cNvGrpSpPr>
          <p:nvPr/>
        </p:nvGrpSpPr>
        <p:grpSpPr bwMode="auto">
          <a:xfrm>
            <a:off x="8131175" y="4349750"/>
            <a:ext cx="512763" cy="493713"/>
            <a:chOff x="2800" y="2205"/>
            <a:chExt cx="171" cy="219"/>
          </a:xfrm>
        </p:grpSpPr>
        <p:grpSp>
          <p:nvGrpSpPr>
            <p:cNvPr id="214094" name="Group 88"/>
            <p:cNvGrpSpPr>
              <a:grpSpLocks/>
            </p:cNvGrpSpPr>
            <p:nvPr/>
          </p:nvGrpSpPr>
          <p:grpSpPr bwMode="auto">
            <a:xfrm>
              <a:off x="2800" y="2205"/>
              <a:ext cx="171" cy="60"/>
              <a:chOff x="3600" y="624"/>
              <a:chExt cx="192" cy="144"/>
            </a:xfrm>
          </p:grpSpPr>
          <p:sp>
            <p:nvSpPr>
              <p:cNvPr id="214098" name="Line 89"/>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99" name="Line 90"/>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4095" name="Group 91"/>
            <p:cNvGrpSpPr>
              <a:grpSpLocks/>
            </p:cNvGrpSpPr>
            <p:nvPr/>
          </p:nvGrpSpPr>
          <p:grpSpPr bwMode="auto">
            <a:xfrm>
              <a:off x="2800" y="2365"/>
              <a:ext cx="171" cy="59"/>
              <a:chOff x="3600" y="432"/>
              <a:chExt cx="192" cy="144"/>
            </a:xfrm>
          </p:grpSpPr>
          <p:sp>
            <p:nvSpPr>
              <p:cNvPr id="214096" name="Line 92"/>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97" name="Line 93"/>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214025" name="Line 47"/>
          <p:cNvSpPr>
            <a:spLocks noChangeShapeType="1"/>
          </p:cNvSpPr>
          <p:nvPr/>
        </p:nvSpPr>
        <p:spPr bwMode="auto">
          <a:xfrm>
            <a:off x="4152900" y="3851275"/>
            <a:ext cx="0" cy="3968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214026" name="组合 116"/>
          <p:cNvGrpSpPr>
            <a:grpSpLocks/>
          </p:cNvGrpSpPr>
          <p:nvPr/>
        </p:nvGrpSpPr>
        <p:grpSpPr bwMode="auto">
          <a:xfrm>
            <a:off x="2946400" y="3851275"/>
            <a:ext cx="1341438" cy="406400"/>
            <a:chOff x="1697216" y="2996953"/>
            <a:chExt cx="707279" cy="288032"/>
          </a:xfrm>
        </p:grpSpPr>
        <p:sp>
          <p:nvSpPr>
            <p:cNvPr id="214089" name="Text Box 42"/>
            <p:cNvSpPr txBox="1">
              <a:spLocks noChangeArrowheads="1"/>
            </p:cNvSpPr>
            <p:nvPr/>
          </p:nvSpPr>
          <p:spPr bwMode="auto">
            <a:xfrm>
              <a:off x="1844131" y="3023898"/>
              <a:ext cx="560364" cy="250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4.2M</a:t>
              </a:r>
            </a:p>
          </p:txBody>
        </p:sp>
        <p:grpSp>
          <p:nvGrpSpPr>
            <p:cNvPr id="214090" name="Group 44"/>
            <p:cNvGrpSpPr>
              <a:grpSpLocks/>
            </p:cNvGrpSpPr>
            <p:nvPr/>
          </p:nvGrpSpPr>
          <p:grpSpPr bwMode="auto">
            <a:xfrm>
              <a:off x="1697216" y="2996953"/>
              <a:ext cx="138480" cy="288032"/>
              <a:chOff x="720" y="1296"/>
              <a:chExt cx="144" cy="192"/>
            </a:xfrm>
          </p:grpSpPr>
          <p:sp>
            <p:nvSpPr>
              <p:cNvPr id="214092" name="Line 45"/>
              <p:cNvSpPr>
                <a:spLocks noChangeShapeType="1"/>
              </p:cNvSpPr>
              <p:nvPr/>
            </p:nvSpPr>
            <p:spPr bwMode="auto">
              <a:xfrm>
                <a:off x="720" y="1296"/>
                <a:ext cx="0" cy="1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93" name="Line 46"/>
              <p:cNvSpPr>
                <a:spLocks noChangeShapeType="1"/>
              </p:cNvSpPr>
              <p:nvPr/>
            </p:nvSpPr>
            <p:spPr bwMode="auto">
              <a:xfrm>
                <a:off x="720" y="139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4091" name="Line 48"/>
            <p:cNvSpPr>
              <a:spLocks noChangeShapeType="1"/>
            </p:cNvSpPr>
            <p:nvPr/>
          </p:nvSpPr>
          <p:spPr bwMode="auto">
            <a:xfrm flipH="1" flipV="1">
              <a:off x="2195736" y="3144568"/>
              <a:ext cx="13848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4027" name="Rectangle 4"/>
          <p:cNvSpPr>
            <a:spLocks noChangeArrowheads="1"/>
          </p:cNvSpPr>
          <p:nvPr/>
        </p:nvSpPr>
        <p:spPr bwMode="auto">
          <a:xfrm>
            <a:off x="1701800" y="4349750"/>
            <a:ext cx="1254125" cy="511175"/>
          </a:xfrm>
          <a:prstGeom prst="rect">
            <a:avLst/>
          </a:prstGeom>
          <a:solidFill>
            <a:srgbClr val="FF99CC">
              <a:alpha val="50195"/>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28" name="Rectangle 6"/>
          <p:cNvSpPr>
            <a:spLocks noChangeArrowheads="1"/>
          </p:cNvSpPr>
          <p:nvPr/>
        </p:nvSpPr>
        <p:spPr bwMode="auto">
          <a:xfrm>
            <a:off x="2955925" y="4349750"/>
            <a:ext cx="1250950" cy="511175"/>
          </a:xfrm>
          <a:prstGeom prst="rect">
            <a:avLst/>
          </a:prstGeom>
          <a:solidFill>
            <a:srgbClr val="FF99CC">
              <a:alpha val="50195"/>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29" name="Rectangle 7"/>
          <p:cNvSpPr>
            <a:spLocks noChangeArrowheads="1"/>
          </p:cNvSpPr>
          <p:nvPr/>
        </p:nvSpPr>
        <p:spPr bwMode="auto">
          <a:xfrm>
            <a:off x="4230688" y="4349750"/>
            <a:ext cx="1250950" cy="511175"/>
          </a:xfrm>
          <a:prstGeom prst="rect">
            <a:avLst/>
          </a:prstGeom>
          <a:solidFill>
            <a:srgbClr val="FFFF00">
              <a:alpha val="30196"/>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30" name="Rectangle 8"/>
          <p:cNvSpPr>
            <a:spLocks noChangeArrowheads="1"/>
          </p:cNvSpPr>
          <p:nvPr/>
        </p:nvSpPr>
        <p:spPr bwMode="auto">
          <a:xfrm>
            <a:off x="5481638" y="4349750"/>
            <a:ext cx="1254125" cy="511175"/>
          </a:xfrm>
          <a:prstGeom prst="rect">
            <a:avLst/>
          </a:prstGeom>
          <a:solidFill>
            <a:srgbClr val="FFFF00">
              <a:alpha val="30196"/>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31" name="Rectangle 9"/>
          <p:cNvSpPr>
            <a:spLocks noChangeArrowheads="1"/>
          </p:cNvSpPr>
          <p:nvPr/>
        </p:nvSpPr>
        <p:spPr bwMode="auto">
          <a:xfrm>
            <a:off x="6743700" y="4349750"/>
            <a:ext cx="1254125" cy="511175"/>
          </a:xfrm>
          <a:prstGeom prst="rect">
            <a:avLst/>
          </a:prstGeom>
          <a:solidFill>
            <a:srgbClr val="FFFF00">
              <a:alpha val="30196"/>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32" name="Text Box 123"/>
          <p:cNvSpPr txBox="1">
            <a:spLocks noChangeArrowheads="1"/>
          </p:cNvSpPr>
          <p:nvPr/>
        </p:nvSpPr>
        <p:spPr bwMode="auto">
          <a:xfrm>
            <a:off x="1843088" y="4437063"/>
            <a:ext cx="17256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4033" name="Text Box 124"/>
          <p:cNvSpPr txBox="1">
            <a:spLocks noChangeArrowheads="1"/>
          </p:cNvSpPr>
          <p:nvPr/>
        </p:nvSpPr>
        <p:spPr bwMode="auto">
          <a:xfrm>
            <a:off x="3060700" y="4437063"/>
            <a:ext cx="17224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4034" name="Text Box 125"/>
          <p:cNvSpPr txBox="1">
            <a:spLocks noChangeArrowheads="1"/>
          </p:cNvSpPr>
          <p:nvPr/>
        </p:nvSpPr>
        <p:spPr bwMode="auto">
          <a:xfrm>
            <a:off x="5516563" y="4437063"/>
            <a:ext cx="21209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品牌潮流</a:t>
            </a:r>
          </a:p>
        </p:txBody>
      </p:sp>
      <p:sp>
        <p:nvSpPr>
          <p:cNvPr id="214035" name="Text Box 61"/>
          <p:cNvSpPr txBox="1">
            <a:spLocks noChangeArrowheads="1"/>
          </p:cNvSpPr>
          <p:nvPr/>
        </p:nvSpPr>
        <p:spPr bwMode="auto">
          <a:xfrm>
            <a:off x="8907463" y="4994275"/>
            <a:ext cx="136525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700" b="1">
                <a:solidFill>
                  <a:srgbClr val="0000CC"/>
                </a:solidFill>
                <a:latin typeface="Arial" pitchFamily="34" charset="0"/>
                <a:ea typeface="宋体" pitchFamily="2" charset="-122"/>
              </a:rPr>
              <a:t>动线</a:t>
            </a:r>
          </a:p>
        </p:txBody>
      </p:sp>
      <p:sp>
        <p:nvSpPr>
          <p:cNvPr id="214036" name="Rectangle 18"/>
          <p:cNvSpPr>
            <a:spLocks noChangeArrowheads="1"/>
          </p:cNvSpPr>
          <p:nvPr/>
        </p:nvSpPr>
        <p:spPr bwMode="auto">
          <a:xfrm>
            <a:off x="1701800" y="6800850"/>
            <a:ext cx="1366838" cy="1012825"/>
          </a:xfrm>
          <a:prstGeom prst="rect">
            <a:avLst/>
          </a:prstGeom>
          <a:solidFill>
            <a:srgbClr val="FF99CC">
              <a:alpha val="50195"/>
            </a:srgbClr>
          </a:solidFill>
          <a:ln w="9525">
            <a:solidFill>
              <a:schemeClr val="tx1"/>
            </a:solidFill>
            <a:miter lim="800000"/>
            <a:headEnd/>
            <a:tailEnd/>
          </a:ln>
        </p:spPr>
        <p:txBody>
          <a:bodyPr wrap="none" anchor="ctr"/>
          <a:lstStyle/>
          <a:p>
            <a:endParaRPr lang="zh-CN" altLang="en-US" sz="2000">
              <a:latin typeface="Arial" pitchFamily="34" charset="0"/>
              <a:ea typeface="宋体" pitchFamily="2" charset="-122"/>
            </a:endParaRPr>
          </a:p>
        </p:txBody>
      </p:sp>
      <p:sp>
        <p:nvSpPr>
          <p:cNvPr id="214037" name="Rectangle 19"/>
          <p:cNvSpPr>
            <a:spLocks noChangeArrowheads="1"/>
          </p:cNvSpPr>
          <p:nvPr/>
        </p:nvSpPr>
        <p:spPr bwMode="auto">
          <a:xfrm>
            <a:off x="3063875" y="6800850"/>
            <a:ext cx="1201738" cy="1012825"/>
          </a:xfrm>
          <a:prstGeom prst="rect">
            <a:avLst/>
          </a:prstGeom>
          <a:solidFill>
            <a:srgbClr val="FFFF00">
              <a:alpha val="30196"/>
            </a:srgbClr>
          </a:solidFill>
          <a:ln w="9525">
            <a:solidFill>
              <a:schemeClr val="tx1"/>
            </a:solidFill>
            <a:miter lim="800000"/>
            <a:headEnd/>
            <a:tailEnd/>
          </a:ln>
        </p:spPr>
        <p:txBody>
          <a:bodyPr wrap="none" anchor="ctr"/>
          <a:lstStyle/>
          <a:p>
            <a:endParaRPr lang="zh-CN" altLang="en-US" sz="2000">
              <a:latin typeface="Arial" pitchFamily="34" charset="0"/>
              <a:ea typeface="宋体" pitchFamily="2" charset="-122"/>
            </a:endParaRPr>
          </a:p>
        </p:txBody>
      </p:sp>
      <p:sp>
        <p:nvSpPr>
          <p:cNvPr id="214038" name="Rectangle 20"/>
          <p:cNvSpPr>
            <a:spLocks noChangeArrowheads="1"/>
          </p:cNvSpPr>
          <p:nvPr/>
        </p:nvSpPr>
        <p:spPr bwMode="auto">
          <a:xfrm>
            <a:off x="4287838" y="6800850"/>
            <a:ext cx="1203325" cy="1012825"/>
          </a:xfrm>
          <a:prstGeom prst="rect">
            <a:avLst/>
          </a:prstGeom>
          <a:solidFill>
            <a:srgbClr val="FF99CC">
              <a:alpha val="50195"/>
            </a:srgbClr>
          </a:solidFill>
          <a:ln w="9525">
            <a:solidFill>
              <a:schemeClr val="tx1"/>
            </a:solidFill>
            <a:miter lim="800000"/>
            <a:headEnd/>
            <a:tailEnd/>
          </a:ln>
        </p:spPr>
        <p:txBody>
          <a:bodyPr wrap="none" anchor="ctr"/>
          <a:lstStyle/>
          <a:p>
            <a:endParaRPr lang="zh-CN" altLang="en-US" sz="2000">
              <a:latin typeface="Arial" pitchFamily="34" charset="0"/>
              <a:ea typeface="宋体" pitchFamily="2" charset="-122"/>
            </a:endParaRPr>
          </a:p>
        </p:txBody>
      </p:sp>
      <p:sp>
        <p:nvSpPr>
          <p:cNvPr id="214039" name="Rectangle 21"/>
          <p:cNvSpPr>
            <a:spLocks noChangeArrowheads="1"/>
          </p:cNvSpPr>
          <p:nvPr/>
        </p:nvSpPr>
        <p:spPr bwMode="auto">
          <a:xfrm>
            <a:off x="5505450" y="6800850"/>
            <a:ext cx="1206500" cy="1012825"/>
          </a:xfrm>
          <a:prstGeom prst="rect">
            <a:avLst/>
          </a:prstGeom>
          <a:solidFill>
            <a:srgbClr val="FF99CC">
              <a:alpha val="50195"/>
            </a:srgbClr>
          </a:solidFill>
          <a:ln w="9525">
            <a:solidFill>
              <a:schemeClr val="tx1"/>
            </a:solidFill>
            <a:miter lim="800000"/>
            <a:headEnd/>
            <a:tailEnd/>
          </a:ln>
        </p:spPr>
        <p:txBody>
          <a:bodyPr wrap="none" anchor="ctr"/>
          <a:lstStyle/>
          <a:p>
            <a:endParaRPr lang="zh-CN" altLang="en-US" sz="2000">
              <a:latin typeface="Arial" pitchFamily="34" charset="0"/>
              <a:ea typeface="宋体" pitchFamily="2" charset="-122"/>
            </a:endParaRPr>
          </a:p>
        </p:txBody>
      </p:sp>
      <p:sp>
        <p:nvSpPr>
          <p:cNvPr id="214040" name="Text Box 126"/>
          <p:cNvSpPr txBox="1">
            <a:spLocks noChangeArrowheads="1"/>
          </p:cNvSpPr>
          <p:nvPr/>
        </p:nvSpPr>
        <p:spPr bwMode="auto">
          <a:xfrm>
            <a:off x="3090863" y="7107238"/>
            <a:ext cx="21209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品牌潮流</a:t>
            </a:r>
          </a:p>
        </p:txBody>
      </p:sp>
      <p:sp>
        <p:nvSpPr>
          <p:cNvPr id="214041" name="Text Box 127"/>
          <p:cNvSpPr txBox="1">
            <a:spLocks noChangeArrowheads="1"/>
          </p:cNvSpPr>
          <p:nvPr/>
        </p:nvSpPr>
        <p:spPr bwMode="auto">
          <a:xfrm>
            <a:off x="1989138" y="7107238"/>
            <a:ext cx="17224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4042" name="Text Box 128"/>
          <p:cNvSpPr txBox="1">
            <a:spLocks noChangeArrowheads="1"/>
          </p:cNvSpPr>
          <p:nvPr/>
        </p:nvSpPr>
        <p:spPr bwMode="auto">
          <a:xfrm>
            <a:off x="4425950" y="7107238"/>
            <a:ext cx="172561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4043" name="Text Box 129"/>
          <p:cNvSpPr txBox="1">
            <a:spLocks noChangeArrowheads="1"/>
          </p:cNvSpPr>
          <p:nvPr/>
        </p:nvSpPr>
        <p:spPr bwMode="auto">
          <a:xfrm>
            <a:off x="5629275" y="7107238"/>
            <a:ext cx="172561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4044" name="Text Box 87"/>
          <p:cNvSpPr txBox="1">
            <a:spLocks noChangeArrowheads="1"/>
          </p:cNvSpPr>
          <p:nvPr/>
        </p:nvSpPr>
        <p:spPr bwMode="auto">
          <a:xfrm>
            <a:off x="7959725" y="7123113"/>
            <a:ext cx="1331913" cy="354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12M</a:t>
            </a:r>
          </a:p>
        </p:txBody>
      </p:sp>
      <p:grpSp>
        <p:nvGrpSpPr>
          <p:cNvPr id="214045" name="Group 88"/>
          <p:cNvGrpSpPr>
            <a:grpSpLocks/>
          </p:cNvGrpSpPr>
          <p:nvPr/>
        </p:nvGrpSpPr>
        <p:grpSpPr bwMode="auto">
          <a:xfrm>
            <a:off x="8097838" y="6813550"/>
            <a:ext cx="512762" cy="230188"/>
            <a:chOff x="3600" y="624"/>
            <a:chExt cx="192" cy="144"/>
          </a:xfrm>
        </p:grpSpPr>
        <p:sp>
          <p:nvSpPr>
            <p:cNvPr id="214087" name="Line 89"/>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88" name="Line 90"/>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4046" name="Group 91"/>
          <p:cNvGrpSpPr>
            <a:grpSpLocks/>
          </p:cNvGrpSpPr>
          <p:nvPr/>
        </p:nvGrpSpPr>
        <p:grpSpPr bwMode="auto">
          <a:xfrm>
            <a:off x="8097838" y="7583488"/>
            <a:ext cx="512762" cy="230187"/>
            <a:chOff x="3600" y="432"/>
            <a:chExt cx="192" cy="144"/>
          </a:xfrm>
        </p:grpSpPr>
        <p:sp>
          <p:nvSpPr>
            <p:cNvPr id="214085" name="Line 92"/>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86" name="Line 93"/>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4047" name="Text Box 130"/>
          <p:cNvSpPr txBox="1">
            <a:spLocks noChangeArrowheads="1"/>
          </p:cNvSpPr>
          <p:nvPr/>
        </p:nvSpPr>
        <p:spPr bwMode="auto">
          <a:xfrm>
            <a:off x="6918325" y="7107238"/>
            <a:ext cx="17224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甜品店</a:t>
            </a:r>
          </a:p>
        </p:txBody>
      </p:sp>
      <p:sp>
        <p:nvSpPr>
          <p:cNvPr id="214048" name="Rectangle 4"/>
          <p:cNvSpPr>
            <a:spLocks noChangeArrowheads="1"/>
          </p:cNvSpPr>
          <p:nvPr/>
        </p:nvSpPr>
        <p:spPr bwMode="auto">
          <a:xfrm>
            <a:off x="1698625" y="5576888"/>
            <a:ext cx="1254125" cy="511175"/>
          </a:xfrm>
          <a:prstGeom prst="rect">
            <a:avLst/>
          </a:prstGeom>
          <a:solidFill>
            <a:srgbClr val="FF99CC">
              <a:alpha val="50195"/>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49" name="Rectangle 6"/>
          <p:cNvSpPr>
            <a:spLocks noChangeArrowheads="1"/>
          </p:cNvSpPr>
          <p:nvPr/>
        </p:nvSpPr>
        <p:spPr bwMode="auto">
          <a:xfrm>
            <a:off x="2952750" y="5576888"/>
            <a:ext cx="1250950" cy="511175"/>
          </a:xfrm>
          <a:prstGeom prst="rect">
            <a:avLst/>
          </a:prstGeom>
          <a:solidFill>
            <a:srgbClr val="FF99CC">
              <a:alpha val="50195"/>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50" name="Rectangle 8"/>
          <p:cNvSpPr>
            <a:spLocks noChangeArrowheads="1"/>
          </p:cNvSpPr>
          <p:nvPr/>
        </p:nvSpPr>
        <p:spPr bwMode="auto">
          <a:xfrm>
            <a:off x="5478463" y="5576888"/>
            <a:ext cx="1254125" cy="511175"/>
          </a:xfrm>
          <a:prstGeom prst="rect">
            <a:avLst/>
          </a:prstGeom>
          <a:solidFill>
            <a:srgbClr val="FFFF00">
              <a:alpha val="30196"/>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51" name="Rectangle 9"/>
          <p:cNvSpPr>
            <a:spLocks noChangeArrowheads="1"/>
          </p:cNvSpPr>
          <p:nvPr/>
        </p:nvSpPr>
        <p:spPr bwMode="auto">
          <a:xfrm>
            <a:off x="6711950" y="5576888"/>
            <a:ext cx="1254125" cy="511175"/>
          </a:xfrm>
          <a:prstGeom prst="rect">
            <a:avLst/>
          </a:prstGeom>
          <a:solidFill>
            <a:srgbClr val="FFFF00">
              <a:alpha val="30196"/>
            </a:srgbClr>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4052" name="Text Box 123"/>
          <p:cNvSpPr txBox="1">
            <a:spLocks noChangeArrowheads="1"/>
          </p:cNvSpPr>
          <p:nvPr/>
        </p:nvSpPr>
        <p:spPr bwMode="auto">
          <a:xfrm>
            <a:off x="1843088" y="5664200"/>
            <a:ext cx="17256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创意店</a:t>
            </a:r>
          </a:p>
        </p:txBody>
      </p:sp>
      <p:sp>
        <p:nvSpPr>
          <p:cNvPr id="214053" name="Text Box 124"/>
          <p:cNvSpPr txBox="1">
            <a:spLocks noChangeArrowheads="1"/>
          </p:cNvSpPr>
          <p:nvPr/>
        </p:nvSpPr>
        <p:spPr bwMode="auto">
          <a:xfrm>
            <a:off x="4418013" y="5664200"/>
            <a:ext cx="17224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甜品店</a:t>
            </a:r>
          </a:p>
        </p:txBody>
      </p:sp>
      <p:sp>
        <p:nvSpPr>
          <p:cNvPr id="214054" name="Text Box 125"/>
          <p:cNvSpPr txBox="1">
            <a:spLocks noChangeArrowheads="1"/>
          </p:cNvSpPr>
          <p:nvPr/>
        </p:nvSpPr>
        <p:spPr bwMode="auto">
          <a:xfrm>
            <a:off x="6734175" y="5664200"/>
            <a:ext cx="21209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品牌潮流</a:t>
            </a:r>
          </a:p>
        </p:txBody>
      </p:sp>
      <p:grpSp>
        <p:nvGrpSpPr>
          <p:cNvPr id="214055" name="Group 92"/>
          <p:cNvGrpSpPr>
            <a:grpSpLocks/>
          </p:cNvGrpSpPr>
          <p:nvPr/>
        </p:nvGrpSpPr>
        <p:grpSpPr bwMode="auto">
          <a:xfrm>
            <a:off x="8128000" y="5576888"/>
            <a:ext cx="512763" cy="492125"/>
            <a:chOff x="2800" y="2205"/>
            <a:chExt cx="171" cy="219"/>
          </a:xfrm>
        </p:grpSpPr>
        <p:grpSp>
          <p:nvGrpSpPr>
            <p:cNvPr id="214079" name="Group 88"/>
            <p:cNvGrpSpPr>
              <a:grpSpLocks/>
            </p:cNvGrpSpPr>
            <p:nvPr/>
          </p:nvGrpSpPr>
          <p:grpSpPr bwMode="auto">
            <a:xfrm>
              <a:off x="2800" y="2205"/>
              <a:ext cx="171" cy="60"/>
              <a:chOff x="3600" y="624"/>
              <a:chExt cx="192" cy="144"/>
            </a:xfrm>
          </p:grpSpPr>
          <p:sp>
            <p:nvSpPr>
              <p:cNvPr id="214083" name="Line 89"/>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84" name="Line 90"/>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4080" name="Group 91"/>
            <p:cNvGrpSpPr>
              <a:grpSpLocks/>
            </p:cNvGrpSpPr>
            <p:nvPr/>
          </p:nvGrpSpPr>
          <p:grpSpPr bwMode="auto">
            <a:xfrm>
              <a:off x="2800" y="2365"/>
              <a:ext cx="171" cy="59"/>
              <a:chOff x="3600" y="432"/>
              <a:chExt cx="192" cy="144"/>
            </a:xfrm>
          </p:grpSpPr>
          <p:sp>
            <p:nvSpPr>
              <p:cNvPr id="214081" name="Line 92"/>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82" name="Line 93"/>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214056" name="Text Box 87"/>
          <p:cNvSpPr txBox="1">
            <a:spLocks noChangeArrowheads="1"/>
          </p:cNvSpPr>
          <p:nvPr/>
        </p:nvSpPr>
        <p:spPr bwMode="auto">
          <a:xfrm>
            <a:off x="8094663" y="5678488"/>
            <a:ext cx="1331912" cy="354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8M</a:t>
            </a:r>
          </a:p>
        </p:txBody>
      </p:sp>
      <p:grpSp>
        <p:nvGrpSpPr>
          <p:cNvPr id="214057" name="Group 100"/>
          <p:cNvGrpSpPr>
            <a:grpSpLocks/>
          </p:cNvGrpSpPr>
          <p:nvPr/>
        </p:nvGrpSpPr>
        <p:grpSpPr bwMode="auto">
          <a:xfrm>
            <a:off x="885825" y="4979988"/>
            <a:ext cx="512763" cy="493712"/>
            <a:chOff x="2800" y="2205"/>
            <a:chExt cx="171" cy="219"/>
          </a:xfrm>
        </p:grpSpPr>
        <p:grpSp>
          <p:nvGrpSpPr>
            <p:cNvPr id="214073" name="Group 88"/>
            <p:cNvGrpSpPr>
              <a:grpSpLocks/>
            </p:cNvGrpSpPr>
            <p:nvPr/>
          </p:nvGrpSpPr>
          <p:grpSpPr bwMode="auto">
            <a:xfrm>
              <a:off x="2800" y="2205"/>
              <a:ext cx="171" cy="60"/>
              <a:chOff x="3600" y="624"/>
              <a:chExt cx="192" cy="144"/>
            </a:xfrm>
          </p:grpSpPr>
          <p:sp>
            <p:nvSpPr>
              <p:cNvPr id="214077" name="Line 89"/>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78" name="Line 90"/>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4074" name="Group 91"/>
            <p:cNvGrpSpPr>
              <a:grpSpLocks/>
            </p:cNvGrpSpPr>
            <p:nvPr/>
          </p:nvGrpSpPr>
          <p:grpSpPr bwMode="auto">
            <a:xfrm>
              <a:off x="2800" y="2365"/>
              <a:ext cx="171" cy="59"/>
              <a:chOff x="3600" y="432"/>
              <a:chExt cx="192" cy="144"/>
            </a:xfrm>
          </p:grpSpPr>
          <p:sp>
            <p:nvSpPr>
              <p:cNvPr id="214075" name="Line 92"/>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76" name="Line 93"/>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214058" name="Text Box 87"/>
          <p:cNvSpPr txBox="1">
            <a:spLocks noChangeArrowheads="1"/>
          </p:cNvSpPr>
          <p:nvPr/>
        </p:nvSpPr>
        <p:spPr bwMode="auto">
          <a:xfrm>
            <a:off x="879475" y="5065713"/>
            <a:ext cx="1331913" cy="354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5M</a:t>
            </a:r>
          </a:p>
        </p:txBody>
      </p:sp>
      <p:grpSp>
        <p:nvGrpSpPr>
          <p:cNvPr id="214059" name="Group 108"/>
          <p:cNvGrpSpPr>
            <a:grpSpLocks/>
          </p:cNvGrpSpPr>
          <p:nvPr/>
        </p:nvGrpSpPr>
        <p:grpSpPr bwMode="auto">
          <a:xfrm>
            <a:off x="885825" y="6188075"/>
            <a:ext cx="512763" cy="493713"/>
            <a:chOff x="2800" y="2205"/>
            <a:chExt cx="171" cy="219"/>
          </a:xfrm>
        </p:grpSpPr>
        <p:grpSp>
          <p:nvGrpSpPr>
            <p:cNvPr id="214067" name="Group 88"/>
            <p:cNvGrpSpPr>
              <a:grpSpLocks/>
            </p:cNvGrpSpPr>
            <p:nvPr/>
          </p:nvGrpSpPr>
          <p:grpSpPr bwMode="auto">
            <a:xfrm>
              <a:off x="2800" y="2205"/>
              <a:ext cx="171" cy="60"/>
              <a:chOff x="3600" y="624"/>
              <a:chExt cx="192" cy="144"/>
            </a:xfrm>
          </p:grpSpPr>
          <p:sp>
            <p:nvSpPr>
              <p:cNvPr id="214071" name="Line 89"/>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72" name="Line 90"/>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4068" name="Group 91"/>
            <p:cNvGrpSpPr>
              <a:grpSpLocks/>
            </p:cNvGrpSpPr>
            <p:nvPr/>
          </p:nvGrpSpPr>
          <p:grpSpPr bwMode="auto">
            <a:xfrm>
              <a:off x="2800" y="2365"/>
              <a:ext cx="171" cy="59"/>
              <a:chOff x="3600" y="432"/>
              <a:chExt cx="192" cy="144"/>
            </a:xfrm>
          </p:grpSpPr>
          <p:sp>
            <p:nvSpPr>
              <p:cNvPr id="214069" name="Line 92"/>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4070" name="Line 93"/>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214060" name="Text Box 87"/>
          <p:cNvSpPr txBox="1">
            <a:spLocks noChangeArrowheads="1"/>
          </p:cNvSpPr>
          <p:nvPr/>
        </p:nvSpPr>
        <p:spPr bwMode="auto">
          <a:xfrm>
            <a:off x="854075" y="6289675"/>
            <a:ext cx="1331913" cy="354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1700" b="1">
                <a:latin typeface="Arial" pitchFamily="34" charset="0"/>
                <a:ea typeface="宋体" pitchFamily="2" charset="-122"/>
              </a:rPr>
              <a:t>5M</a:t>
            </a:r>
          </a:p>
        </p:txBody>
      </p:sp>
      <p:sp>
        <p:nvSpPr>
          <p:cNvPr id="214061" name="Line 116"/>
          <p:cNvSpPr>
            <a:spLocks noChangeShapeType="1"/>
          </p:cNvSpPr>
          <p:nvPr/>
        </p:nvSpPr>
        <p:spPr bwMode="auto">
          <a:xfrm>
            <a:off x="1836738" y="5065713"/>
            <a:ext cx="6126162" cy="0"/>
          </a:xfrm>
          <a:prstGeom prst="line">
            <a:avLst/>
          </a:prstGeom>
          <a:noFill/>
          <a:ln w="63500" cap="rnd">
            <a:solidFill>
              <a:srgbClr val="00B0F0"/>
            </a:solidFill>
            <a:prstDash val="sysDot"/>
            <a:round/>
            <a:headE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4062" name="Line 125"/>
          <p:cNvSpPr>
            <a:spLocks noChangeShapeType="1"/>
          </p:cNvSpPr>
          <p:nvPr/>
        </p:nvSpPr>
        <p:spPr bwMode="auto">
          <a:xfrm rot="10800000">
            <a:off x="1701800" y="5372100"/>
            <a:ext cx="6126163" cy="0"/>
          </a:xfrm>
          <a:prstGeom prst="line">
            <a:avLst/>
          </a:prstGeom>
          <a:noFill/>
          <a:ln w="63500" cap="rnd">
            <a:solidFill>
              <a:srgbClr val="3366FF"/>
            </a:solidFill>
            <a:prstDash val="sysDot"/>
            <a:round/>
            <a:headE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4063" name="Line 126"/>
          <p:cNvSpPr>
            <a:spLocks noChangeShapeType="1"/>
          </p:cNvSpPr>
          <p:nvPr/>
        </p:nvSpPr>
        <p:spPr bwMode="auto">
          <a:xfrm>
            <a:off x="1836738" y="6289675"/>
            <a:ext cx="6126162" cy="0"/>
          </a:xfrm>
          <a:prstGeom prst="line">
            <a:avLst/>
          </a:prstGeom>
          <a:noFill/>
          <a:ln w="63500" cap="rnd">
            <a:solidFill>
              <a:srgbClr val="00B0F0"/>
            </a:solidFill>
            <a:prstDash val="sysDot"/>
            <a:round/>
            <a:headE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4064" name="Line 127"/>
          <p:cNvSpPr>
            <a:spLocks noChangeShapeType="1"/>
          </p:cNvSpPr>
          <p:nvPr/>
        </p:nvSpPr>
        <p:spPr bwMode="auto">
          <a:xfrm rot="10800000">
            <a:off x="1701800" y="6596063"/>
            <a:ext cx="6126163" cy="0"/>
          </a:xfrm>
          <a:prstGeom prst="line">
            <a:avLst/>
          </a:prstGeom>
          <a:noFill/>
          <a:ln w="63500" cap="rnd">
            <a:solidFill>
              <a:srgbClr val="3366FF"/>
            </a:solidFill>
            <a:prstDash val="sysDot"/>
            <a:round/>
            <a:headE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pic>
        <p:nvPicPr>
          <p:cNvPr id="214065" name="Picture 5" descr="%3MEE41NT3G_`~XU]3{UPHA"/>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634788" y="4248150"/>
            <a:ext cx="4083050" cy="4703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4066" name="Rectangle 2"/>
          <p:cNvSpPr>
            <a:spLocks noChangeArrowheads="1"/>
          </p:cNvSpPr>
          <p:nvPr/>
        </p:nvSpPr>
        <p:spPr bwMode="auto">
          <a:xfrm>
            <a:off x="0" y="0"/>
            <a:ext cx="41449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A</a:t>
            </a:r>
            <a:r>
              <a:rPr lang="zh-CN" altLang="en-US" sz="3600" b="1"/>
              <a:t>区双通道方案</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42" name="组合 6"/>
          <p:cNvGrpSpPr>
            <a:grpSpLocks/>
          </p:cNvGrpSpPr>
          <p:nvPr/>
        </p:nvGrpSpPr>
        <p:grpSpPr bwMode="auto">
          <a:xfrm>
            <a:off x="2244725" y="1595438"/>
            <a:ext cx="13266738" cy="2208212"/>
            <a:chOff x="0" y="3457575"/>
            <a:chExt cx="9144000" cy="2028825"/>
          </a:xfrm>
        </p:grpSpPr>
        <p:pic>
          <p:nvPicPr>
            <p:cNvPr id="215099" name="Picture 4" descr="3[8`C%{}_X(%}SA6E(LM7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457575"/>
              <a:ext cx="9144000" cy="202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00" name="Text Box 4"/>
            <p:cNvSpPr txBox="1">
              <a:spLocks noChangeArrowheads="1"/>
            </p:cNvSpPr>
            <p:nvPr/>
          </p:nvSpPr>
          <p:spPr bwMode="auto">
            <a:xfrm>
              <a:off x="7509874" y="4063131"/>
              <a:ext cx="838200" cy="749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b="1">
                  <a:solidFill>
                    <a:srgbClr val="FF0000"/>
                  </a:solidFill>
                  <a:latin typeface="Arial" pitchFamily="34" charset="0"/>
                  <a:ea typeface="宋体" pitchFamily="2" charset="-122"/>
                </a:rPr>
                <a:t>A</a:t>
              </a:r>
            </a:p>
          </p:txBody>
        </p:sp>
      </p:grpSp>
      <p:graphicFrame>
        <p:nvGraphicFramePr>
          <p:cNvPr id="78854" name="Group 6"/>
          <p:cNvGraphicFramePr>
            <a:graphicFrameLocks noGrp="1"/>
          </p:cNvGraphicFramePr>
          <p:nvPr>
            <p:ph sz="half" idx="4294967295"/>
          </p:nvPr>
        </p:nvGraphicFramePr>
        <p:xfrm>
          <a:off x="1701800" y="6188075"/>
          <a:ext cx="10579100" cy="1019175"/>
        </p:xfrm>
        <a:graphic>
          <a:graphicData uri="http://schemas.openxmlformats.org/drawingml/2006/table">
            <a:tbl>
              <a:tblPr/>
              <a:tblGrid>
                <a:gridCol w="1965325"/>
                <a:gridCol w="2757488"/>
                <a:gridCol w="1970087"/>
                <a:gridCol w="1879600"/>
                <a:gridCol w="2006600"/>
              </a:tblGrid>
              <a:tr h="1019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创意店</a:t>
                      </a:r>
                    </a:p>
                  </a:txBody>
                  <a:tcPr marL="172815" marR="172815" marT="64812" marB="64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alpha val="74117"/>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创意店</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alpha val="74117"/>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创意店</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alpha val="74117"/>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创意店</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alpha val="74117"/>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便利店</a:t>
                      </a:r>
                    </a:p>
                  </a:txBody>
                  <a:tcPr marL="172815" marR="172815" marT="64812" marB="64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alpha val="74117"/>
                      </a:srgbClr>
                    </a:solidFill>
                  </a:tcPr>
                </a:tc>
              </a:tr>
            </a:tbl>
          </a:graphicData>
        </a:graphic>
      </p:graphicFrame>
      <p:sp>
        <p:nvSpPr>
          <p:cNvPr id="8" name="矩形 7"/>
          <p:cNvSpPr/>
          <p:nvPr/>
        </p:nvSpPr>
        <p:spPr>
          <a:xfrm>
            <a:off x="11769725" y="2308225"/>
            <a:ext cx="3402013" cy="511175"/>
          </a:xfrm>
          <a:prstGeom prst="rect">
            <a:avLst/>
          </a:prstGeom>
          <a:solidFill>
            <a:srgbClr val="FFFF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tIns="77153" rIns="154305" bIns="77153" anchor="ctr"/>
          <a:lstStyle/>
          <a:p>
            <a:pPr algn="ctr">
              <a:defRPr/>
            </a:pPr>
            <a:endParaRPr lang="zh-CN" altLang="en-US" sz="1800"/>
          </a:p>
        </p:txBody>
      </p:sp>
      <p:sp>
        <p:nvSpPr>
          <p:cNvPr id="11" name="矩形 10"/>
          <p:cNvSpPr>
            <a:spLocks noChangeArrowheads="1"/>
          </p:cNvSpPr>
          <p:nvPr/>
        </p:nvSpPr>
        <p:spPr bwMode="auto">
          <a:xfrm>
            <a:off x="13812838" y="2614613"/>
            <a:ext cx="1358900" cy="101600"/>
          </a:xfrm>
          <a:prstGeom prst="rect">
            <a:avLst/>
          </a:prstGeom>
          <a:solidFill>
            <a:srgbClr val="0099CC">
              <a:alpha val="74000"/>
            </a:srgbClr>
          </a:solidFill>
          <a:ln w="25400" algn="ctr">
            <a:noFill/>
            <a:miter lim="800000"/>
            <a:headEnd/>
            <a:tailEnd/>
          </a:ln>
        </p:spPr>
        <p:txBody>
          <a:bodyPr lIns="154305" tIns="77153" rIns="154305" bIns="77153" anchor="ctr"/>
          <a:lstStyle/>
          <a:p>
            <a:pPr algn="ctr">
              <a:defRPr/>
            </a:pPr>
            <a:endParaRPr lang="zh-CN" altLang="en-US" sz="1800">
              <a:solidFill>
                <a:schemeClr val="lt1"/>
              </a:solidFill>
              <a:latin typeface="+mn-lt"/>
              <a:ea typeface="+mn-ea"/>
            </a:endParaRPr>
          </a:p>
        </p:txBody>
      </p:sp>
      <p:sp>
        <p:nvSpPr>
          <p:cNvPr id="2" name="矩形 10"/>
          <p:cNvSpPr>
            <a:spLocks noChangeArrowheads="1"/>
          </p:cNvSpPr>
          <p:nvPr/>
        </p:nvSpPr>
        <p:spPr bwMode="auto">
          <a:xfrm>
            <a:off x="11769725" y="2311400"/>
            <a:ext cx="3402013" cy="98425"/>
          </a:xfrm>
          <a:prstGeom prst="rect">
            <a:avLst/>
          </a:prstGeom>
          <a:solidFill>
            <a:srgbClr val="FF0000">
              <a:alpha val="74000"/>
            </a:srgbClr>
          </a:solidFill>
          <a:ln w="25400" algn="ctr">
            <a:noFill/>
            <a:miter lim="800000"/>
            <a:headEnd/>
            <a:tailEnd/>
          </a:ln>
        </p:spPr>
        <p:txBody>
          <a:bodyPr lIns="154305" tIns="77153" rIns="154305" bIns="77153" anchor="ctr"/>
          <a:lstStyle/>
          <a:p>
            <a:pPr algn="ctr">
              <a:defRPr/>
            </a:pPr>
            <a:endParaRPr lang="zh-CN" altLang="en-US" sz="1800">
              <a:solidFill>
                <a:schemeClr val="lt1"/>
              </a:solidFill>
              <a:latin typeface="+mn-lt"/>
              <a:ea typeface="+mn-ea"/>
            </a:endParaRPr>
          </a:p>
        </p:txBody>
      </p:sp>
      <p:sp>
        <p:nvSpPr>
          <p:cNvPr id="3" name="矩形 10"/>
          <p:cNvSpPr>
            <a:spLocks noChangeArrowheads="1"/>
          </p:cNvSpPr>
          <p:nvPr/>
        </p:nvSpPr>
        <p:spPr bwMode="auto">
          <a:xfrm>
            <a:off x="11769725" y="2614613"/>
            <a:ext cx="1497013" cy="101600"/>
          </a:xfrm>
          <a:prstGeom prst="rect">
            <a:avLst/>
          </a:prstGeom>
          <a:solidFill>
            <a:srgbClr val="0099CC">
              <a:alpha val="74000"/>
            </a:srgbClr>
          </a:solidFill>
          <a:ln w="25400" algn="ctr">
            <a:noFill/>
            <a:miter lim="800000"/>
            <a:headEnd/>
            <a:tailEnd/>
          </a:ln>
        </p:spPr>
        <p:txBody>
          <a:bodyPr lIns="154305" tIns="77153" rIns="154305" bIns="77153" anchor="ctr"/>
          <a:lstStyle/>
          <a:p>
            <a:pPr algn="ctr">
              <a:defRPr/>
            </a:pPr>
            <a:endParaRPr lang="zh-CN" altLang="en-US" sz="1800">
              <a:solidFill>
                <a:schemeClr val="lt1"/>
              </a:solidFill>
              <a:latin typeface="+mn-lt"/>
              <a:ea typeface="+mn-ea"/>
            </a:endParaRPr>
          </a:p>
        </p:txBody>
      </p:sp>
      <p:sp>
        <p:nvSpPr>
          <p:cNvPr id="4" name="矩形 10"/>
          <p:cNvSpPr>
            <a:spLocks noChangeArrowheads="1"/>
          </p:cNvSpPr>
          <p:nvPr/>
        </p:nvSpPr>
        <p:spPr bwMode="auto">
          <a:xfrm>
            <a:off x="11769725" y="2822575"/>
            <a:ext cx="3402013" cy="98425"/>
          </a:xfrm>
          <a:prstGeom prst="rect">
            <a:avLst/>
          </a:prstGeom>
          <a:solidFill>
            <a:schemeClr val="folHlink">
              <a:alpha val="74000"/>
            </a:schemeClr>
          </a:solidFill>
          <a:ln w="25400" algn="ctr">
            <a:noFill/>
            <a:miter lim="800000"/>
            <a:headEnd/>
            <a:tailEnd/>
          </a:ln>
        </p:spPr>
        <p:txBody>
          <a:bodyPr lIns="154305" tIns="77153" rIns="154305" bIns="77153" anchor="ctr"/>
          <a:lstStyle/>
          <a:p>
            <a:pPr algn="ctr">
              <a:defRPr/>
            </a:pPr>
            <a:endParaRPr lang="zh-CN" altLang="en-US" sz="1800">
              <a:solidFill>
                <a:schemeClr val="lt1"/>
              </a:solidFill>
              <a:latin typeface="+mn-lt"/>
              <a:ea typeface="+mn-ea"/>
            </a:endParaRPr>
          </a:p>
        </p:txBody>
      </p:sp>
      <p:graphicFrame>
        <p:nvGraphicFramePr>
          <p:cNvPr id="78884" name="Group 36"/>
          <p:cNvGraphicFramePr>
            <a:graphicFrameLocks noGrp="1"/>
          </p:cNvGraphicFramePr>
          <p:nvPr/>
        </p:nvGraphicFramePr>
        <p:xfrm>
          <a:off x="1701800" y="4962525"/>
          <a:ext cx="10579100" cy="1019175"/>
        </p:xfrm>
        <a:graphic>
          <a:graphicData uri="http://schemas.openxmlformats.org/drawingml/2006/table">
            <a:tbl>
              <a:tblPr/>
              <a:tblGrid>
                <a:gridCol w="1965325"/>
                <a:gridCol w="2757488"/>
                <a:gridCol w="1970087"/>
                <a:gridCol w="1879600"/>
                <a:gridCol w="2006600"/>
              </a:tblGrid>
              <a:tr h="1019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创意店</a:t>
                      </a:r>
                    </a:p>
                  </a:txBody>
                  <a:tcPr marL="172815" marR="172815" marT="64812" marB="64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alpha val="74117"/>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创意店</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alpha val="74117"/>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品牌潮流</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alpha val="74117"/>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创意店</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alpha val="74117"/>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品牌潮流</a:t>
                      </a:r>
                    </a:p>
                  </a:txBody>
                  <a:tcPr marL="172815" marR="172815" marT="64812" marB="64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alpha val="74117"/>
                      </a:srgbClr>
                    </a:solidFill>
                  </a:tcPr>
                </a:tc>
              </a:tr>
            </a:tbl>
          </a:graphicData>
        </a:graphic>
      </p:graphicFrame>
      <p:graphicFrame>
        <p:nvGraphicFramePr>
          <p:cNvPr id="78898" name="Group 50"/>
          <p:cNvGraphicFramePr>
            <a:graphicFrameLocks noGrp="1"/>
          </p:cNvGraphicFramePr>
          <p:nvPr/>
        </p:nvGraphicFramePr>
        <p:xfrm>
          <a:off x="1701800" y="7516813"/>
          <a:ext cx="10579100" cy="1019175"/>
        </p:xfrm>
        <a:graphic>
          <a:graphicData uri="http://schemas.openxmlformats.org/drawingml/2006/table">
            <a:tbl>
              <a:tblPr/>
              <a:tblGrid>
                <a:gridCol w="1965325"/>
                <a:gridCol w="2757488"/>
                <a:gridCol w="1970087"/>
                <a:gridCol w="1879600"/>
                <a:gridCol w="2006600"/>
              </a:tblGrid>
              <a:tr h="1019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品牌潮流</a:t>
                      </a:r>
                    </a:p>
                  </a:txBody>
                  <a:tcPr marL="172815" marR="172815" marT="64812" marB="64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74117"/>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创意店</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74117"/>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甜品</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74117"/>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创意店</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74117"/>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品牌潮流</a:t>
                      </a:r>
                    </a:p>
                  </a:txBody>
                  <a:tcPr marL="172815" marR="172815" marT="64812" marB="64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74117"/>
                      </a:schemeClr>
                    </a:solidFill>
                  </a:tcPr>
                </a:tc>
              </a:tr>
            </a:tbl>
          </a:graphicData>
        </a:graphic>
      </p:graphicFrame>
      <p:sp>
        <p:nvSpPr>
          <p:cNvPr id="215090" name="Line 71"/>
          <p:cNvSpPr>
            <a:spLocks noChangeShapeType="1"/>
          </p:cNvSpPr>
          <p:nvPr/>
        </p:nvSpPr>
        <p:spPr bwMode="auto">
          <a:xfrm>
            <a:off x="15036800" y="2921000"/>
            <a:ext cx="46038" cy="5226050"/>
          </a:xfrm>
          <a:prstGeom prst="line">
            <a:avLst/>
          </a:prstGeom>
          <a:noFill/>
          <a:ln w="38100">
            <a:solidFill>
              <a:schemeClr val="folHlink"/>
            </a:solidFill>
            <a:prstDash val="dash"/>
            <a:round/>
            <a:headEnd/>
            <a:tailEn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15091" name="Line 72"/>
          <p:cNvSpPr>
            <a:spLocks noChangeShapeType="1"/>
          </p:cNvSpPr>
          <p:nvPr/>
        </p:nvSpPr>
        <p:spPr bwMode="auto">
          <a:xfrm flipH="1">
            <a:off x="12315825" y="8128000"/>
            <a:ext cx="2720975" cy="0"/>
          </a:xfrm>
          <a:prstGeom prst="line">
            <a:avLst/>
          </a:prstGeom>
          <a:noFill/>
          <a:ln w="38100">
            <a:solidFill>
              <a:schemeClr val="folHlink"/>
            </a:solidFill>
            <a:prstDash val="dash"/>
            <a:round/>
            <a:headEnd/>
            <a:tailEn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15092" name="Rectangle 2"/>
          <p:cNvSpPr>
            <a:spLocks noChangeArrowheads="1"/>
          </p:cNvSpPr>
          <p:nvPr/>
        </p:nvSpPr>
        <p:spPr bwMode="auto">
          <a:xfrm>
            <a:off x="-3175" y="0"/>
            <a:ext cx="5214938"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B</a:t>
            </a:r>
            <a:r>
              <a:rPr lang="zh-CN" altLang="en-US" sz="3600" b="1"/>
              <a:t>区双通道业态细叙述</a:t>
            </a:r>
          </a:p>
        </p:txBody>
      </p:sp>
      <p:grpSp>
        <p:nvGrpSpPr>
          <p:cNvPr id="215093" name="组合 33"/>
          <p:cNvGrpSpPr>
            <a:grpSpLocks/>
          </p:cNvGrpSpPr>
          <p:nvPr/>
        </p:nvGrpSpPr>
        <p:grpSpPr bwMode="auto">
          <a:xfrm>
            <a:off x="12284075" y="2360613"/>
            <a:ext cx="1716088" cy="3073400"/>
            <a:chOff x="12284100" y="2361389"/>
            <a:chExt cx="1715306" cy="3072628"/>
          </a:xfrm>
        </p:grpSpPr>
        <p:cxnSp>
          <p:nvCxnSpPr>
            <p:cNvPr id="31" name="直接连接符 30"/>
            <p:cNvCxnSpPr/>
            <p:nvPr/>
          </p:nvCxnSpPr>
          <p:spPr>
            <a:xfrm>
              <a:off x="12284100" y="5432429"/>
              <a:ext cx="1713719" cy="1588"/>
            </a:xfrm>
            <a:prstGeom prst="line">
              <a:avLst/>
            </a:prstGeom>
            <a:ln w="38100">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a:off x="12463092" y="3896116"/>
              <a:ext cx="3071040" cy="1587"/>
            </a:xfrm>
            <a:prstGeom prst="line">
              <a:avLst/>
            </a:prstGeom>
            <a:ln w="38100">
              <a:solidFill>
                <a:srgbClr val="FF3300"/>
              </a:solidFill>
              <a:prstDash val="dash"/>
            </a:ln>
          </p:spPr>
          <p:style>
            <a:lnRef idx="1">
              <a:schemeClr val="accent1"/>
            </a:lnRef>
            <a:fillRef idx="0">
              <a:schemeClr val="accent1"/>
            </a:fillRef>
            <a:effectRef idx="0">
              <a:schemeClr val="accent1"/>
            </a:effectRef>
            <a:fontRef idx="minor">
              <a:schemeClr val="tx1"/>
            </a:fontRef>
          </p:style>
        </p:cxnSp>
      </p:grpSp>
      <p:grpSp>
        <p:nvGrpSpPr>
          <p:cNvPr id="215094" name="组合 39"/>
          <p:cNvGrpSpPr>
            <a:grpSpLocks/>
          </p:cNvGrpSpPr>
          <p:nvPr/>
        </p:nvGrpSpPr>
        <p:grpSpPr bwMode="auto">
          <a:xfrm>
            <a:off x="12284075" y="2614613"/>
            <a:ext cx="2214563" cy="4033837"/>
            <a:chOff x="12284100" y="2614997"/>
            <a:chExt cx="2214578" cy="4033466"/>
          </a:xfrm>
        </p:grpSpPr>
        <p:cxnSp>
          <p:nvCxnSpPr>
            <p:cNvPr id="36" name="直接连接符 35"/>
            <p:cNvCxnSpPr/>
            <p:nvPr/>
          </p:nvCxnSpPr>
          <p:spPr>
            <a:xfrm>
              <a:off x="12284100" y="6646876"/>
              <a:ext cx="2214578" cy="1587"/>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1" idx="0"/>
            </p:cNvCxnSpPr>
            <p:nvPr/>
          </p:nvCxnSpPr>
          <p:spPr>
            <a:xfrm rot="16200000" flipH="1">
              <a:off x="12479563" y="4627762"/>
              <a:ext cx="4031879" cy="6350"/>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Line 4"/>
          <p:cNvSpPr>
            <a:spLocks noChangeShapeType="1"/>
          </p:cNvSpPr>
          <p:nvPr/>
        </p:nvSpPr>
        <p:spPr bwMode="auto">
          <a:xfrm>
            <a:off x="3382963" y="3870325"/>
            <a:ext cx="11887200"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27685" name="Oval 5"/>
          <p:cNvSpPr>
            <a:spLocks noChangeAspect="1" noChangeArrowheads="1"/>
          </p:cNvSpPr>
          <p:nvPr/>
        </p:nvSpPr>
        <p:spPr bwMode="auto">
          <a:xfrm>
            <a:off x="1477963" y="2879725"/>
            <a:ext cx="1905000" cy="1905000"/>
          </a:xfrm>
          <a:prstGeom prst="ellipse">
            <a:avLst/>
          </a:prstGeom>
          <a:noFill/>
          <a:ln w="7620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zh-CN" altLang="en-US" sz="7200">
                <a:solidFill>
                  <a:schemeClr val="bg1"/>
                </a:solidFill>
                <a:latin typeface="黑体" pitchFamily="49" charset="-122"/>
                <a:ea typeface="黑体" pitchFamily="49" charset="-122"/>
              </a:rPr>
              <a:t>知</a:t>
            </a:r>
          </a:p>
        </p:txBody>
      </p:sp>
      <p:sp>
        <p:nvSpPr>
          <p:cNvPr id="327686" name="Oval 6"/>
          <p:cNvSpPr>
            <a:spLocks noChangeArrowheads="1"/>
          </p:cNvSpPr>
          <p:nvPr/>
        </p:nvSpPr>
        <p:spPr bwMode="auto">
          <a:xfrm>
            <a:off x="15270163" y="3413125"/>
            <a:ext cx="914400" cy="914400"/>
          </a:xfrm>
          <a:prstGeom prst="ellipse">
            <a:avLst/>
          </a:prstGeom>
          <a:noFill/>
          <a:ln w="571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en-US" altLang="zh-CN" sz="4400">
                <a:solidFill>
                  <a:schemeClr val="bg1"/>
                </a:solidFill>
              </a:rPr>
              <a:t>2</a:t>
            </a:r>
          </a:p>
        </p:txBody>
      </p:sp>
      <p:sp>
        <p:nvSpPr>
          <p:cNvPr id="327687" name="Rectangle 7"/>
          <p:cNvSpPr>
            <a:spLocks noChangeArrowheads="1"/>
          </p:cNvSpPr>
          <p:nvPr/>
        </p:nvSpPr>
        <p:spPr bwMode="auto">
          <a:xfrm>
            <a:off x="7269163" y="3032125"/>
            <a:ext cx="78549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algn="r" defTabSz="1543050"/>
            <a:r>
              <a:rPr lang="zh-CN" altLang="en-US" sz="4400">
                <a:solidFill>
                  <a:schemeClr val="bg1"/>
                </a:solidFill>
                <a:latin typeface="黑体" pitchFamily="49" charset="-122"/>
                <a:ea typeface="黑体" pitchFamily="49" charset="-122"/>
              </a:rPr>
              <a:t>资源评估</a:t>
            </a:r>
            <a:r>
              <a:rPr lang="en-US" altLang="zh-CN" sz="4400">
                <a:solidFill>
                  <a:schemeClr val="bg1"/>
                </a:solidFill>
                <a:ea typeface="黑体" pitchFamily="49" charset="-122"/>
              </a:rPr>
              <a:t>—</a:t>
            </a:r>
            <a:r>
              <a:rPr lang="zh-CN" altLang="en-US" sz="4400">
                <a:solidFill>
                  <a:schemeClr val="bg1"/>
                </a:solidFill>
                <a:latin typeface="黑体" pitchFamily="49" charset="-122"/>
                <a:ea typeface="黑体" pitchFamily="49" charset="-122"/>
              </a:rPr>
              <a:t>宏观市场研究</a:t>
            </a:r>
          </a:p>
        </p:txBody>
      </p:sp>
      <p:pic>
        <p:nvPicPr>
          <p:cNvPr id="327688" name="Picture 8" descr="2"/>
          <p:cNvPicPr>
            <a:picLocks noChangeAspect="1" noChangeArrowheads="1"/>
          </p:cNvPicPr>
          <p:nvPr/>
        </p:nvPicPr>
        <p:blipFill>
          <a:blip r:embed="rId2"/>
          <a:srcRect/>
          <a:stretch>
            <a:fillRect/>
          </a:stretch>
        </p:blipFill>
        <p:spPr bwMode="auto">
          <a:xfrm>
            <a:off x="3459163" y="3946525"/>
            <a:ext cx="3505200" cy="3217863"/>
          </a:xfrm>
          <a:prstGeom prst="rect">
            <a:avLst/>
          </a:prstGeom>
          <a:noFill/>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7686"/>
                                        </p:tgtEl>
                                        <p:attrNameLst>
                                          <p:attrName>style.visibility</p:attrName>
                                        </p:attrNameLst>
                                      </p:cBhvr>
                                      <p:to>
                                        <p:strVal val="visible"/>
                                      </p:to>
                                    </p:set>
                                    <p:animEffect transition="in" filter="fade">
                                      <p:cBhvr>
                                        <p:cTn id="7" dur="500"/>
                                        <p:tgtEl>
                                          <p:spTgt spid="32768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7684"/>
                                        </p:tgtEl>
                                        <p:attrNameLst>
                                          <p:attrName>style.visibility</p:attrName>
                                        </p:attrNameLst>
                                      </p:cBhvr>
                                      <p:to>
                                        <p:strVal val="visible"/>
                                      </p:to>
                                    </p:set>
                                    <p:animEffect transition="in" filter="fade">
                                      <p:cBhvr>
                                        <p:cTn id="11" dur="500"/>
                                        <p:tgtEl>
                                          <p:spTgt spid="327684"/>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7685"/>
                                        </p:tgtEl>
                                        <p:attrNameLst>
                                          <p:attrName>style.visibility</p:attrName>
                                        </p:attrNameLst>
                                      </p:cBhvr>
                                      <p:to>
                                        <p:strVal val="visible"/>
                                      </p:to>
                                    </p:set>
                                    <p:animEffect transition="in" filter="fade">
                                      <p:cBhvr>
                                        <p:cTn id="15" dur="500"/>
                                        <p:tgtEl>
                                          <p:spTgt spid="327685"/>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7688"/>
                                        </p:tgtEl>
                                        <p:attrNameLst>
                                          <p:attrName>style.visibility</p:attrName>
                                        </p:attrNameLst>
                                      </p:cBhvr>
                                      <p:to>
                                        <p:strVal val="visible"/>
                                      </p:to>
                                    </p:set>
                                    <p:animEffect transition="in" filter="fade">
                                      <p:cBhvr>
                                        <p:cTn id="19" dur="500"/>
                                        <p:tgtEl>
                                          <p:spTgt spid="327688"/>
                                        </p:tgtEl>
                                      </p:cBhvr>
                                    </p:animEffect>
                                  </p:childTnLst>
                                </p:cTn>
                              </p:par>
                            </p:childTnLst>
                          </p:cTn>
                        </p:par>
                        <p:par>
                          <p:cTn id="20" fill="hold" nodeType="afterGroup">
                            <p:stCondLst>
                              <p:cond delay="2000"/>
                            </p:stCondLst>
                            <p:childTnLst>
                              <p:par>
                                <p:cTn id="21" presetID="27" presetClass="entr" presetSubtype="0" fill="hold" nodeType="afterEffect">
                                  <p:stCondLst>
                                    <p:cond delay="0"/>
                                  </p:stCondLst>
                                  <p:iterate type="lt">
                                    <p:tmPct val="50000"/>
                                  </p:iterate>
                                  <p:childTnLst>
                                    <p:set>
                                      <p:cBhvr>
                                        <p:cTn id="22" dur="1" fill="hold">
                                          <p:stCondLst>
                                            <p:cond delay="0"/>
                                          </p:stCondLst>
                                        </p:cTn>
                                        <p:tgtEl>
                                          <p:spTgt spid="327687">
                                            <p:txEl>
                                              <p:pRg st="0" end="0"/>
                                            </p:txEl>
                                          </p:spTgt>
                                        </p:tgtEl>
                                        <p:attrNameLst>
                                          <p:attrName>style.visibility</p:attrName>
                                        </p:attrNameLst>
                                      </p:cBhvr>
                                      <p:to>
                                        <p:strVal val="visible"/>
                                      </p:to>
                                    </p:set>
                                    <p:anim calcmode="discrete" valueType="clr">
                                      <p:cBhvr override="childStyle">
                                        <p:cTn id="23" dur="30"/>
                                        <p:tgtEl>
                                          <p:spTgt spid="32768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30"/>
                                        <p:tgtEl>
                                          <p:spTgt spid="327687">
                                            <p:txEl>
                                              <p:pRg st="0" end="0"/>
                                            </p:txEl>
                                          </p:spTgt>
                                        </p:tgtEl>
                                        <p:attrNameLst>
                                          <p:attrName>fillcolor</p:attrName>
                                        </p:attrNameLst>
                                      </p:cBhvr>
                                      <p:tavLst>
                                        <p:tav tm="0">
                                          <p:val>
                                            <p:clrVal>
                                              <a:schemeClr val="accent2"/>
                                            </p:clrVal>
                                          </p:val>
                                        </p:tav>
                                        <p:tav tm="50000">
                                          <p:val>
                                            <p:clrVal>
                                              <a:schemeClr val="hlink"/>
                                            </p:clrVal>
                                          </p:val>
                                        </p:tav>
                                      </p:tavLst>
                                    </p:anim>
                                    <p:set>
                                      <p:cBhvr>
                                        <p:cTn id="25" dur="30"/>
                                        <p:tgtEl>
                                          <p:spTgt spid="32768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4" grpId="0" animBg="1"/>
      <p:bldP spid="327685" grpId="0" animBg="1"/>
      <p:bldP spid="32768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6" name="组合 6"/>
          <p:cNvGrpSpPr>
            <a:grpSpLocks/>
          </p:cNvGrpSpPr>
          <p:nvPr/>
        </p:nvGrpSpPr>
        <p:grpSpPr bwMode="auto">
          <a:xfrm>
            <a:off x="1293813" y="1492250"/>
            <a:ext cx="13266737" cy="2208213"/>
            <a:chOff x="0" y="3457575"/>
            <a:chExt cx="9144000" cy="2028825"/>
          </a:xfrm>
        </p:grpSpPr>
        <p:pic>
          <p:nvPicPr>
            <p:cNvPr id="216097" name="Picture 4" descr="3[8`C%{}_X(%}SA6E(LM7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457575"/>
              <a:ext cx="9144000" cy="202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6098" name="Text Box 4"/>
            <p:cNvSpPr txBox="1">
              <a:spLocks noChangeArrowheads="1"/>
            </p:cNvSpPr>
            <p:nvPr/>
          </p:nvSpPr>
          <p:spPr bwMode="auto">
            <a:xfrm>
              <a:off x="7510404" y="4063534"/>
              <a:ext cx="837477" cy="749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b="1">
                  <a:solidFill>
                    <a:srgbClr val="FF0000"/>
                  </a:solidFill>
                  <a:latin typeface="Arial" pitchFamily="34" charset="0"/>
                  <a:ea typeface="宋体" pitchFamily="2" charset="-122"/>
                </a:rPr>
                <a:t>A</a:t>
              </a:r>
            </a:p>
          </p:txBody>
        </p:sp>
      </p:grpSp>
      <p:graphicFrame>
        <p:nvGraphicFramePr>
          <p:cNvPr id="64633" name="Group 121"/>
          <p:cNvGraphicFramePr>
            <a:graphicFrameLocks noGrp="1"/>
          </p:cNvGraphicFramePr>
          <p:nvPr/>
        </p:nvGraphicFramePr>
        <p:xfrm>
          <a:off x="1698625" y="4144963"/>
          <a:ext cx="7077075" cy="4695827"/>
        </p:xfrm>
        <a:graphic>
          <a:graphicData uri="http://schemas.openxmlformats.org/drawingml/2006/table">
            <a:tbl>
              <a:tblPr/>
              <a:tblGrid>
                <a:gridCol w="3171825"/>
                <a:gridCol w="3905250"/>
              </a:tblGrid>
              <a:tr h="477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业种</a:t>
                      </a:r>
                    </a:p>
                  </a:txBody>
                  <a:tcPr marL="172815" marR="172815" marT="64812" marB="64812"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3399">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一般规模（平方米）</a:t>
                      </a:r>
                    </a:p>
                  </a:txBody>
                  <a:tcPr marL="172815" marR="172815" marT="64812" marB="64812"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3399">
                        <a:alpha val="20000"/>
                      </a:srgbClr>
                    </a:solidFill>
                  </a:tcPr>
                </a:tc>
              </a:tr>
              <a:tr h="598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品牌潮流店</a:t>
                      </a:r>
                    </a:p>
                  </a:txBody>
                  <a:tcPr marL="172815" marR="172815" marT="64812" marB="64812"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40-50</a:t>
                      </a:r>
                    </a:p>
                  </a:txBody>
                  <a:tcPr marL="172815" marR="172815" marT="64812" marB="64812"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08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创意店</a:t>
                      </a:r>
                    </a:p>
                  </a:txBody>
                  <a:tcPr marL="172815" marR="172815" marT="64812" marB="64812"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a:t>
                      </a:r>
                    </a:p>
                  </a:txBody>
                  <a:tcPr marL="172815" marR="172815" marT="64812" marB="64812"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000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甜品屋</a:t>
                      </a:r>
                    </a:p>
                  </a:txBody>
                  <a:tcPr marL="172815" marR="172815" marT="64812" marB="64812"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a:t>
                      </a:r>
                    </a:p>
                  </a:txBody>
                  <a:tcPr marL="172815" marR="172815" marT="64812" marB="64812"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03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地铁便利</a:t>
                      </a:r>
                    </a:p>
                  </a:txBody>
                  <a:tcPr marL="172815" marR="172815" marT="64812" marB="64812"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a:t>
                      </a:r>
                    </a:p>
                  </a:txBody>
                  <a:tcPr marL="172815" marR="172815" marT="64812" marB="64812"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000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文化主题店</a:t>
                      </a:r>
                    </a:p>
                  </a:txBody>
                  <a:tcPr marL="172815" marR="172815" marT="64812" marB="64812"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a:t>
                      </a:r>
                    </a:p>
                  </a:txBody>
                  <a:tcPr marL="172815" marR="172815" marT="64812" marB="64812"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03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地方主题店</a:t>
                      </a:r>
                    </a:p>
                  </a:txBody>
                  <a:tcPr marL="172815" marR="172815" marT="64812" marB="64812"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40</a:t>
                      </a:r>
                    </a:p>
                  </a:txBody>
                  <a:tcPr marL="172815" marR="172815" marT="64812" marB="64812"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04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背柜</a:t>
                      </a:r>
                    </a:p>
                  </a:txBody>
                  <a:tcPr marL="172815" marR="172815" marT="64812" marB="64812"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10-15</a:t>
                      </a:r>
                    </a:p>
                  </a:txBody>
                  <a:tcPr marL="172815" marR="172815" marT="64812" marB="64812"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16094" name="Picture 4" descr="photo_256823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002838" y="6596063"/>
            <a:ext cx="5441950" cy="2347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6095" name="Picture 53" descr="1299142408-559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002838" y="4043363"/>
            <a:ext cx="5441950" cy="245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6096" name="Rectangle 2"/>
          <p:cNvSpPr>
            <a:spLocks noChangeArrowheads="1"/>
          </p:cNvSpPr>
          <p:nvPr/>
        </p:nvSpPr>
        <p:spPr bwMode="auto">
          <a:xfrm>
            <a:off x="0" y="0"/>
            <a:ext cx="43735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A</a:t>
            </a:r>
            <a:r>
              <a:rPr lang="zh-CN" altLang="en-US" sz="3600" b="1"/>
              <a:t>区商家面积需求</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80"/>
          <p:cNvSpPr txBox="1">
            <a:spLocks noChangeArrowheads="1"/>
          </p:cNvSpPr>
          <p:nvPr/>
        </p:nvSpPr>
        <p:spPr bwMode="auto">
          <a:xfrm>
            <a:off x="963613" y="2968625"/>
            <a:ext cx="13063537" cy="604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200" b="1">
                <a:solidFill>
                  <a:srgbClr val="0000CC"/>
                </a:solidFill>
                <a:latin typeface="微软雅黑" pitchFamily="34" charset="-122"/>
                <a:ea typeface="微软雅黑" pitchFamily="34" charset="-122"/>
              </a:rPr>
              <a:t>客群上看</a:t>
            </a:r>
            <a:r>
              <a:rPr lang="zh-CN" altLang="en-US" sz="2200" b="1">
                <a:latin typeface="微软雅黑" pitchFamily="34" charset="-122"/>
                <a:ea typeface="微软雅黑" pitchFamily="34" charset="-122"/>
              </a:rPr>
              <a:t>，以年轻时尚女白领为主，附带部分学生客群。他们对购物环境要求相对不高，档次为中端。</a:t>
            </a:r>
            <a:endParaRPr lang="en-US" altLang="zh-CN" sz="2200" b="1">
              <a:latin typeface="微软雅黑" pitchFamily="34" charset="-122"/>
              <a:ea typeface="微软雅黑" pitchFamily="34" charset="-122"/>
            </a:endParaRPr>
          </a:p>
        </p:txBody>
      </p:sp>
      <p:sp>
        <p:nvSpPr>
          <p:cNvPr id="217091" name="Text Box 81"/>
          <p:cNvSpPr txBox="1">
            <a:spLocks noChangeArrowheads="1"/>
          </p:cNvSpPr>
          <p:nvPr/>
        </p:nvSpPr>
        <p:spPr bwMode="auto">
          <a:xfrm>
            <a:off x="963613" y="1927225"/>
            <a:ext cx="13609637" cy="167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200" b="1">
                <a:solidFill>
                  <a:srgbClr val="0000CC"/>
                </a:solidFill>
                <a:latin typeface="微软雅黑" pitchFamily="34" charset="-122"/>
                <a:ea typeface="微软雅黑" pitchFamily="34" charset="-122"/>
              </a:rPr>
              <a:t>总体定位上看</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A</a:t>
            </a:r>
            <a:r>
              <a:rPr lang="zh-CN" altLang="en-US" sz="2200" b="1">
                <a:latin typeface="微软雅黑" pitchFamily="34" charset="-122"/>
                <a:ea typeface="微软雅黑" pitchFamily="34" charset="-122"/>
              </a:rPr>
              <a:t>区根据原定位，突显的是购物淘宝的乐趣，渲染在缤纷的气息中踱步，总有淡淡的发掘宝藏的冲动。</a:t>
            </a:r>
            <a:endParaRPr lang="en-US" altLang="zh-CN" sz="2200" b="1">
              <a:latin typeface="微软雅黑" pitchFamily="34" charset="-122"/>
              <a:ea typeface="微软雅黑" pitchFamily="34" charset="-122"/>
            </a:endParaRPr>
          </a:p>
          <a:p>
            <a:pPr eaLnBrk="1" hangingPunct="1">
              <a:spcBef>
                <a:spcPct val="50000"/>
              </a:spcBef>
            </a:pPr>
            <a:endParaRPr lang="zh-CN" altLang="en-US" sz="2200" b="1">
              <a:solidFill>
                <a:schemeClr val="accent1"/>
              </a:solidFill>
              <a:latin typeface="Arial" pitchFamily="34" charset="0"/>
              <a:ea typeface="宋体" pitchFamily="2" charset="-122"/>
            </a:endParaRPr>
          </a:p>
        </p:txBody>
      </p:sp>
      <p:sp>
        <p:nvSpPr>
          <p:cNvPr id="217092" name="Text Box 82"/>
          <p:cNvSpPr txBox="1">
            <a:spLocks noChangeArrowheads="1"/>
          </p:cNvSpPr>
          <p:nvPr/>
        </p:nvSpPr>
        <p:spPr bwMode="auto">
          <a:xfrm>
            <a:off x="963613" y="3744913"/>
            <a:ext cx="13339762" cy="493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200" b="1">
                <a:solidFill>
                  <a:srgbClr val="0000CC"/>
                </a:solidFill>
                <a:latin typeface="微软雅黑" pitchFamily="34" charset="-122"/>
                <a:ea typeface="微软雅黑" pitchFamily="34" charset="-122"/>
              </a:rPr>
              <a:t>业态上</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A</a:t>
            </a:r>
            <a:r>
              <a:rPr lang="zh-CN" altLang="en-US" sz="2200" b="1">
                <a:latin typeface="微软雅黑" pitchFamily="34" charset="-122"/>
                <a:ea typeface="微软雅黑" pitchFamily="34" charset="-122"/>
              </a:rPr>
              <a:t>区主要以创意店及潮流店为中心，对商铺规格要求低。</a:t>
            </a:r>
          </a:p>
        </p:txBody>
      </p:sp>
      <p:sp>
        <p:nvSpPr>
          <p:cNvPr id="217093" name="Text Box 85"/>
          <p:cNvSpPr txBox="1">
            <a:spLocks noChangeArrowheads="1"/>
          </p:cNvSpPr>
          <p:nvPr/>
        </p:nvSpPr>
        <p:spPr bwMode="auto">
          <a:xfrm>
            <a:off x="963613" y="4359275"/>
            <a:ext cx="1510665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200" b="1">
                <a:solidFill>
                  <a:srgbClr val="0000CC"/>
                </a:solidFill>
                <a:latin typeface="微软雅黑" pitchFamily="34" charset="-122"/>
                <a:ea typeface="微软雅黑" pitchFamily="34" charset="-122"/>
              </a:rPr>
              <a:t>租金上</a:t>
            </a:r>
            <a:r>
              <a:rPr lang="zh-CN" altLang="en-US" sz="2200" b="1">
                <a:latin typeface="微软雅黑" pitchFamily="34" charset="-122"/>
                <a:ea typeface="微软雅黑" pitchFamily="34" charset="-122"/>
              </a:rPr>
              <a:t>，按原单通道方案，</a:t>
            </a:r>
            <a:r>
              <a:rPr lang="en-US" altLang="zh-CN" sz="2200" b="1">
                <a:latin typeface="微软雅黑" pitchFamily="34" charset="-122"/>
                <a:ea typeface="微软雅黑" pitchFamily="34" charset="-122"/>
              </a:rPr>
              <a:t>A</a:t>
            </a:r>
            <a:r>
              <a:rPr lang="zh-CN" altLang="en-US" sz="2200" b="1">
                <a:latin typeface="微软雅黑" pitchFamily="34" charset="-122"/>
                <a:ea typeface="微软雅黑" pitchFamily="34" charset="-122"/>
              </a:rPr>
              <a:t>区可设商铺</a:t>
            </a:r>
            <a:r>
              <a:rPr lang="en-US" altLang="zh-CN" sz="2200" b="1">
                <a:latin typeface="微软雅黑" pitchFamily="34" charset="-122"/>
                <a:ea typeface="微软雅黑" pitchFamily="34" charset="-122"/>
              </a:rPr>
              <a:t>92</a:t>
            </a:r>
            <a:r>
              <a:rPr lang="zh-CN" altLang="en-US" sz="2200" b="1">
                <a:latin typeface="微软雅黑" pitchFamily="34" charset="-122"/>
                <a:ea typeface="微软雅黑" pitchFamily="34" charset="-122"/>
              </a:rPr>
              <a:t>个单位，背柜</a:t>
            </a:r>
            <a:r>
              <a:rPr lang="en-US" altLang="zh-CN" sz="2200" b="1">
                <a:latin typeface="微软雅黑" pitchFamily="34" charset="-122"/>
                <a:ea typeface="微软雅黑" pitchFamily="34" charset="-122"/>
              </a:rPr>
              <a:t>35</a:t>
            </a:r>
            <a:r>
              <a:rPr lang="zh-CN" altLang="en-US" sz="2200" b="1">
                <a:latin typeface="微软雅黑" pitchFamily="34" charset="-122"/>
                <a:ea typeface="微软雅黑" pitchFamily="34" charset="-122"/>
              </a:rPr>
              <a:t>个单位，总面积</a:t>
            </a:r>
            <a:r>
              <a:rPr lang="en-US" altLang="zh-CN" sz="2200" b="1">
                <a:solidFill>
                  <a:srgbClr val="0000CC"/>
                </a:solidFill>
                <a:latin typeface="微软雅黑" pitchFamily="34" charset="-122"/>
                <a:ea typeface="微软雅黑" pitchFamily="34" charset="-122"/>
              </a:rPr>
              <a:t>5565</a:t>
            </a:r>
            <a:r>
              <a:rPr lang="en-US" altLang="zh-CN" sz="2200" b="1">
                <a:latin typeface="微软雅黑" pitchFamily="34" charset="-122"/>
                <a:ea typeface="微软雅黑" pitchFamily="34" charset="-122"/>
              </a:rPr>
              <a:t>㎡</a:t>
            </a:r>
          </a:p>
          <a:p>
            <a:pPr eaLnBrk="1" hangingPunct="1">
              <a:spcBef>
                <a:spcPct val="50000"/>
              </a:spcBef>
            </a:pPr>
            <a:r>
              <a:rPr lang="en-US" altLang="zh-CN" sz="2200" b="1">
                <a:solidFill>
                  <a:schemeClr val="accent1"/>
                </a:solidFill>
                <a:latin typeface="微软雅黑" pitchFamily="34" charset="-122"/>
                <a:ea typeface="微软雅黑" pitchFamily="34" charset="-122"/>
              </a:rPr>
              <a:t>             </a:t>
            </a:r>
            <a:r>
              <a:rPr lang="zh-CN" altLang="en-US" sz="2200" b="1">
                <a:latin typeface="微软雅黑" pitchFamily="34" charset="-122"/>
                <a:ea typeface="微软雅黑" pitchFamily="34" charset="-122"/>
              </a:rPr>
              <a:t>按双通道方案，</a:t>
            </a:r>
            <a:r>
              <a:rPr lang="en-US" altLang="zh-CN" sz="2200" b="1">
                <a:latin typeface="微软雅黑" pitchFamily="34" charset="-122"/>
                <a:ea typeface="微软雅黑" pitchFamily="34" charset="-122"/>
              </a:rPr>
              <a:t>A</a:t>
            </a:r>
            <a:r>
              <a:rPr lang="zh-CN" altLang="en-US" sz="2200" b="1">
                <a:latin typeface="微软雅黑" pitchFamily="34" charset="-122"/>
                <a:ea typeface="微软雅黑" pitchFamily="34" charset="-122"/>
              </a:rPr>
              <a:t>区可设商铺</a:t>
            </a:r>
            <a:r>
              <a:rPr lang="en-US" altLang="zh-CN" sz="2200" b="1">
                <a:latin typeface="微软雅黑" pitchFamily="34" charset="-122"/>
                <a:ea typeface="微软雅黑" pitchFamily="34" charset="-122"/>
              </a:rPr>
              <a:t>138</a:t>
            </a:r>
            <a:r>
              <a:rPr lang="zh-CN" altLang="en-US" sz="2200" b="1">
                <a:latin typeface="微软雅黑" pitchFamily="34" charset="-122"/>
                <a:ea typeface="微软雅黑" pitchFamily="34" charset="-122"/>
              </a:rPr>
              <a:t>个单位，总面积</a:t>
            </a:r>
            <a:r>
              <a:rPr lang="en-US" altLang="zh-CN" sz="2200" b="1">
                <a:solidFill>
                  <a:srgbClr val="0000CC"/>
                </a:solidFill>
                <a:latin typeface="微软雅黑" pitchFamily="34" charset="-122"/>
                <a:ea typeface="微软雅黑" pitchFamily="34" charset="-122"/>
              </a:rPr>
              <a:t>5796</a:t>
            </a:r>
            <a:r>
              <a:rPr lang="en-US" altLang="zh-CN" sz="2200" b="1">
                <a:latin typeface="微软雅黑" pitchFamily="34" charset="-122"/>
                <a:ea typeface="微软雅黑" pitchFamily="34" charset="-122"/>
              </a:rPr>
              <a:t> </a:t>
            </a:r>
            <a:r>
              <a:rPr lang="en-US" altLang="zh-CN" sz="2200" b="1">
                <a:latin typeface="Arial" pitchFamily="34" charset="0"/>
                <a:ea typeface="宋体" pitchFamily="2" charset="-122"/>
              </a:rPr>
              <a:t>㎡</a:t>
            </a:r>
          </a:p>
        </p:txBody>
      </p:sp>
      <p:sp>
        <p:nvSpPr>
          <p:cNvPr id="217094" name="Rectangle 2"/>
          <p:cNvSpPr>
            <a:spLocks noChangeArrowheads="1"/>
          </p:cNvSpPr>
          <p:nvPr/>
        </p:nvSpPr>
        <p:spPr bwMode="auto">
          <a:xfrm>
            <a:off x="0" y="0"/>
            <a:ext cx="41449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A</a:t>
            </a:r>
            <a:r>
              <a:rPr lang="zh-CN" altLang="en-US" sz="3600" b="1"/>
              <a:t>区两方案比较</a:t>
            </a:r>
          </a:p>
        </p:txBody>
      </p:sp>
      <p:sp>
        <p:nvSpPr>
          <p:cNvPr id="217095" name="TextBox 72"/>
          <p:cNvSpPr txBox="1">
            <a:spLocks noChangeArrowheads="1"/>
          </p:cNvSpPr>
          <p:nvPr/>
        </p:nvSpPr>
        <p:spPr bwMode="auto">
          <a:xfrm>
            <a:off x="5364163" y="7985125"/>
            <a:ext cx="7086600" cy="646113"/>
          </a:xfrm>
          <a:prstGeom prst="rect">
            <a:avLst/>
          </a:prstGeom>
          <a:solidFill>
            <a:srgbClr val="0033CC">
              <a:alpha val="9019"/>
            </a:srgbClr>
          </a:solidFill>
          <a:ln w="9525">
            <a:solidFill>
              <a:srgbClr val="0033CC"/>
            </a:solidFill>
            <a:miter lim="800000"/>
            <a:headEnd/>
            <a:tailEnd/>
          </a:ln>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lnSpc>
                <a:spcPct val="150000"/>
              </a:lnSpc>
            </a:pPr>
            <a:r>
              <a:rPr lang="en-US" altLang="zh-CN" sz="2400" b="1" dirty="0">
                <a:solidFill>
                  <a:srgbClr val="0000CC"/>
                </a:solidFill>
                <a:latin typeface="微软雅黑" pitchFamily="34" charset="-122"/>
                <a:ea typeface="微软雅黑" pitchFamily="34" charset="-122"/>
              </a:rPr>
              <a:t>A</a:t>
            </a:r>
            <a:r>
              <a:rPr lang="zh-CN" altLang="en-US" sz="2400" b="1" dirty="0">
                <a:solidFill>
                  <a:srgbClr val="0000CC"/>
                </a:solidFill>
                <a:latin typeface="微软雅黑" pitchFamily="34" charset="-122"/>
                <a:ea typeface="微软雅黑" pitchFamily="34" charset="-122"/>
              </a:rPr>
              <a:t>区</a:t>
            </a:r>
            <a:r>
              <a:rPr lang="zh-CN" altLang="en-US" sz="2400" b="1" dirty="0" smtClean="0">
                <a:solidFill>
                  <a:srgbClr val="0000CC"/>
                </a:solidFill>
                <a:latin typeface="微软雅黑" pitchFamily="34" charset="-122"/>
                <a:ea typeface="微软雅黑" pitchFamily="34" charset="-122"/>
              </a:rPr>
              <a:t>，</a:t>
            </a:r>
            <a:r>
              <a:rPr lang="zh-CN" altLang="en-US" sz="2400" b="1" dirty="0">
                <a:solidFill>
                  <a:srgbClr val="0000CC"/>
                </a:solidFill>
                <a:latin typeface="微软雅黑" pitchFamily="34" charset="-122"/>
                <a:ea typeface="微软雅黑" pitchFamily="34" charset="-122"/>
              </a:rPr>
              <a:t>我司</a:t>
            </a:r>
            <a:r>
              <a:rPr lang="zh-CN" altLang="en-US" sz="2400" b="1" dirty="0" smtClean="0">
                <a:solidFill>
                  <a:srgbClr val="0000CC"/>
                </a:solidFill>
                <a:latin typeface="微软雅黑" pitchFamily="34" charset="-122"/>
                <a:ea typeface="微软雅黑" pitchFamily="34" charset="-122"/>
              </a:rPr>
              <a:t>建议</a:t>
            </a:r>
            <a:r>
              <a:rPr lang="zh-CN" altLang="en-US" sz="2400" b="1" dirty="0">
                <a:solidFill>
                  <a:srgbClr val="0000CC"/>
                </a:solidFill>
                <a:latin typeface="微软雅黑" pitchFamily="34" charset="-122"/>
                <a:ea typeface="微软雅黑" pitchFamily="34" charset="-122"/>
              </a:rPr>
              <a:t>优先考虑 单通道设置背柜方案</a:t>
            </a:r>
          </a:p>
        </p:txBody>
      </p:sp>
      <p:sp>
        <p:nvSpPr>
          <p:cNvPr id="12" name="Text Box 7"/>
          <p:cNvSpPr txBox="1">
            <a:spLocks noChangeArrowheads="1"/>
          </p:cNvSpPr>
          <p:nvPr/>
        </p:nvSpPr>
        <p:spPr bwMode="auto">
          <a:xfrm>
            <a:off x="925513" y="5789613"/>
            <a:ext cx="15162212" cy="1817687"/>
          </a:xfrm>
          <a:prstGeom prst="rect">
            <a:avLst/>
          </a:prstGeom>
          <a:solidFill>
            <a:schemeClr val="accent1">
              <a:lumMod val="20000"/>
              <a:lumOff val="80000"/>
            </a:schemeClr>
          </a:solidFill>
          <a:ln w="25400">
            <a:solidFill>
              <a:schemeClr val="tx2">
                <a:lumMod val="60000"/>
                <a:lumOff val="40000"/>
              </a:schemeClr>
            </a:solidFill>
            <a:prstDash val="dash"/>
            <a:miter lim="800000"/>
            <a:headEnd/>
            <a:tailEnd/>
          </a:ln>
          <a:effectLst/>
        </p:spPr>
        <p:txBody>
          <a:bodyPr lIns="154305" tIns="77153" rIns="154305" bIns="77153">
            <a:spAutoFit/>
          </a:bodyPr>
          <a:lstStyle/>
          <a:p>
            <a:pPr>
              <a:lnSpc>
                <a:spcPct val="150000"/>
              </a:lnSpc>
              <a:spcBef>
                <a:spcPct val="50000"/>
              </a:spcBef>
              <a:defRPr/>
            </a:pPr>
            <a:r>
              <a:rPr lang="en-US" altLang="zh-CN" sz="2400" b="1" dirty="0">
                <a:latin typeface="微软雅黑" pitchFamily="34" charset="-122"/>
                <a:ea typeface="微软雅黑" pitchFamily="34" charset="-122"/>
              </a:rPr>
              <a:t>A</a:t>
            </a:r>
            <a:r>
              <a:rPr lang="zh-CN" altLang="en-US" sz="2400" b="1" dirty="0">
                <a:latin typeface="微软雅黑" pitchFamily="34" charset="-122"/>
                <a:ea typeface="微软雅黑" pitchFamily="34" charset="-122"/>
              </a:rPr>
              <a:t>区若设为双通道，南商铺进深及通道将作出些让步，但商铺规格依然符合总体业态定位的需要。另外，双通道的设计有利于业态的丰富及整体区域主题氛围的打造</a:t>
            </a:r>
            <a:r>
              <a:rPr lang="zh-CN" altLang="en-US" sz="2400" b="1" dirty="0" smtClean="0">
                <a:latin typeface="微软雅黑" pitchFamily="34" charset="-122"/>
                <a:ea typeface="微软雅黑" pitchFamily="34" charset="-122"/>
              </a:rPr>
              <a:t>。</a:t>
            </a:r>
            <a:r>
              <a:rPr lang="zh-CN" altLang="en-US" sz="2400" b="1" dirty="0">
                <a:latin typeface="微软雅黑" pitchFamily="34" charset="-122"/>
                <a:ea typeface="微软雅黑" pitchFamily="34" charset="-122"/>
              </a:rPr>
              <a:t>我司</a:t>
            </a:r>
            <a:r>
              <a:rPr lang="zh-CN" altLang="en-US" sz="2400" b="1" dirty="0" smtClean="0">
                <a:latin typeface="微软雅黑" pitchFamily="34" charset="-122"/>
                <a:ea typeface="微软雅黑" pitchFamily="34" charset="-122"/>
              </a:rPr>
              <a:t>认为</a:t>
            </a:r>
            <a:r>
              <a:rPr lang="zh-CN" altLang="en-US" sz="2400" b="1" dirty="0">
                <a:latin typeface="微软雅黑" pitchFamily="34" charset="-122"/>
                <a:ea typeface="微软雅黑" pitchFamily="34" charset="-122"/>
              </a:rPr>
              <a:t>，</a:t>
            </a:r>
            <a:r>
              <a:rPr lang="zh-CN" altLang="en-US" sz="2400" b="1" dirty="0">
                <a:solidFill>
                  <a:srgbClr val="0000CC"/>
                </a:solidFill>
                <a:latin typeface="微软雅黑" pitchFamily="34" charset="-122"/>
                <a:ea typeface="微软雅黑" pitchFamily="34" charset="-122"/>
              </a:rPr>
              <a:t>在</a:t>
            </a:r>
            <a:r>
              <a:rPr lang="en-US" altLang="zh-CN" sz="2400" b="1" dirty="0">
                <a:solidFill>
                  <a:srgbClr val="0000CC"/>
                </a:solidFill>
                <a:latin typeface="微软雅黑" pitchFamily="34" charset="-122"/>
                <a:ea typeface="微软雅黑" pitchFamily="34" charset="-122"/>
              </a:rPr>
              <a:t>A</a:t>
            </a:r>
            <a:r>
              <a:rPr lang="zh-CN" altLang="en-US" sz="2400" b="1" dirty="0">
                <a:solidFill>
                  <a:srgbClr val="0000CC"/>
                </a:solidFill>
                <a:latin typeface="微软雅黑" pitchFamily="34" charset="-122"/>
                <a:ea typeface="微软雅黑" pitchFamily="34" charset="-122"/>
              </a:rPr>
              <a:t>区双通道有可行性</a:t>
            </a:r>
            <a:r>
              <a:rPr lang="zh-CN" altLang="en-US" sz="2400" b="1" dirty="0">
                <a:latin typeface="微软雅黑" pitchFamily="34" charset="-122"/>
                <a:ea typeface="微软雅黑" pitchFamily="34" charset="-122"/>
              </a:rPr>
              <a:t>，但我们更</a:t>
            </a:r>
            <a:r>
              <a:rPr lang="zh-CN" altLang="en-US" sz="2400" b="1" dirty="0">
                <a:solidFill>
                  <a:srgbClr val="0000CC"/>
                </a:solidFill>
                <a:latin typeface="微软雅黑" pitchFamily="34" charset="-122"/>
                <a:ea typeface="微软雅黑" pitchFamily="34" charset="-122"/>
              </a:rPr>
              <a:t>倾向于单通道设置背柜的方案</a:t>
            </a:r>
            <a:r>
              <a:rPr lang="zh-CN" altLang="en-US" sz="2400" b="1" dirty="0">
                <a:latin typeface="微软雅黑" pitchFamily="34" charset="-122"/>
                <a:ea typeface="微软雅黑" pitchFamily="34" charset="-122"/>
              </a:rPr>
              <a:t>，较于前者，后者灵活性显而易见且租金收益差异不大。</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114" name="组合 6"/>
          <p:cNvGrpSpPr>
            <a:grpSpLocks/>
          </p:cNvGrpSpPr>
          <p:nvPr/>
        </p:nvGrpSpPr>
        <p:grpSpPr bwMode="auto">
          <a:xfrm>
            <a:off x="1293813" y="1492250"/>
            <a:ext cx="13331825" cy="2857500"/>
            <a:chOff x="0" y="3429000"/>
            <a:chExt cx="9144000" cy="2613025"/>
          </a:xfrm>
        </p:grpSpPr>
        <p:pic>
          <p:nvPicPr>
            <p:cNvPr id="218179" name="Picture 3" descr="$6(OWKFNFPF4]D}F5`8JPSU"/>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429000"/>
              <a:ext cx="9144000" cy="261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180" name="Text Box 4"/>
            <p:cNvSpPr txBox="1">
              <a:spLocks noChangeArrowheads="1"/>
            </p:cNvSpPr>
            <p:nvPr/>
          </p:nvSpPr>
          <p:spPr bwMode="auto">
            <a:xfrm>
              <a:off x="4946084" y="4092471"/>
              <a:ext cx="838199" cy="745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b="1">
                  <a:solidFill>
                    <a:srgbClr val="FF0000"/>
                  </a:solidFill>
                  <a:latin typeface="Arial" pitchFamily="34" charset="0"/>
                  <a:ea typeface="宋体" pitchFamily="2" charset="-122"/>
                </a:rPr>
                <a:t>B</a:t>
              </a:r>
            </a:p>
          </p:txBody>
        </p:sp>
      </p:grpSp>
      <p:sp>
        <p:nvSpPr>
          <p:cNvPr id="218115" name="Text Box 46"/>
          <p:cNvSpPr txBox="1">
            <a:spLocks noChangeArrowheads="1"/>
          </p:cNvSpPr>
          <p:nvPr/>
        </p:nvSpPr>
        <p:spPr bwMode="auto">
          <a:xfrm>
            <a:off x="747713" y="7923213"/>
            <a:ext cx="11837987" cy="179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en-US" altLang="zh-CN" sz="2200">
                <a:latin typeface="微软雅黑" pitchFamily="34" charset="-122"/>
                <a:ea typeface="微软雅黑" pitchFamily="34" charset="-122"/>
              </a:rPr>
              <a:t>B</a:t>
            </a:r>
            <a:r>
              <a:rPr lang="zh-CN" altLang="en-US" sz="2200">
                <a:latin typeface="微软雅黑" pitchFamily="34" charset="-122"/>
                <a:ea typeface="微软雅黑" pitchFamily="34" charset="-122"/>
              </a:rPr>
              <a:t>区净高、进深、及通道参数一样，分别为</a:t>
            </a:r>
            <a:r>
              <a:rPr lang="en-US" altLang="zh-CN" sz="2200">
                <a:latin typeface="微软雅黑" pitchFamily="34" charset="-122"/>
                <a:ea typeface="微软雅黑" pitchFamily="34" charset="-122"/>
              </a:rPr>
              <a:t>4</a:t>
            </a:r>
            <a:r>
              <a:rPr lang="zh-CN" altLang="en-US" sz="2200">
                <a:latin typeface="微软雅黑" pitchFamily="34" charset="-122"/>
                <a:ea typeface="微软雅黑" pitchFamily="34" charset="-122"/>
              </a:rPr>
              <a:t>米、</a:t>
            </a:r>
            <a:r>
              <a:rPr lang="en-US" altLang="zh-CN" sz="2700" b="1">
                <a:solidFill>
                  <a:srgbClr val="0000CC"/>
                </a:solidFill>
                <a:latin typeface="微软雅黑" pitchFamily="34" charset="-122"/>
                <a:ea typeface="微软雅黑" pitchFamily="34" charset="-122"/>
              </a:rPr>
              <a:t>16</a:t>
            </a:r>
            <a:r>
              <a:rPr lang="zh-CN" altLang="en-US" sz="2200">
                <a:latin typeface="微软雅黑" pitchFamily="34" charset="-122"/>
                <a:ea typeface="微软雅黑" pitchFamily="34" charset="-122"/>
              </a:rPr>
              <a:t>米和</a:t>
            </a:r>
            <a:r>
              <a:rPr lang="en-US" altLang="zh-CN" sz="2700" b="1">
                <a:solidFill>
                  <a:srgbClr val="0000CC"/>
                </a:solidFill>
                <a:latin typeface="微软雅黑" pitchFamily="34" charset="-122"/>
                <a:ea typeface="微软雅黑" pitchFamily="34" charset="-122"/>
              </a:rPr>
              <a:t>8</a:t>
            </a:r>
            <a:r>
              <a:rPr lang="zh-CN" altLang="en-US" sz="2200">
                <a:latin typeface="微软雅黑" pitchFamily="34" charset="-122"/>
                <a:ea typeface="微软雅黑" pitchFamily="34" charset="-122"/>
              </a:rPr>
              <a:t>米。但商铺面宽我们建议为</a:t>
            </a:r>
            <a:r>
              <a:rPr lang="en-US" altLang="zh-CN" sz="2200">
                <a:latin typeface="微软雅黑" pitchFamily="34" charset="-122"/>
                <a:ea typeface="微软雅黑" pitchFamily="34" charset="-122"/>
              </a:rPr>
              <a:t>8.4</a:t>
            </a:r>
            <a:r>
              <a:rPr lang="zh-CN" altLang="en-US" sz="2200">
                <a:latin typeface="微软雅黑" pitchFamily="34" charset="-122"/>
                <a:ea typeface="微软雅黑" pitchFamily="34" charset="-122"/>
              </a:rPr>
              <a:t>米，如因商家有特殊要求，可以一个商铺的倍数进行出让。另外中间摆设景观，一方面提升区域品味档次，有利于主题打造。另一方面，也可丰富动线。</a:t>
            </a:r>
          </a:p>
        </p:txBody>
      </p:sp>
      <p:pic>
        <p:nvPicPr>
          <p:cNvPr id="9" name="Picture 6" descr="3879984_145123005988_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723813" y="6143625"/>
            <a:ext cx="3783012" cy="297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 descr="2725638_b"/>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996863" y="3838575"/>
            <a:ext cx="3536950"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118" name="Rectangle 54"/>
          <p:cNvSpPr>
            <a:spLocks noChangeArrowheads="1"/>
          </p:cNvSpPr>
          <p:nvPr/>
        </p:nvSpPr>
        <p:spPr bwMode="auto">
          <a:xfrm>
            <a:off x="7453313" y="4391025"/>
            <a:ext cx="1339850" cy="1128713"/>
          </a:xfrm>
          <a:prstGeom prst="rect">
            <a:avLst/>
          </a:prstGeom>
          <a:solidFill>
            <a:srgbClr val="996633">
              <a:alpha val="49803"/>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grpSp>
        <p:nvGrpSpPr>
          <p:cNvPr id="218119" name="Group 13"/>
          <p:cNvGrpSpPr>
            <a:grpSpLocks/>
          </p:cNvGrpSpPr>
          <p:nvPr/>
        </p:nvGrpSpPr>
        <p:grpSpPr bwMode="auto">
          <a:xfrm>
            <a:off x="8809038" y="4402138"/>
            <a:ext cx="1506537" cy="1128712"/>
            <a:chOff x="3552" y="624"/>
            <a:chExt cx="624" cy="624"/>
          </a:xfrm>
        </p:grpSpPr>
        <p:sp>
          <p:nvSpPr>
            <p:cNvPr id="218172" name="Text Box 14"/>
            <p:cNvSpPr txBox="1">
              <a:spLocks noChangeArrowheads="1"/>
            </p:cNvSpPr>
            <p:nvPr/>
          </p:nvSpPr>
          <p:spPr bwMode="auto">
            <a:xfrm>
              <a:off x="3552" y="815"/>
              <a:ext cx="624" cy="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b="1">
                  <a:latin typeface="Arial" pitchFamily="34" charset="0"/>
                  <a:ea typeface="宋体" pitchFamily="2" charset="-122"/>
                </a:rPr>
                <a:t>16M</a:t>
              </a:r>
            </a:p>
          </p:txBody>
        </p:sp>
        <p:grpSp>
          <p:nvGrpSpPr>
            <p:cNvPr id="218173" name="Group 15"/>
            <p:cNvGrpSpPr>
              <a:grpSpLocks/>
            </p:cNvGrpSpPr>
            <p:nvPr/>
          </p:nvGrpSpPr>
          <p:grpSpPr bwMode="auto">
            <a:xfrm>
              <a:off x="3552" y="624"/>
              <a:ext cx="240" cy="144"/>
              <a:chOff x="3600" y="624"/>
              <a:chExt cx="192" cy="144"/>
            </a:xfrm>
          </p:grpSpPr>
          <p:sp>
            <p:nvSpPr>
              <p:cNvPr id="218177" name="Line 16"/>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78" name="Line 17"/>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8174" name="Group 18"/>
            <p:cNvGrpSpPr>
              <a:grpSpLocks/>
            </p:cNvGrpSpPr>
            <p:nvPr/>
          </p:nvGrpSpPr>
          <p:grpSpPr bwMode="auto">
            <a:xfrm>
              <a:off x="3552" y="1104"/>
              <a:ext cx="240" cy="144"/>
              <a:chOff x="3600" y="432"/>
              <a:chExt cx="192" cy="144"/>
            </a:xfrm>
          </p:grpSpPr>
          <p:sp>
            <p:nvSpPr>
              <p:cNvPr id="218175" name="Line 19"/>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76" name="Line 20"/>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grpSp>
        <p:nvGrpSpPr>
          <p:cNvPr id="218120" name="Group 21"/>
          <p:cNvGrpSpPr>
            <a:grpSpLocks/>
          </p:cNvGrpSpPr>
          <p:nvPr/>
        </p:nvGrpSpPr>
        <p:grpSpPr bwMode="auto">
          <a:xfrm>
            <a:off x="8775700" y="6902450"/>
            <a:ext cx="927100" cy="1128713"/>
            <a:chOff x="3648" y="2112"/>
            <a:chExt cx="384" cy="624"/>
          </a:xfrm>
        </p:grpSpPr>
        <p:sp>
          <p:nvSpPr>
            <p:cNvPr id="218165" name="Text Box 22"/>
            <p:cNvSpPr txBox="1">
              <a:spLocks noChangeArrowheads="1"/>
            </p:cNvSpPr>
            <p:nvPr/>
          </p:nvSpPr>
          <p:spPr bwMode="auto">
            <a:xfrm>
              <a:off x="3648" y="2303"/>
              <a:ext cx="384" cy="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b="1">
                  <a:latin typeface="Arial" pitchFamily="34" charset="0"/>
                  <a:ea typeface="宋体" pitchFamily="2" charset="-122"/>
                </a:rPr>
                <a:t>16M</a:t>
              </a:r>
            </a:p>
          </p:txBody>
        </p:sp>
        <p:grpSp>
          <p:nvGrpSpPr>
            <p:cNvPr id="218166" name="Group 23"/>
            <p:cNvGrpSpPr>
              <a:grpSpLocks/>
            </p:cNvGrpSpPr>
            <p:nvPr/>
          </p:nvGrpSpPr>
          <p:grpSpPr bwMode="auto">
            <a:xfrm>
              <a:off x="3648" y="2592"/>
              <a:ext cx="240" cy="144"/>
              <a:chOff x="3600" y="432"/>
              <a:chExt cx="192" cy="144"/>
            </a:xfrm>
          </p:grpSpPr>
          <p:sp>
            <p:nvSpPr>
              <p:cNvPr id="218170" name="Line 24"/>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71" name="Line 25"/>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8167" name="Group 26"/>
            <p:cNvGrpSpPr>
              <a:grpSpLocks/>
            </p:cNvGrpSpPr>
            <p:nvPr/>
          </p:nvGrpSpPr>
          <p:grpSpPr bwMode="auto">
            <a:xfrm>
              <a:off x="3648" y="2112"/>
              <a:ext cx="240" cy="144"/>
              <a:chOff x="3600" y="624"/>
              <a:chExt cx="192" cy="144"/>
            </a:xfrm>
          </p:grpSpPr>
          <p:sp>
            <p:nvSpPr>
              <p:cNvPr id="218168" name="Line 27"/>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69" name="Line 28"/>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218121" name="Text Box 45"/>
          <p:cNvSpPr txBox="1">
            <a:spLocks noChangeArrowheads="1"/>
          </p:cNvSpPr>
          <p:nvPr/>
        </p:nvSpPr>
        <p:spPr bwMode="auto">
          <a:xfrm>
            <a:off x="9504363" y="5581650"/>
            <a:ext cx="1041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solidFill>
                  <a:srgbClr val="7030A0"/>
                </a:solidFill>
                <a:latin typeface="Arial" pitchFamily="34" charset="0"/>
                <a:ea typeface="宋体" pitchFamily="2" charset="-122"/>
              </a:rPr>
              <a:t>动线</a:t>
            </a:r>
          </a:p>
        </p:txBody>
      </p:sp>
      <p:grpSp>
        <p:nvGrpSpPr>
          <p:cNvPr id="218122" name="Group 47"/>
          <p:cNvGrpSpPr>
            <a:grpSpLocks/>
          </p:cNvGrpSpPr>
          <p:nvPr/>
        </p:nvGrpSpPr>
        <p:grpSpPr bwMode="auto">
          <a:xfrm>
            <a:off x="2220913" y="6072188"/>
            <a:ext cx="6137275" cy="227012"/>
            <a:chOff x="720" y="1536"/>
            <a:chExt cx="2784" cy="144"/>
          </a:xfrm>
        </p:grpSpPr>
        <p:sp>
          <p:nvSpPr>
            <p:cNvPr id="218162" name="Rectangle 48"/>
            <p:cNvSpPr>
              <a:spLocks noChangeArrowheads="1"/>
            </p:cNvSpPr>
            <p:nvPr/>
          </p:nvSpPr>
          <p:spPr bwMode="auto">
            <a:xfrm>
              <a:off x="720" y="1536"/>
              <a:ext cx="816" cy="144"/>
            </a:xfrm>
            <a:prstGeom prst="rect">
              <a:avLst/>
            </a:prstGeom>
            <a:solidFill>
              <a:srgbClr val="3366FF"/>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8163" name="Rectangle 49"/>
            <p:cNvSpPr>
              <a:spLocks noChangeArrowheads="1"/>
            </p:cNvSpPr>
            <p:nvPr/>
          </p:nvSpPr>
          <p:spPr bwMode="auto">
            <a:xfrm>
              <a:off x="1728" y="1536"/>
              <a:ext cx="960" cy="144"/>
            </a:xfrm>
            <a:prstGeom prst="rect">
              <a:avLst/>
            </a:prstGeom>
            <a:solidFill>
              <a:srgbClr val="3366FF"/>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sp>
          <p:nvSpPr>
            <p:cNvPr id="218164" name="Rectangle 50"/>
            <p:cNvSpPr>
              <a:spLocks noChangeArrowheads="1"/>
            </p:cNvSpPr>
            <p:nvPr/>
          </p:nvSpPr>
          <p:spPr bwMode="auto">
            <a:xfrm>
              <a:off x="2832" y="1536"/>
              <a:ext cx="672" cy="144"/>
            </a:xfrm>
            <a:prstGeom prst="rect">
              <a:avLst/>
            </a:prstGeom>
            <a:solidFill>
              <a:srgbClr val="3366FF"/>
            </a:solidFill>
            <a:ln w="9525">
              <a:solidFill>
                <a:schemeClr val="tx1"/>
              </a:solidFill>
              <a:miter lim="800000"/>
              <a:headEnd/>
              <a:tailEnd/>
            </a:ln>
          </p:spPr>
          <p:txBody>
            <a:bodyPr wrap="none" anchor="ctr"/>
            <a:lstStyle/>
            <a:p>
              <a:endParaRPr lang="zh-CN" altLang="en-US" sz="1800">
                <a:latin typeface="Arial" pitchFamily="34" charset="0"/>
                <a:ea typeface="宋体" pitchFamily="2" charset="-122"/>
              </a:endParaRPr>
            </a:p>
          </p:txBody>
        </p:sp>
      </p:grpSp>
      <p:sp>
        <p:nvSpPr>
          <p:cNvPr id="218123" name="Rectangle 52"/>
          <p:cNvSpPr>
            <a:spLocks noChangeArrowheads="1"/>
          </p:cNvSpPr>
          <p:nvPr/>
        </p:nvSpPr>
        <p:spPr bwMode="auto">
          <a:xfrm>
            <a:off x="2070100" y="4391025"/>
            <a:ext cx="1344613" cy="1128713"/>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8124" name="Rectangle 53"/>
          <p:cNvSpPr>
            <a:spLocks noChangeArrowheads="1"/>
          </p:cNvSpPr>
          <p:nvPr/>
        </p:nvSpPr>
        <p:spPr bwMode="auto">
          <a:xfrm>
            <a:off x="3390900" y="4391025"/>
            <a:ext cx="1343025" cy="1128713"/>
          </a:xfrm>
          <a:prstGeom prst="rect">
            <a:avLst/>
          </a:prstGeom>
          <a:solidFill>
            <a:srgbClr val="008000">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8125" name="Rectangle 54"/>
          <p:cNvSpPr>
            <a:spLocks noChangeArrowheads="1"/>
          </p:cNvSpPr>
          <p:nvPr/>
        </p:nvSpPr>
        <p:spPr bwMode="auto">
          <a:xfrm>
            <a:off x="4749800" y="4391025"/>
            <a:ext cx="1341438" cy="1128713"/>
          </a:xfrm>
          <a:prstGeom prst="rect">
            <a:avLst/>
          </a:prstGeom>
          <a:solidFill>
            <a:srgbClr val="FFFF00">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8126" name="Rectangle 55"/>
          <p:cNvSpPr>
            <a:spLocks noChangeArrowheads="1"/>
          </p:cNvSpPr>
          <p:nvPr/>
        </p:nvSpPr>
        <p:spPr bwMode="auto">
          <a:xfrm>
            <a:off x="6091238" y="4391025"/>
            <a:ext cx="1343025" cy="1128713"/>
          </a:xfrm>
          <a:prstGeom prst="rect">
            <a:avLst/>
          </a:prstGeom>
          <a:solidFill>
            <a:srgbClr val="7030A0">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8127" name="Rectangle 57"/>
          <p:cNvSpPr>
            <a:spLocks noChangeArrowheads="1"/>
          </p:cNvSpPr>
          <p:nvPr/>
        </p:nvSpPr>
        <p:spPr bwMode="auto">
          <a:xfrm>
            <a:off x="2003425" y="6907213"/>
            <a:ext cx="1344613" cy="1128712"/>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8128" name="Rectangle 58"/>
          <p:cNvSpPr>
            <a:spLocks noChangeArrowheads="1"/>
          </p:cNvSpPr>
          <p:nvPr/>
        </p:nvSpPr>
        <p:spPr bwMode="auto">
          <a:xfrm>
            <a:off x="3324225" y="6907213"/>
            <a:ext cx="1344613" cy="1128712"/>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8129" name="Rectangle 59"/>
          <p:cNvSpPr>
            <a:spLocks noChangeArrowheads="1"/>
          </p:cNvSpPr>
          <p:nvPr/>
        </p:nvSpPr>
        <p:spPr bwMode="auto">
          <a:xfrm>
            <a:off x="4668838" y="6907213"/>
            <a:ext cx="1341437" cy="1128712"/>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8130" name="Rectangle 60"/>
          <p:cNvSpPr>
            <a:spLocks noChangeArrowheads="1"/>
          </p:cNvSpPr>
          <p:nvPr/>
        </p:nvSpPr>
        <p:spPr bwMode="auto">
          <a:xfrm>
            <a:off x="6021388" y="6907213"/>
            <a:ext cx="1344612" cy="1128712"/>
          </a:xfrm>
          <a:prstGeom prst="rect">
            <a:avLst/>
          </a:prstGeom>
          <a:solidFill>
            <a:srgbClr val="008000">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8131" name="Rectangle 61"/>
          <p:cNvSpPr>
            <a:spLocks noChangeArrowheads="1"/>
          </p:cNvSpPr>
          <p:nvPr/>
        </p:nvSpPr>
        <p:spPr bwMode="auto">
          <a:xfrm>
            <a:off x="7296150" y="6907213"/>
            <a:ext cx="1344613" cy="1128712"/>
          </a:xfrm>
          <a:prstGeom prst="rect">
            <a:avLst/>
          </a:prstGeom>
          <a:solidFill>
            <a:schemeClr val="hlink"/>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18132" name="Text Box 71"/>
          <p:cNvSpPr txBox="1">
            <a:spLocks noChangeArrowheads="1"/>
          </p:cNvSpPr>
          <p:nvPr/>
        </p:nvSpPr>
        <p:spPr bwMode="auto">
          <a:xfrm>
            <a:off x="9156700" y="6084888"/>
            <a:ext cx="1158875"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solidFill>
                  <a:srgbClr val="005EA4"/>
                </a:solidFill>
                <a:latin typeface="Arial" pitchFamily="34" charset="0"/>
                <a:ea typeface="宋体" pitchFamily="2" charset="-122"/>
              </a:rPr>
              <a:t>景观</a:t>
            </a:r>
          </a:p>
        </p:txBody>
      </p:sp>
      <p:sp>
        <p:nvSpPr>
          <p:cNvPr id="218133" name="Text Box 97"/>
          <p:cNvSpPr txBox="1">
            <a:spLocks noChangeArrowheads="1"/>
          </p:cNvSpPr>
          <p:nvPr/>
        </p:nvSpPr>
        <p:spPr bwMode="auto">
          <a:xfrm>
            <a:off x="2286000" y="4748213"/>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轻餐</a:t>
            </a:r>
          </a:p>
        </p:txBody>
      </p:sp>
      <p:sp>
        <p:nvSpPr>
          <p:cNvPr id="218134" name="Text Box 98"/>
          <p:cNvSpPr txBox="1">
            <a:spLocks noChangeArrowheads="1"/>
          </p:cNvSpPr>
          <p:nvPr/>
        </p:nvSpPr>
        <p:spPr bwMode="auto">
          <a:xfrm>
            <a:off x="3600450" y="4748213"/>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酒吧</a:t>
            </a:r>
          </a:p>
        </p:txBody>
      </p:sp>
      <p:sp>
        <p:nvSpPr>
          <p:cNvPr id="218135" name="Text Box 99"/>
          <p:cNvSpPr txBox="1">
            <a:spLocks noChangeArrowheads="1"/>
          </p:cNvSpPr>
          <p:nvPr/>
        </p:nvSpPr>
        <p:spPr bwMode="auto">
          <a:xfrm>
            <a:off x="6318250" y="4748213"/>
            <a:ext cx="18542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桌游</a:t>
            </a:r>
          </a:p>
        </p:txBody>
      </p:sp>
      <p:sp>
        <p:nvSpPr>
          <p:cNvPr id="218136" name="Text Box 101"/>
          <p:cNvSpPr txBox="1">
            <a:spLocks noChangeArrowheads="1"/>
          </p:cNvSpPr>
          <p:nvPr/>
        </p:nvSpPr>
        <p:spPr bwMode="auto">
          <a:xfrm>
            <a:off x="3594100" y="7250113"/>
            <a:ext cx="1506538" cy="46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轻餐</a:t>
            </a:r>
          </a:p>
        </p:txBody>
      </p:sp>
      <p:sp>
        <p:nvSpPr>
          <p:cNvPr id="218137" name="Text Box 103"/>
          <p:cNvSpPr txBox="1">
            <a:spLocks noChangeArrowheads="1"/>
          </p:cNvSpPr>
          <p:nvPr/>
        </p:nvSpPr>
        <p:spPr bwMode="auto">
          <a:xfrm>
            <a:off x="6227763" y="7250113"/>
            <a:ext cx="1506537" cy="46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酒吧</a:t>
            </a:r>
          </a:p>
        </p:txBody>
      </p:sp>
      <p:sp>
        <p:nvSpPr>
          <p:cNvPr id="218138" name="Text Box 104"/>
          <p:cNvSpPr txBox="1">
            <a:spLocks noChangeArrowheads="1"/>
          </p:cNvSpPr>
          <p:nvPr/>
        </p:nvSpPr>
        <p:spPr bwMode="auto">
          <a:xfrm>
            <a:off x="7269163" y="7250113"/>
            <a:ext cx="1506537" cy="46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主题零售</a:t>
            </a:r>
          </a:p>
        </p:txBody>
      </p:sp>
      <p:grpSp>
        <p:nvGrpSpPr>
          <p:cNvPr id="218139" name="组合 95"/>
          <p:cNvGrpSpPr>
            <a:grpSpLocks/>
          </p:cNvGrpSpPr>
          <p:nvPr/>
        </p:nvGrpSpPr>
        <p:grpSpPr bwMode="auto">
          <a:xfrm>
            <a:off x="2109788" y="5778500"/>
            <a:ext cx="6665912" cy="919163"/>
            <a:chOff x="998451" y="4077072"/>
            <a:chExt cx="3862260" cy="744101"/>
          </a:xfrm>
        </p:grpSpPr>
        <p:sp>
          <p:nvSpPr>
            <p:cNvPr id="218158" name="Line 44"/>
            <p:cNvSpPr>
              <a:spLocks noChangeShapeType="1"/>
            </p:cNvSpPr>
            <p:nvPr/>
          </p:nvSpPr>
          <p:spPr bwMode="auto">
            <a:xfrm>
              <a:off x="1043608" y="4797152"/>
              <a:ext cx="3817103" cy="0"/>
            </a:xfrm>
            <a:prstGeom prst="line">
              <a:avLst/>
            </a:prstGeom>
            <a:noFill/>
            <a:ln w="63500" cap="rnd">
              <a:solidFill>
                <a:srgbClr val="7030A0"/>
              </a:solidFill>
              <a:prstDash val="sysDot"/>
              <a:round/>
              <a:headEnd type="stealth" w="med" len="me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59" name="Line 94"/>
            <p:cNvSpPr>
              <a:spLocks noChangeShapeType="1"/>
            </p:cNvSpPr>
            <p:nvPr/>
          </p:nvSpPr>
          <p:spPr bwMode="auto">
            <a:xfrm flipH="1">
              <a:off x="998451" y="4077072"/>
              <a:ext cx="3861581" cy="0"/>
            </a:xfrm>
            <a:prstGeom prst="line">
              <a:avLst/>
            </a:prstGeom>
            <a:noFill/>
            <a:ln w="63500" cap="rnd">
              <a:solidFill>
                <a:srgbClr val="7030A0"/>
              </a:solidFill>
              <a:prstDash val="sysDot"/>
              <a:round/>
              <a:headEnd type="stealth" w="med" len="me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60" name="Line 96"/>
            <p:cNvSpPr>
              <a:spLocks noChangeShapeType="1"/>
            </p:cNvSpPr>
            <p:nvPr/>
          </p:nvSpPr>
          <p:spPr bwMode="auto">
            <a:xfrm flipV="1">
              <a:off x="2208890" y="4077072"/>
              <a:ext cx="0" cy="696059"/>
            </a:xfrm>
            <a:prstGeom prst="line">
              <a:avLst/>
            </a:prstGeom>
            <a:noFill/>
            <a:ln w="63500" cap="rnd">
              <a:solidFill>
                <a:srgbClr val="7030A0"/>
              </a:solidFill>
              <a:prstDash val="sysDot"/>
              <a:round/>
              <a:headEnd type="stealth" w="med" len="me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61" name="Line 105"/>
            <p:cNvSpPr>
              <a:spLocks noChangeShapeType="1"/>
            </p:cNvSpPr>
            <p:nvPr/>
          </p:nvSpPr>
          <p:spPr bwMode="auto">
            <a:xfrm>
              <a:off x="3679969" y="4085634"/>
              <a:ext cx="0" cy="735539"/>
            </a:xfrm>
            <a:prstGeom prst="line">
              <a:avLst/>
            </a:prstGeom>
            <a:noFill/>
            <a:ln w="63500" cap="rnd">
              <a:solidFill>
                <a:srgbClr val="7030A0"/>
              </a:solidFill>
              <a:prstDash val="sysDot"/>
              <a:round/>
              <a:headEnd type="stealth" w="med" len="me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218140" name="Text Box 110"/>
          <p:cNvSpPr txBox="1">
            <a:spLocks noChangeArrowheads="1"/>
          </p:cNvSpPr>
          <p:nvPr/>
        </p:nvSpPr>
        <p:spPr bwMode="auto">
          <a:xfrm>
            <a:off x="4868863" y="4748213"/>
            <a:ext cx="1506537"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动漫吧</a:t>
            </a:r>
          </a:p>
        </p:txBody>
      </p:sp>
      <p:sp>
        <p:nvSpPr>
          <p:cNvPr id="218141" name="Text Box 111"/>
          <p:cNvSpPr txBox="1">
            <a:spLocks noChangeArrowheads="1"/>
          </p:cNvSpPr>
          <p:nvPr/>
        </p:nvSpPr>
        <p:spPr bwMode="auto">
          <a:xfrm>
            <a:off x="7551738" y="4748213"/>
            <a:ext cx="1506537"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微软雅黑" pitchFamily="34" charset="-122"/>
                <a:ea typeface="微软雅黑" pitchFamily="34" charset="-122"/>
              </a:rPr>
              <a:t>咖啡吧</a:t>
            </a:r>
          </a:p>
        </p:txBody>
      </p:sp>
      <p:grpSp>
        <p:nvGrpSpPr>
          <p:cNvPr id="218142" name="Group 52"/>
          <p:cNvGrpSpPr>
            <a:grpSpLocks/>
          </p:cNvGrpSpPr>
          <p:nvPr/>
        </p:nvGrpSpPr>
        <p:grpSpPr bwMode="auto">
          <a:xfrm>
            <a:off x="1398588" y="5503863"/>
            <a:ext cx="527050" cy="285750"/>
            <a:chOff x="3600" y="643"/>
            <a:chExt cx="192" cy="172"/>
          </a:xfrm>
        </p:grpSpPr>
        <p:sp>
          <p:nvSpPr>
            <p:cNvPr id="218156" name="Line 53"/>
            <p:cNvSpPr>
              <a:spLocks noChangeShapeType="1"/>
            </p:cNvSpPr>
            <p:nvPr/>
          </p:nvSpPr>
          <p:spPr bwMode="auto">
            <a:xfrm>
              <a:off x="3600" y="643"/>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57" name="Line 54"/>
            <p:cNvSpPr>
              <a:spLocks noChangeShapeType="1"/>
            </p:cNvSpPr>
            <p:nvPr/>
          </p:nvSpPr>
          <p:spPr bwMode="auto">
            <a:xfrm>
              <a:off x="3696" y="671"/>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18143" name="Group 57"/>
          <p:cNvGrpSpPr>
            <a:grpSpLocks/>
          </p:cNvGrpSpPr>
          <p:nvPr/>
        </p:nvGrpSpPr>
        <p:grpSpPr bwMode="auto">
          <a:xfrm>
            <a:off x="1398588" y="6635750"/>
            <a:ext cx="527050" cy="239713"/>
            <a:chOff x="3600" y="432"/>
            <a:chExt cx="192" cy="144"/>
          </a:xfrm>
        </p:grpSpPr>
        <p:sp>
          <p:nvSpPr>
            <p:cNvPr id="218154" name="Line 58"/>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55" name="Line 59"/>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8144" name="Text Box 31"/>
          <p:cNvSpPr txBox="1">
            <a:spLocks noChangeArrowheads="1"/>
          </p:cNvSpPr>
          <p:nvPr/>
        </p:nvSpPr>
        <p:spPr bwMode="auto">
          <a:xfrm>
            <a:off x="1293813" y="5900738"/>
            <a:ext cx="846137"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b="1">
                <a:latin typeface="Arial" pitchFamily="34" charset="0"/>
                <a:ea typeface="宋体" pitchFamily="2" charset="-122"/>
              </a:rPr>
              <a:t>8M</a:t>
            </a:r>
          </a:p>
        </p:txBody>
      </p:sp>
      <p:grpSp>
        <p:nvGrpSpPr>
          <p:cNvPr id="218145" name="Group 103"/>
          <p:cNvGrpSpPr>
            <a:grpSpLocks/>
          </p:cNvGrpSpPr>
          <p:nvPr/>
        </p:nvGrpSpPr>
        <p:grpSpPr bwMode="auto">
          <a:xfrm>
            <a:off x="3394075" y="3943350"/>
            <a:ext cx="1390650" cy="400050"/>
            <a:chOff x="720" y="1296"/>
            <a:chExt cx="511" cy="193"/>
          </a:xfrm>
        </p:grpSpPr>
        <p:sp>
          <p:nvSpPr>
            <p:cNvPr id="218147" name="Text Box 104"/>
            <p:cNvSpPr txBox="1">
              <a:spLocks noChangeArrowheads="1"/>
            </p:cNvSpPr>
            <p:nvPr/>
          </p:nvSpPr>
          <p:spPr bwMode="auto">
            <a:xfrm>
              <a:off x="847" y="1296"/>
              <a:ext cx="384" cy="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b="1">
                  <a:latin typeface="Arial" pitchFamily="34" charset="0"/>
                  <a:ea typeface="宋体" pitchFamily="2" charset="-122"/>
                </a:rPr>
                <a:t>4.2M</a:t>
              </a:r>
            </a:p>
          </p:txBody>
        </p:sp>
        <p:grpSp>
          <p:nvGrpSpPr>
            <p:cNvPr id="218148" name="Group 105"/>
            <p:cNvGrpSpPr>
              <a:grpSpLocks/>
            </p:cNvGrpSpPr>
            <p:nvPr/>
          </p:nvGrpSpPr>
          <p:grpSpPr bwMode="auto">
            <a:xfrm>
              <a:off x="720" y="1296"/>
              <a:ext cx="497" cy="192"/>
              <a:chOff x="720" y="1296"/>
              <a:chExt cx="497" cy="192"/>
            </a:xfrm>
          </p:grpSpPr>
          <p:grpSp>
            <p:nvGrpSpPr>
              <p:cNvPr id="218149" name="Group 106"/>
              <p:cNvGrpSpPr>
                <a:grpSpLocks/>
              </p:cNvGrpSpPr>
              <p:nvPr/>
            </p:nvGrpSpPr>
            <p:grpSpPr bwMode="auto">
              <a:xfrm>
                <a:off x="720" y="1296"/>
                <a:ext cx="144" cy="192"/>
                <a:chOff x="720" y="1296"/>
                <a:chExt cx="144" cy="192"/>
              </a:xfrm>
            </p:grpSpPr>
            <p:sp>
              <p:nvSpPr>
                <p:cNvPr id="218152" name="Line 107"/>
                <p:cNvSpPr>
                  <a:spLocks noChangeShapeType="1"/>
                </p:cNvSpPr>
                <p:nvPr/>
              </p:nvSpPr>
              <p:spPr bwMode="auto">
                <a:xfrm>
                  <a:off x="720" y="1296"/>
                  <a:ext cx="0" cy="1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53" name="Line 108"/>
                <p:cNvSpPr>
                  <a:spLocks noChangeShapeType="1"/>
                </p:cNvSpPr>
                <p:nvPr/>
              </p:nvSpPr>
              <p:spPr bwMode="auto">
                <a:xfrm>
                  <a:off x="720" y="139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18150" name="Line 109"/>
              <p:cNvSpPr>
                <a:spLocks noChangeShapeType="1"/>
              </p:cNvSpPr>
              <p:nvPr/>
            </p:nvSpPr>
            <p:spPr bwMode="auto">
              <a:xfrm>
                <a:off x="1217" y="1296"/>
                <a:ext cx="0" cy="1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8151" name="Line 110"/>
              <p:cNvSpPr>
                <a:spLocks noChangeShapeType="1"/>
              </p:cNvSpPr>
              <p:nvPr/>
            </p:nvSpPr>
            <p:spPr bwMode="auto">
              <a:xfrm flipH="1">
                <a:off x="1073" y="139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218146" name="Rectangle 2"/>
          <p:cNvSpPr>
            <a:spLocks noChangeArrowheads="1"/>
          </p:cNvSpPr>
          <p:nvPr/>
        </p:nvSpPr>
        <p:spPr bwMode="auto">
          <a:xfrm>
            <a:off x="0" y="0"/>
            <a:ext cx="3154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B</a:t>
            </a:r>
            <a:r>
              <a:rPr lang="zh-CN" altLang="en-US" sz="3600" b="1"/>
              <a:t>区原方案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100" descr="C:\Program Files\Tencent\QQ\Users\378689148\FileRecv\76.e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39950" y="1338263"/>
            <a:ext cx="13215938" cy="726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9139" name="Text Box 99"/>
          <p:cNvSpPr txBox="1">
            <a:spLocks noChangeArrowheads="1"/>
          </p:cNvSpPr>
          <p:nvPr/>
        </p:nvSpPr>
        <p:spPr bwMode="auto">
          <a:xfrm>
            <a:off x="7278688" y="3636963"/>
            <a:ext cx="7758112" cy="3663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buClr>
                <a:schemeClr val="tx1"/>
              </a:buClr>
              <a:buFont typeface="Wingdings" pitchFamily="2" charset="2"/>
              <a:buChar char="Ø"/>
            </a:pPr>
            <a:r>
              <a:rPr lang="en-US" altLang="zh-CN" sz="2400" b="1" dirty="0">
                <a:solidFill>
                  <a:srgbClr val="0000CC"/>
                </a:solidFill>
                <a:latin typeface="微软雅黑" pitchFamily="34" charset="-122"/>
                <a:ea typeface="微软雅黑" pitchFamily="34" charset="-122"/>
              </a:rPr>
              <a:t>B</a:t>
            </a:r>
            <a:r>
              <a:rPr lang="zh-CN" altLang="en-US" sz="2400" b="1" dirty="0">
                <a:solidFill>
                  <a:srgbClr val="0000CC"/>
                </a:solidFill>
                <a:latin typeface="微软雅黑" pitchFamily="34" charset="-122"/>
                <a:ea typeface="微软雅黑" pitchFamily="34" charset="-122"/>
              </a:rPr>
              <a:t>区主题定位为星光大道，炫耀社区，双</a:t>
            </a:r>
            <a:r>
              <a:rPr lang="zh-CN" altLang="en-US" sz="2400" b="1" dirty="0" smtClean="0">
                <a:solidFill>
                  <a:srgbClr val="0000CC"/>
                </a:solidFill>
                <a:latin typeface="微软雅黑" pitchFamily="34" charset="-122"/>
                <a:ea typeface="微软雅黑" pitchFamily="34" charset="-122"/>
              </a:rPr>
              <a:t>通道的</a:t>
            </a:r>
            <a:r>
              <a:rPr lang="zh-CN" altLang="en-US" sz="2400" b="1" dirty="0">
                <a:solidFill>
                  <a:srgbClr val="0000CC"/>
                </a:solidFill>
                <a:latin typeface="微软雅黑" pitchFamily="34" charset="-122"/>
                <a:ea typeface="微软雅黑" pitchFamily="34" charset="-122"/>
              </a:rPr>
              <a:t>设计会对整体定位带来负面影响？</a:t>
            </a:r>
          </a:p>
          <a:p>
            <a:pPr eaLnBrk="1" hangingPunct="1">
              <a:spcBef>
                <a:spcPct val="50000"/>
              </a:spcBef>
              <a:buClr>
                <a:schemeClr val="tx1"/>
              </a:buClr>
              <a:buFont typeface="Wingdings" pitchFamily="2" charset="2"/>
              <a:buChar char="Ø"/>
            </a:pPr>
            <a:r>
              <a:rPr lang="en-US" altLang="zh-CN" sz="2400" b="1" dirty="0">
                <a:solidFill>
                  <a:srgbClr val="0000CC"/>
                </a:solidFill>
                <a:latin typeface="微软雅黑" pitchFamily="34" charset="-122"/>
                <a:ea typeface="微软雅黑" pitchFamily="34" charset="-122"/>
              </a:rPr>
              <a:t>B</a:t>
            </a:r>
            <a:r>
              <a:rPr lang="zh-CN" altLang="en-US" sz="2400" b="1" dirty="0">
                <a:solidFill>
                  <a:srgbClr val="0000CC"/>
                </a:solidFill>
                <a:latin typeface="微软雅黑" pitchFamily="34" charset="-122"/>
                <a:ea typeface="微软雅黑" pitchFamily="34" charset="-122"/>
              </a:rPr>
              <a:t>区业态是以酒吧、桌球、桌游为代表的中大型休闲娱乐，对店面规格和环境要求较高，双通道的设计是否会对业态产生影响？</a:t>
            </a:r>
          </a:p>
          <a:p>
            <a:pPr eaLnBrk="1" hangingPunct="1">
              <a:spcBef>
                <a:spcPct val="50000"/>
              </a:spcBef>
              <a:buClr>
                <a:schemeClr val="tx1"/>
              </a:buClr>
              <a:buFont typeface="Wingdings" pitchFamily="2" charset="2"/>
              <a:buChar char="Ø"/>
            </a:pPr>
            <a:r>
              <a:rPr lang="en-US" altLang="zh-CN" sz="2400" b="1" dirty="0">
                <a:solidFill>
                  <a:srgbClr val="0000CC"/>
                </a:solidFill>
                <a:latin typeface="微软雅黑" pitchFamily="34" charset="-122"/>
                <a:ea typeface="微软雅黑" pitchFamily="34" charset="-122"/>
              </a:rPr>
              <a:t>B</a:t>
            </a:r>
            <a:r>
              <a:rPr lang="zh-CN" altLang="en-US" sz="2400" b="1" dirty="0">
                <a:solidFill>
                  <a:srgbClr val="0000CC"/>
                </a:solidFill>
                <a:latin typeface="微软雅黑" pitchFamily="34" charset="-122"/>
                <a:ea typeface="微软雅黑" pitchFamily="34" charset="-122"/>
              </a:rPr>
              <a:t>区双通道相比单通道，租金收益相差明显？</a:t>
            </a:r>
          </a:p>
          <a:p>
            <a:pPr eaLnBrk="1" hangingPunct="1">
              <a:spcBef>
                <a:spcPct val="50000"/>
              </a:spcBef>
              <a:buClr>
                <a:schemeClr val="tx1"/>
              </a:buClr>
              <a:buFont typeface="Wingdings" pitchFamily="2" charset="2"/>
              <a:buChar char="Ø"/>
            </a:pPr>
            <a:r>
              <a:rPr lang="zh-CN" altLang="en-US" sz="2400" b="1" dirty="0">
                <a:solidFill>
                  <a:srgbClr val="0000CC"/>
                </a:solidFill>
                <a:latin typeface="微软雅黑" pitchFamily="34" charset="-122"/>
                <a:ea typeface="微软雅黑" pitchFamily="34" charset="-122"/>
              </a:rPr>
              <a:t>本案南部未来设有一过道，这将对本案双通道考虑带来何影响？</a:t>
            </a:r>
          </a:p>
        </p:txBody>
      </p:sp>
      <p:sp>
        <p:nvSpPr>
          <p:cNvPr id="219140" name="Rectangle 2"/>
          <p:cNvSpPr>
            <a:spLocks noChangeArrowheads="1"/>
          </p:cNvSpPr>
          <p:nvPr/>
        </p:nvSpPr>
        <p:spPr bwMode="auto">
          <a:xfrm>
            <a:off x="0" y="0"/>
            <a:ext cx="3916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B</a:t>
            </a:r>
            <a:r>
              <a:rPr lang="zh-CN" altLang="en-US" sz="3600" b="1"/>
              <a:t>区双通道思考</a:t>
            </a:r>
            <a:endParaRPr lang="en-US" altLang="zh-CN" sz="3600" b="1"/>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162" name="组合 6"/>
          <p:cNvGrpSpPr>
            <a:grpSpLocks/>
          </p:cNvGrpSpPr>
          <p:nvPr/>
        </p:nvGrpSpPr>
        <p:grpSpPr bwMode="auto">
          <a:xfrm>
            <a:off x="1020763" y="1619250"/>
            <a:ext cx="13331825" cy="2857500"/>
            <a:chOff x="0" y="3429000"/>
            <a:chExt cx="9144000" cy="2613025"/>
          </a:xfrm>
        </p:grpSpPr>
        <p:pic>
          <p:nvPicPr>
            <p:cNvPr id="220194" name="Picture 3" descr="$6(OWKFNFPF4]D}F5`8JPSU"/>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429000"/>
              <a:ext cx="9144000" cy="261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0195" name="Text Box 4"/>
            <p:cNvSpPr txBox="1">
              <a:spLocks noChangeArrowheads="1"/>
            </p:cNvSpPr>
            <p:nvPr/>
          </p:nvSpPr>
          <p:spPr bwMode="auto">
            <a:xfrm>
              <a:off x="4946484" y="4175873"/>
              <a:ext cx="837446" cy="745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b="1">
                  <a:solidFill>
                    <a:srgbClr val="FF0000"/>
                  </a:solidFill>
                  <a:latin typeface="Arial" pitchFamily="34" charset="0"/>
                  <a:ea typeface="宋体" pitchFamily="2" charset="-122"/>
                </a:rPr>
                <a:t>B</a:t>
              </a:r>
            </a:p>
          </p:txBody>
        </p:sp>
      </p:grpSp>
      <p:graphicFrame>
        <p:nvGraphicFramePr>
          <p:cNvPr id="67654" name="Group 70"/>
          <p:cNvGraphicFramePr>
            <a:graphicFrameLocks noGrp="1"/>
          </p:cNvGraphicFramePr>
          <p:nvPr/>
        </p:nvGraphicFramePr>
        <p:xfrm>
          <a:off x="1563688" y="4578350"/>
          <a:ext cx="12753975" cy="3310163"/>
        </p:xfrm>
        <a:graphic>
          <a:graphicData uri="http://schemas.openxmlformats.org/drawingml/2006/table">
            <a:tbl>
              <a:tblPr/>
              <a:tblGrid>
                <a:gridCol w="2036762"/>
                <a:gridCol w="3316288"/>
                <a:gridCol w="3665537"/>
                <a:gridCol w="3735388"/>
              </a:tblGrid>
              <a:tr h="447609">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业态</a:t>
                      </a:r>
                    </a:p>
                  </a:txBody>
                  <a:tcPr marL="172815" marR="172815" marT="64803" marB="64803"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业种</a:t>
                      </a: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代表商家</a:t>
                      </a: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需求面积</a:t>
                      </a:r>
                    </a:p>
                  </a:txBody>
                  <a:tcPr marL="172815" marR="172815" marT="64803" marB="64803"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20000"/>
                      </a:schemeClr>
                    </a:solidFill>
                  </a:tcPr>
                </a:tc>
              </a:tr>
              <a:tr h="539671">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休闲娱乐</a:t>
                      </a:r>
                    </a:p>
                  </a:txBody>
                  <a:tcPr marL="172815" marR="172815" marT="64803" marB="64803"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桌游吧</a:t>
                      </a: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Star game club</a:t>
                      </a: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200-400</a:t>
                      </a: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marL="172815" marR="172815" marT="64803" marB="64803"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348626">
                <a:tc rowSpan="2">
                  <a:txBody>
                    <a:bodyPr/>
                    <a:lstStyle/>
                    <a:p>
                      <a:pPr marL="0" marR="0" lvl="0" indent="0" algn="ctr" defTabSz="154305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marL="172815" marR="172815" marT="64803" marB="64803"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酒吧</a:t>
                      </a:r>
                    </a:p>
                    <a:p>
                      <a:pPr marL="579438" marR="0" lvl="0" indent="-579438" algn="ctr" defTabSz="154305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咖啡吧</a:t>
                      </a: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Muse at park97</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2000" b="1"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Richbaby</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p>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Windows Club</a:t>
                      </a:r>
                    </a:p>
                    <a:p>
                      <a:pPr marL="579438" marR="0" lvl="0" indent="-579438" algn="ctr" defTabSz="154305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1000-2000</a:t>
                      </a: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平方米</a:t>
                      </a:r>
                    </a:p>
                  </a:txBody>
                  <a:tcPr marL="172815" marR="172815" marT="64803" marB="64803"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34360">
                <a:tc vMerge="1">
                  <a:txBody>
                    <a:bodyPr/>
                    <a:lstStyle/>
                    <a:p>
                      <a:endParaRPr lang="zh-CN" altLang="en-US"/>
                    </a:p>
                  </a:txBody>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电动游艺场城</a:t>
                      </a: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世嘉游艺城</a:t>
                      </a: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1500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平方米</a:t>
                      </a:r>
                    </a:p>
                  </a:txBody>
                  <a:tcPr marL="172815" marR="172815" marT="64803" marB="64803"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39671">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轻餐</a:t>
                      </a:r>
                    </a:p>
                  </a:txBody>
                  <a:tcPr marL="172815" marR="172815" marT="64803" marB="64803"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日料、咖啡</a:t>
                      </a: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缘绿、星巴克</a:t>
                      </a:r>
                    </a:p>
                  </a:txBody>
                  <a:tcPr marL="172815" marR="172815" marT="64803" marB="6480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100-500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平方米</a:t>
                      </a:r>
                    </a:p>
                  </a:txBody>
                  <a:tcPr marL="172815" marR="172815" marT="64803" marB="64803"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0192" name="Text Box 71"/>
          <p:cNvSpPr txBox="1">
            <a:spLocks noChangeArrowheads="1"/>
          </p:cNvSpPr>
          <p:nvPr/>
        </p:nvSpPr>
        <p:spPr bwMode="auto">
          <a:xfrm>
            <a:off x="1401763" y="8175625"/>
            <a:ext cx="14697075"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700" b="1">
                <a:solidFill>
                  <a:srgbClr val="0000CC"/>
                </a:solidFill>
                <a:latin typeface="Arial" pitchFamily="34" charset="0"/>
                <a:ea typeface="微软雅黑" pitchFamily="34" charset="-122"/>
              </a:rPr>
              <a:t>★商家需求面积都较大，若设置为双通道，在业态布局上要有调整</a:t>
            </a:r>
          </a:p>
        </p:txBody>
      </p:sp>
      <p:sp>
        <p:nvSpPr>
          <p:cNvPr id="220193" name="Rectangle 2"/>
          <p:cNvSpPr>
            <a:spLocks noChangeArrowheads="1"/>
          </p:cNvSpPr>
          <p:nvPr/>
        </p:nvSpPr>
        <p:spPr bwMode="auto">
          <a:xfrm>
            <a:off x="0" y="0"/>
            <a:ext cx="42211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B</a:t>
            </a:r>
            <a:r>
              <a:rPr lang="zh-CN" altLang="en-US" sz="3600" b="1"/>
              <a:t>区商家面积需求</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57"/>
          <p:cNvSpPr>
            <a:spLocks noChangeArrowheads="1"/>
          </p:cNvSpPr>
          <p:nvPr/>
        </p:nvSpPr>
        <p:spPr bwMode="auto">
          <a:xfrm>
            <a:off x="2109788" y="4352925"/>
            <a:ext cx="1343025" cy="609600"/>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187" name="Rectangle 58"/>
          <p:cNvSpPr>
            <a:spLocks noChangeArrowheads="1"/>
          </p:cNvSpPr>
          <p:nvPr/>
        </p:nvSpPr>
        <p:spPr bwMode="auto">
          <a:xfrm>
            <a:off x="3429000" y="4352925"/>
            <a:ext cx="1344613" cy="609600"/>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188" name="Rectangle 59"/>
          <p:cNvSpPr>
            <a:spLocks noChangeArrowheads="1"/>
          </p:cNvSpPr>
          <p:nvPr/>
        </p:nvSpPr>
        <p:spPr bwMode="auto">
          <a:xfrm>
            <a:off x="4773613" y="4352925"/>
            <a:ext cx="1341437" cy="609600"/>
          </a:xfrm>
          <a:prstGeom prst="rect">
            <a:avLst/>
          </a:prstGeom>
          <a:solidFill>
            <a:srgbClr val="808080">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189" name="Rectangle 61"/>
          <p:cNvSpPr>
            <a:spLocks noChangeArrowheads="1"/>
          </p:cNvSpPr>
          <p:nvPr/>
        </p:nvSpPr>
        <p:spPr bwMode="auto">
          <a:xfrm>
            <a:off x="7400925" y="4352925"/>
            <a:ext cx="1344613" cy="609600"/>
          </a:xfrm>
          <a:prstGeom prst="rect">
            <a:avLst/>
          </a:prstGeom>
          <a:solidFill>
            <a:schemeClr val="hlink">
              <a:alpha val="29019"/>
            </a:scheme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190" name="Text Box 101"/>
          <p:cNvSpPr txBox="1">
            <a:spLocks noChangeArrowheads="1"/>
          </p:cNvSpPr>
          <p:nvPr/>
        </p:nvSpPr>
        <p:spPr bwMode="auto">
          <a:xfrm>
            <a:off x="3698875" y="4460875"/>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轻餐</a:t>
            </a:r>
          </a:p>
        </p:txBody>
      </p:sp>
      <p:sp>
        <p:nvSpPr>
          <p:cNvPr id="221191" name="Rectangle 61"/>
          <p:cNvSpPr>
            <a:spLocks noChangeArrowheads="1"/>
          </p:cNvSpPr>
          <p:nvPr/>
        </p:nvSpPr>
        <p:spPr bwMode="auto">
          <a:xfrm>
            <a:off x="6054725" y="4349750"/>
            <a:ext cx="1344613" cy="609600"/>
          </a:xfrm>
          <a:prstGeom prst="rect">
            <a:avLst/>
          </a:prstGeom>
          <a:solidFill>
            <a:srgbClr val="00CCFF"/>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192" name="Text Box 104"/>
          <p:cNvSpPr txBox="1">
            <a:spLocks noChangeArrowheads="1"/>
          </p:cNvSpPr>
          <p:nvPr/>
        </p:nvSpPr>
        <p:spPr bwMode="auto">
          <a:xfrm>
            <a:off x="7419975" y="4460875"/>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主题零售</a:t>
            </a:r>
          </a:p>
        </p:txBody>
      </p:sp>
      <p:grpSp>
        <p:nvGrpSpPr>
          <p:cNvPr id="221193" name="组合 6"/>
          <p:cNvGrpSpPr>
            <a:grpSpLocks/>
          </p:cNvGrpSpPr>
          <p:nvPr/>
        </p:nvGrpSpPr>
        <p:grpSpPr bwMode="auto">
          <a:xfrm>
            <a:off x="1293813" y="1492250"/>
            <a:ext cx="13331825" cy="2857500"/>
            <a:chOff x="0" y="3429000"/>
            <a:chExt cx="9144000" cy="2613025"/>
          </a:xfrm>
        </p:grpSpPr>
        <p:pic>
          <p:nvPicPr>
            <p:cNvPr id="221261" name="Picture 3" descr="$6(OWKFNFPF4]D}F5`8JPSU"/>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429000"/>
              <a:ext cx="9144000" cy="261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262" name="Text Box 4"/>
            <p:cNvSpPr txBox="1">
              <a:spLocks noChangeArrowheads="1"/>
            </p:cNvSpPr>
            <p:nvPr/>
          </p:nvSpPr>
          <p:spPr bwMode="auto">
            <a:xfrm>
              <a:off x="4946484" y="4175873"/>
              <a:ext cx="837446" cy="745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b="1">
                  <a:solidFill>
                    <a:srgbClr val="FF0000"/>
                  </a:solidFill>
                  <a:latin typeface="Arial" pitchFamily="34" charset="0"/>
                  <a:ea typeface="宋体" pitchFamily="2" charset="-122"/>
                </a:rPr>
                <a:t>B</a:t>
              </a:r>
            </a:p>
          </p:txBody>
        </p:sp>
      </p:grpSp>
      <p:sp>
        <p:nvSpPr>
          <p:cNvPr id="221194" name="Text Box 46"/>
          <p:cNvSpPr txBox="1">
            <a:spLocks noChangeArrowheads="1"/>
          </p:cNvSpPr>
          <p:nvPr/>
        </p:nvSpPr>
        <p:spPr bwMode="auto">
          <a:xfrm>
            <a:off x="1293813" y="7413625"/>
            <a:ext cx="9932987" cy="190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200">
                <a:latin typeface="微软雅黑" pitchFamily="34" charset="-122"/>
                <a:ea typeface="微软雅黑" pitchFamily="34" charset="-122"/>
              </a:rPr>
              <a:t>作为双通道方案，我们建议净高</a:t>
            </a:r>
            <a:r>
              <a:rPr lang="en-US" altLang="zh-CN" sz="2200">
                <a:latin typeface="微软雅黑" pitchFamily="34" charset="-122"/>
                <a:ea typeface="微软雅黑" pitchFamily="34" charset="-122"/>
              </a:rPr>
              <a:t>4</a:t>
            </a:r>
            <a:r>
              <a:rPr lang="zh-CN" altLang="en-US" sz="2200">
                <a:latin typeface="微软雅黑" pitchFamily="34" charset="-122"/>
                <a:ea typeface="微软雅黑" pitchFamily="34" charset="-122"/>
              </a:rPr>
              <a:t>米，南进深</a:t>
            </a:r>
            <a:r>
              <a:rPr lang="en-US" altLang="zh-CN" sz="2700" b="1">
                <a:solidFill>
                  <a:srgbClr val="0000CC"/>
                </a:solidFill>
                <a:latin typeface="微软雅黑" pitchFamily="34" charset="-122"/>
                <a:ea typeface="微软雅黑" pitchFamily="34" charset="-122"/>
              </a:rPr>
              <a:t>13</a:t>
            </a:r>
            <a:r>
              <a:rPr lang="zh-CN" altLang="en-US" sz="2200">
                <a:latin typeface="微软雅黑" pitchFamily="34" charset="-122"/>
                <a:ea typeface="微软雅黑" pitchFamily="34" charset="-122"/>
              </a:rPr>
              <a:t>米，面宽</a:t>
            </a:r>
            <a:r>
              <a:rPr lang="en-US" altLang="zh-CN" sz="2200">
                <a:latin typeface="微软雅黑" pitchFamily="34" charset="-122"/>
                <a:ea typeface="微软雅黑" pitchFamily="34" charset="-122"/>
              </a:rPr>
              <a:t>4.2</a:t>
            </a:r>
            <a:r>
              <a:rPr lang="zh-CN" altLang="en-US" sz="2200">
                <a:latin typeface="微软雅黑" pitchFamily="34" charset="-122"/>
                <a:ea typeface="微软雅黑" pitchFamily="34" charset="-122"/>
              </a:rPr>
              <a:t>米，北商铺进深</a:t>
            </a:r>
            <a:r>
              <a:rPr lang="en-US" altLang="zh-CN" sz="2700" b="1">
                <a:solidFill>
                  <a:srgbClr val="0000CC"/>
                </a:solidFill>
                <a:latin typeface="微软雅黑" pitchFamily="34" charset="-122"/>
                <a:ea typeface="微软雅黑" pitchFamily="34" charset="-122"/>
              </a:rPr>
              <a:t>10</a:t>
            </a:r>
            <a:r>
              <a:rPr lang="zh-CN" altLang="en-US" sz="2200">
                <a:latin typeface="微软雅黑" pitchFamily="34" charset="-122"/>
                <a:ea typeface="微软雅黑" pitchFamily="34" charset="-122"/>
              </a:rPr>
              <a:t>米，面宽根据需要为</a:t>
            </a:r>
            <a:r>
              <a:rPr lang="en-US" altLang="zh-CN" sz="2200">
                <a:latin typeface="微软雅黑" pitchFamily="34" charset="-122"/>
                <a:ea typeface="微软雅黑" pitchFamily="34" charset="-122"/>
              </a:rPr>
              <a:t>4.2</a:t>
            </a:r>
            <a:r>
              <a:rPr lang="zh-CN" altLang="en-US" sz="2200">
                <a:latin typeface="微软雅黑" pitchFamily="34" charset="-122"/>
                <a:ea typeface="微软雅黑" pitchFamily="34" charset="-122"/>
              </a:rPr>
              <a:t>米的倍数。中间商铺进深</a:t>
            </a:r>
            <a:r>
              <a:rPr lang="en-US" altLang="zh-CN" sz="2700" b="1">
                <a:solidFill>
                  <a:srgbClr val="0000CC"/>
                </a:solidFill>
                <a:latin typeface="微软雅黑" pitchFamily="34" charset="-122"/>
                <a:ea typeface="微软雅黑" pitchFamily="34" charset="-122"/>
              </a:rPr>
              <a:t>7</a:t>
            </a:r>
            <a:r>
              <a:rPr lang="zh-CN" altLang="en-US" sz="2200">
                <a:latin typeface="微软雅黑" pitchFamily="34" charset="-122"/>
                <a:ea typeface="微软雅黑" pitchFamily="34" charset="-122"/>
              </a:rPr>
              <a:t>米，走道为</a:t>
            </a:r>
            <a:r>
              <a:rPr lang="en-US" altLang="zh-CN" sz="2700" b="1">
                <a:solidFill>
                  <a:srgbClr val="0000CC"/>
                </a:solidFill>
                <a:latin typeface="微软雅黑" pitchFamily="34" charset="-122"/>
                <a:ea typeface="微软雅黑" pitchFamily="34" charset="-122"/>
              </a:rPr>
              <a:t>5</a:t>
            </a:r>
            <a:r>
              <a:rPr lang="zh-CN" altLang="en-US" sz="2200">
                <a:latin typeface="微软雅黑" pitchFamily="34" charset="-122"/>
                <a:ea typeface="微软雅黑" pitchFamily="34" charset="-122"/>
              </a:rPr>
              <a:t>米。考虑到南北进深的差异，在选择业态上，也有所不同。</a:t>
            </a:r>
          </a:p>
        </p:txBody>
      </p:sp>
      <p:sp>
        <p:nvSpPr>
          <p:cNvPr id="221195" name="Text Box 14"/>
          <p:cNvSpPr txBox="1">
            <a:spLocks noChangeArrowheads="1"/>
          </p:cNvSpPr>
          <p:nvPr/>
        </p:nvSpPr>
        <p:spPr bwMode="auto">
          <a:xfrm>
            <a:off x="8848725" y="4432300"/>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b="1">
                <a:latin typeface="Arial" pitchFamily="34" charset="0"/>
                <a:ea typeface="宋体" pitchFamily="2" charset="-122"/>
              </a:rPr>
              <a:t>10M</a:t>
            </a:r>
          </a:p>
        </p:txBody>
      </p:sp>
      <p:sp>
        <p:nvSpPr>
          <p:cNvPr id="221196" name="Text Box 45"/>
          <p:cNvSpPr txBox="1">
            <a:spLocks noChangeArrowheads="1"/>
          </p:cNvSpPr>
          <p:nvPr/>
        </p:nvSpPr>
        <p:spPr bwMode="auto">
          <a:xfrm>
            <a:off x="9504363" y="5083175"/>
            <a:ext cx="1041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solidFill>
                  <a:srgbClr val="7030A0"/>
                </a:solidFill>
                <a:latin typeface="Arial" pitchFamily="34" charset="0"/>
                <a:ea typeface="宋体" pitchFamily="2" charset="-122"/>
              </a:rPr>
              <a:t>动线</a:t>
            </a:r>
          </a:p>
        </p:txBody>
      </p:sp>
      <p:sp>
        <p:nvSpPr>
          <p:cNvPr id="221197" name="Text Box 22"/>
          <p:cNvSpPr txBox="1">
            <a:spLocks noChangeArrowheads="1"/>
          </p:cNvSpPr>
          <p:nvPr/>
        </p:nvSpPr>
        <p:spPr bwMode="auto">
          <a:xfrm>
            <a:off x="8775700" y="6883400"/>
            <a:ext cx="9271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b="1">
                <a:latin typeface="Arial" pitchFamily="34" charset="0"/>
                <a:ea typeface="宋体" pitchFamily="2" charset="-122"/>
              </a:rPr>
              <a:t>13M</a:t>
            </a:r>
          </a:p>
        </p:txBody>
      </p:sp>
      <p:sp>
        <p:nvSpPr>
          <p:cNvPr id="221198" name="Rectangle 60"/>
          <p:cNvSpPr>
            <a:spLocks noChangeArrowheads="1"/>
          </p:cNvSpPr>
          <p:nvPr/>
        </p:nvSpPr>
        <p:spPr bwMode="auto">
          <a:xfrm>
            <a:off x="3438525" y="5576888"/>
            <a:ext cx="1344613" cy="609600"/>
          </a:xfrm>
          <a:prstGeom prst="rect">
            <a:avLst/>
          </a:prstGeom>
          <a:solidFill>
            <a:srgbClr val="0000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199" name="Rectangle 54"/>
          <p:cNvSpPr>
            <a:spLocks noChangeArrowheads="1"/>
          </p:cNvSpPr>
          <p:nvPr/>
        </p:nvSpPr>
        <p:spPr bwMode="auto">
          <a:xfrm>
            <a:off x="7396163" y="6800850"/>
            <a:ext cx="1316037" cy="571500"/>
          </a:xfrm>
          <a:prstGeom prst="rect">
            <a:avLst/>
          </a:prstGeom>
          <a:solidFill>
            <a:srgbClr val="996633">
              <a:alpha val="49803"/>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200" name="Rectangle 52"/>
          <p:cNvSpPr>
            <a:spLocks noChangeArrowheads="1"/>
          </p:cNvSpPr>
          <p:nvPr/>
        </p:nvSpPr>
        <p:spPr bwMode="auto">
          <a:xfrm>
            <a:off x="2070100" y="6800850"/>
            <a:ext cx="1344613" cy="571500"/>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201" name="Rectangle 53"/>
          <p:cNvSpPr>
            <a:spLocks noChangeArrowheads="1"/>
          </p:cNvSpPr>
          <p:nvPr/>
        </p:nvSpPr>
        <p:spPr bwMode="auto">
          <a:xfrm>
            <a:off x="3403600" y="6800850"/>
            <a:ext cx="1308100" cy="571500"/>
          </a:xfrm>
          <a:prstGeom prst="rect">
            <a:avLst/>
          </a:prstGeom>
          <a:solidFill>
            <a:srgbClr val="008000">
              <a:alpha val="30196"/>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202" name="Rectangle 54"/>
          <p:cNvSpPr>
            <a:spLocks noChangeArrowheads="1"/>
          </p:cNvSpPr>
          <p:nvPr/>
        </p:nvSpPr>
        <p:spPr bwMode="auto">
          <a:xfrm>
            <a:off x="4711700" y="6800850"/>
            <a:ext cx="1341438" cy="571500"/>
          </a:xfrm>
          <a:prstGeom prst="rect">
            <a:avLst/>
          </a:prstGeom>
          <a:solidFill>
            <a:srgbClr val="FFFF00">
              <a:alpha val="27058"/>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203" name="Rectangle 55"/>
          <p:cNvSpPr>
            <a:spLocks noChangeArrowheads="1"/>
          </p:cNvSpPr>
          <p:nvPr/>
        </p:nvSpPr>
        <p:spPr bwMode="auto">
          <a:xfrm>
            <a:off x="6069013" y="6800850"/>
            <a:ext cx="1335087" cy="571500"/>
          </a:xfrm>
          <a:prstGeom prst="rect">
            <a:avLst/>
          </a:prstGeom>
          <a:solidFill>
            <a:srgbClr val="7030A0">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204" name="Text Box 97"/>
          <p:cNvSpPr txBox="1">
            <a:spLocks noChangeArrowheads="1"/>
          </p:cNvSpPr>
          <p:nvPr/>
        </p:nvSpPr>
        <p:spPr bwMode="auto">
          <a:xfrm>
            <a:off x="2287588" y="6881813"/>
            <a:ext cx="15049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轻餐</a:t>
            </a:r>
          </a:p>
        </p:txBody>
      </p:sp>
      <p:sp>
        <p:nvSpPr>
          <p:cNvPr id="221205" name="Text Box 98"/>
          <p:cNvSpPr txBox="1">
            <a:spLocks noChangeArrowheads="1"/>
          </p:cNvSpPr>
          <p:nvPr/>
        </p:nvSpPr>
        <p:spPr bwMode="auto">
          <a:xfrm>
            <a:off x="3640138" y="6902450"/>
            <a:ext cx="1506537"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酒吧</a:t>
            </a:r>
          </a:p>
        </p:txBody>
      </p:sp>
      <p:sp>
        <p:nvSpPr>
          <p:cNvPr id="221206" name="Text Box 99"/>
          <p:cNvSpPr txBox="1">
            <a:spLocks noChangeArrowheads="1"/>
          </p:cNvSpPr>
          <p:nvPr/>
        </p:nvSpPr>
        <p:spPr bwMode="auto">
          <a:xfrm>
            <a:off x="6318250" y="6902450"/>
            <a:ext cx="123348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桌球</a:t>
            </a:r>
          </a:p>
        </p:txBody>
      </p:sp>
      <p:sp>
        <p:nvSpPr>
          <p:cNvPr id="221207" name="Text Box 111"/>
          <p:cNvSpPr txBox="1">
            <a:spLocks noChangeArrowheads="1"/>
          </p:cNvSpPr>
          <p:nvPr/>
        </p:nvSpPr>
        <p:spPr bwMode="auto">
          <a:xfrm>
            <a:off x="7562850" y="6902450"/>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咖啡吧</a:t>
            </a:r>
          </a:p>
        </p:txBody>
      </p:sp>
      <p:grpSp>
        <p:nvGrpSpPr>
          <p:cNvPr id="221208" name="Group 52"/>
          <p:cNvGrpSpPr>
            <a:grpSpLocks/>
          </p:cNvGrpSpPr>
          <p:nvPr/>
        </p:nvGrpSpPr>
        <p:grpSpPr bwMode="auto">
          <a:xfrm>
            <a:off x="1308100" y="4860925"/>
            <a:ext cx="528638" cy="238125"/>
            <a:chOff x="3600" y="624"/>
            <a:chExt cx="192" cy="144"/>
          </a:xfrm>
        </p:grpSpPr>
        <p:sp>
          <p:nvSpPr>
            <p:cNvPr id="221259" name="Line 53"/>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60" name="Line 54"/>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21209" name="Group 57"/>
          <p:cNvGrpSpPr>
            <a:grpSpLocks/>
          </p:cNvGrpSpPr>
          <p:nvPr/>
        </p:nvGrpSpPr>
        <p:grpSpPr bwMode="auto">
          <a:xfrm>
            <a:off x="1293813" y="5473700"/>
            <a:ext cx="527050" cy="238125"/>
            <a:chOff x="3600" y="432"/>
            <a:chExt cx="192" cy="144"/>
          </a:xfrm>
        </p:grpSpPr>
        <p:sp>
          <p:nvSpPr>
            <p:cNvPr id="221257" name="Line 58"/>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58" name="Line 59"/>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21210" name="Text Box 31"/>
          <p:cNvSpPr txBox="1">
            <a:spLocks noChangeArrowheads="1"/>
          </p:cNvSpPr>
          <p:nvPr/>
        </p:nvSpPr>
        <p:spPr bwMode="auto">
          <a:xfrm>
            <a:off x="1155700" y="5083175"/>
            <a:ext cx="8461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b="1">
                <a:latin typeface="Arial" pitchFamily="34" charset="0"/>
                <a:ea typeface="宋体" pitchFamily="2" charset="-122"/>
              </a:rPr>
              <a:t>5M</a:t>
            </a:r>
          </a:p>
        </p:txBody>
      </p:sp>
      <p:grpSp>
        <p:nvGrpSpPr>
          <p:cNvPr id="221211" name="Group 103"/>
          <p:cNvGrpSpPr>
            <a:grpSpLocks/>
          </p:cNvGrpSpPr>
          <p:nvPr/>
        </p:nvGrpSpPr>
        <p:grpSpPr bwMode="auto">
          <a:xfrm>
            <a:off x="3460750" y="3943350"/>
            <a:ext cx="1309688" cy="400050"/>
            <a:chOff x="767" y="1296"/>
            <a:chExt cx="481" cy="193"/>
          </a:xfrm>
        </p:grpSpPr>
        <p:sp>
          <p:nvSpPr>
            <p:cNvPr id="221250" name="Text Box 104"/>
            <p:cNvSpPr txBox="1">
              <a:spLocks noChangeArrowheads="1"/>
            </p:cNvSpPr>
            <p:nvPr/>
          </p:nvSpPr>
          <p:spPr bwMode="auto">
            <a:xfrm>
              <a:off x="843" y="1296"/>
              <a:ext cx="383" cy="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b="1">
                  <a:latin typeface="Arial" pitchFamily="34" charset="0"/>
                  <a:ea typeface="宋体" pitchFamily="2" charset="-122"/>
                </a:rPr>
                <a:t>4.2M</a:t>
              </a:r>
            </a:p>
          </p:txBody>
        </p:sp>
        <p:grpSp>
          <p:nvGrpSpPr>
            <p:cNvPr id="221251" name="Group 105"/>
            <p:cNvGrpSpPr>
              <a:grpSpLocks/>
            </p:cNvGrpSpPr>
            <p:nvPr/>
          </p:nvGrpSpPr>
          <p:grpSpPr bwMode="auto">
            <a:xfrm>
              <a:off x="767" y="1296"/>
              <a:ext cx="481" cy="192"/>
              <a:chOff x="767" y="1296"/>
              <a:chExt cx="481" cy="192"/>
            </a:xfrm>
          </p:grpSpPr>
          <p:grpSp>
            <p:nvGrpSpPr>
              <p:cNvPr id="221252" name="Group 106"/>
              <p:cNvGrpSpPr>
                <a:grpSpLocks/>
              </p:cNvGrpSpPr>
              <p:nvPr/>
            </p:nvGrpSpPr>
            <p:grpSpPr bwMode="auto">
              <a:xfrm>
                <a:off x="767" y="1296"/>
                <a:ext cx="144" cy="192"/>
                <a:chOff x="767" y="1296"/>
                <a:chExt cx="144" cy="192"/>
              </a:xfrm>
            </p:grpSpPr>
            <p:sp>
              <p:nvSpPr>
                <p:cNvPr id="221255" name="Line 107"/>
                <p:cNvSpPr>
                  <a:spLocks noChangeShapeType="1"/>
                </p:cNvSpPr>
                <p:nvPr/>
              </p:nvSpPr>
              <p:spPr bwMode="auto">
                <a:xfrm>
                  <a:off x="767" y="1296"/>
                  <a:ext cx="0" cy="1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56" name="Line 108"/>
                <p:cNvSpPr>
                  <a:spLocks noChangeShapeType="1"/>
                </p:cNvSpPr>
                <p:nvPr/>
              </p:nvSpPr>
              <p:spPr bwMode="auto">
                <a:xfrm>
                  <a:off x="767" y="139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21253" name="Line 109"/>
              <p:cNvSpPr>
                <a:spLocks noChangeShapeType="1"/>
              </p:cNvSpPr>
              <p:nvPr/>
            </p:nvSpPr>
            <p:spPr bwMode="auto">
              <a:xfrm>
                <a:off x="1248" y="1296"/>
                <a:ext cx="0" cy="1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54" name="Line 110"/>
              <p:cNvSpPr>
                <a:spLocks noChangeShapeType="1"/>
              </p:cNvSpPr>
              <p:nvPr/>
            </p:nvSpPr>
            <p:spPr bwMode="auto">
              <a:xfrm flipH="1">
                <a:off x="1104" y="139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221212" name="Text Box 22"/>
          <p:cNvSpPr txBox="1">
            <a:spLocks noChangeArrowheads="1"/>
          </p:cNvSpPr>
          <p:nvPr/>
        </p:nvSpPr>
        <p:spPr bwMode="auto">
          <a:xfrm>
            <a:off x="8913813" y="5678488"/>
            <a:ext cx="9271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b="1">
                <a:latin typeface="Arial" pitchFamily="34" charset="0"/>
                <a:ea typeface="宋体" pitchFamily="2" charset="-122"/>
              </a:rPr>
              <a:t>7M</a:t>
            </a:r>
          </a:p>
        </p:txBody>
      </p:sp>
      <p:grpSp>
        <p:nvGrpSpPr>
          <p:cNvPr id="221213" name="Group 23"/>
          <p:cNvGrpSpPr>
            <a:grpSpLocks/>
          </p:cNvGrpSpPr>
          <p:nvPr/>
        </p:nvGrpSpPr>
        <p:grpSpPr bwMode="auto">
          <a:xfrm>
            <a:off x="8913813" y="6046788"/>
            <a:ext cx="579437" cy="141287"/>
            <a:chOff x="3600" y="432"/>
            <a:chExt cx="192" cy="144"/>
          </a:xfrm>
        </p:grpSpPr>
        <p:sp>
          <p:nvSpPr>
            <p:cNvPr id="221248" name="Line 24"/>
            <p:cNvSpPr>
              <a:spLocks noChangeShapeType="1"/>
            </p:cNvSpPr>
            <p:nvPr/>
          </p:nvSpPr>
          <p:spPr bwMode="auto">
            <a:xfrm>
              <a:off x="3600" y="576"/>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49" name="Line 25"/>
            <p:cNvSpPr>
              <a:spLocks noChangeShapeType="1"/>
            </p:cNvSpPr>
            <p:nvPr/>
          </p:nvSpPr>
          <p:spPr bwMode="auto">
            <a:xfrm flipV="1">
              <a:off x="3696" y="43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21214" name="Group 26"/>
          <p:cNvGrpSpPr>
            <a:grpSpLocks/>
          </p:cNvGrpSpPr>
          <p:nvPr/>
        </p:nvGrpSpPr>
        <p:grpSpPr bwMode="auto">
          <a:xfrm>
            <a:off x="8913813" y="5576888"/>
            <a:ext cx="579437" cy="141287"/>
            <a:chOff x="3600" y="624"/>
            <a:chExt cx="192" cy="144"/>
          </a:xfrm>
        </p:grpSpPr>
        <p:sp>
          <p:nvSpPr>
            <p:cNvPr id="221246" name="Line 27"/>
            <p:cNvSpPr>
              <a:spLocks noChangeShapeType="1"/>
            </p:cNvSpPr>
            <p:nvPr/>
          </p:nvSpPr>
          <p:spPr bwMode="auto">
            <a:xfrm>
              <a:off x="3600" y="62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47" name="Line 28"/>
            <p:cNvSpPr>
              <a:spLocks noChangeShapeType="1"/>
            </p:cNvSpPr>
            <p:nvPr/>
          </p:nvSpPr>
          <p:spPr bwMode="auto">
            <a:xfrm>
              <a:off x="3696" y="6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221215" name="Rectangle 61"/>
          <p:cNvSpPr>
            <a:spLocks noChangeArrowheads="1"/>
          </p:cNvSpPr>
          <p:nvPr/>
        </p:nvSpPr>
        <p:spPr bwMode="auto">
          <a:xfrm>
            <a:off x="7400925" y="5578475"/>
            <a:ext cx="1344613" cy="609600"/>
          </a:xfrm>
          <a:prstGeom prst="rect">
            <a:avLst/>
          </a:prstGeom>
          <a:solidFill>
            <a:srgbClr val="99CC00">
              <a:alpha val="29019"/>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216" name="Line 64"/>
          <p:cNvSpPr>
            <a:spLocks noChangeShapeType="1"/>
          </p:cNvSpPr>
          <p:nvPr/>
        </p:nvSpPr>
        <p:spPr bwMode="auto">
          <a:xfrm flipH="1">
            <a:off x="2109788" y="5167313"/>
            <a:ext cx="6530975" cy="0"/>
          </a:xfrm>
          <a:prstGeom prst="line">
            <a:avLst/>
          </a:prstGeom>
          <a:noFill/>
          <a:ln w="25400">
            <a:solidFill>
              <a:srgbClr val="333399"/>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1217" name="Line 65"/>
          <p:cNvSpPr>
            <a:spLocks noChangeShapeType="1"/>
          </p:cNvSpPr>
          <p:nvPr/>
        </p:nvSpPr>
        <p:spPr bwMode="auto">
          <a:xfrm rot="10800000" flipH="1">
            <a:off x="2109788" y="5372100"/>
            <a:ext cx="6530975" cy="0"/>
          </a:xfrm>
          <a:prstGeom prst="line">
            <a:avLst/>
          </a:prstGeom>
          <a:noFill/>
          <a:ln w="25400">
            <a:solidFill>
              <a:schemeClr val="accent2"/>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1218" name="Line 66"/>
          <p:cNvSpPr>
            <a:spLocks noChangeShapeType="1"/>
          </p:cNvSpPr>
          <p:nvPr/>
        </p:nvSpPr>
        <p:spPr bwMode="auto">
          <a:xfrm flipH="1">
            <a:off x="2109788" y="6391275"/>
            <a:ext cx="6530975" cy="0"/>
          </a:xfrm>
          <a:prstGeom prst="line">
            <a:avLst/>
          </a:prstGeom>
          <a:noFill/>
          <a:ln w="25400">
            <a:solidFill>
              <a:srgbClr val="333399"/>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1219" name="Line 67"/>
          <p:cNvSpPr>
            <a:spLocks noChangeShapeType="1"/>
          </p:cNvSpPr>
          <p:nvPr/>
        </p:nvSpPr>
        <p:spPr bwMode="auto">
          <a:xfrm rot="10800000" flipH="1">
            <a:off x="2244725" y="6596063"/>
            <a:ext cx="6530975" cy="0"/>
          </a:xfrm>
          <a:prstGeom prst="line">
            <a:avLst/>
          </a:prstGeom>
          <a:noFill/>
          <a:ln w="25400">
            <a:solidFill>
              <a:schemeClr val="accent2"/>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1220" name="Rectangle 61"/>
          <p:cNvSpPr>
            <a:spLocks noChangeArrowheads="1"/>
          </p:cNvSpPr>
          <p:nvPr/>
        </p:nvSpPr>
        <p:spPr bwMode="auto">
          <a:xfrm>
            <a:off x="6054725" y="5578475"/>
            <a:ext cx="1344613" cy="609600"/>
          </a:xfrm>
          <a:prstGeom prst="rect">
            <a:avLst/>
          </a:prstGeom>
          <a:solidFill>
            <a:srgbClr val="00FF00">
              <a:alpha val="29019"/>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221" name="Rectangle 61"/>
          <p:cNvSpPr>
            <a:spLocks noChangeArrowheads="1"/>
          </p:cNvSpPr>
          <p:nvPr/>
        </p:nvSpPr>
        <p:spPr bwMode="auto">
          <a:xfrm>
            <a:off x="4695825" y="5576888"/>
            <a:ext cx="1343025" cy="609600"/>
          </a:xfrm>
          <a:prstGeom prst="rect">
            <a:avLst/>
          </a:prstGeom>
          <a:solidFill>
            <a:srgbClr val="800080"/>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222" name="Rectangle 60"/>
          <p:cNvSpPr>
            <a:spLocks noChangeArrowheads="1"/>
          </p:cNvSpPr>
          <p:nvPr/>
        </p:nvSpPr>
        <p:spPr bwMode="auto">
          <a:xfrm>
            <a:off x="2109788" y="5576888"/>
            <a:ext cx="1343025" cy="609600"/>
          </a:xfrm>
          <a:prstGeom prst="rect">
            <a:avLst/>
          </a:prstGeom>
          <a:solidFill>
            <a:srgbClr val="00CCFF">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1223" name="Text Box 111"/>
          <p:cNvSpPr txBox="1">
            <a:spLocks noChangeArrowheads="1"/>
          </p:cNvSpPr>
          <p:nvPr/>
        </p:nvSpPr>
        <p:spPr bwMode="auto">
          <a:xfrm>
            <a:off x="4830763" y="6902450"/>
            <a:ext cx="1506537"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咖啡吧</a:t>
            </a:r>
          </a:p>
        </p:txBody>
      </p:sp>
      <p:sp>
        <p:nvSpPr>
          <p:cNvPr id="221224" name="Text Box 104"/>
          <p:cNvSpPr txBox="1">
            <a:spLocks noChangeArrowheads="1"/>
          </p:cNvSpPr>
          <p:nvPr/>
        </p:nvSpPr>
        <p:spPr bwMode="auto">
          <a:xfrm>
            <a:off x="6318250" y="5695950"/>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全家</a:t>
            </a:r>
          </a:p>
        </p:txBody>
      </p:sp>
      <p:sp>
        <p:nvSpPr>
          <p:cNvPr id="221225" name="Text Box 111"/>
          <p:cNvSpPr txBox="1">
            <a:spLocks noChangeArrowheads="1"/>
          </p:cNvSpPr>
          <p:nvPr/>
        </p:nvSpPr>
        <p:spPr bwMode="auto">
          <a:xfrm>
            <a:off x="3568700" y="5678488"/>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来伊份</a:t>
            </a:r>
          </a:p>
        </p:txBody>
      </p:sp>
      <p:pic>
        <p:nvPicPr>
          <p:cNvPr id="221226" name="Picture 4" descr="6254496_b"/>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712700" y="4360863"/>
            <a:ext cx="3683000" cy="231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1227" name="Picture 5" descr="3953867_b"/>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053888" y="6789738"/>
            <a:ext cx="4316412" cy="225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228" name="Text Box 104"/>
          <p:cNvSpPr txBox="1">
            <a:spLocks noChangeArrowheads="1"/>
          </p:cNvSpPr>
          <p:nvPr/>
        </p:nvSpPr>
        <p:spPr bwMode="auto">
          <a:xfrm>
            <a:off x="7686675" y="5695950"/>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甜品</a:t>
            </a:r>
          </a:p>
        </p:txBody>
      </p:sp>
      <p:sp>
        <p:nvSpPr>
          <p:cNvPr id="221229" name="Text Box 110"/>
          <p:cNvSpPr txBox="1">
            <a:spLocks noChangeArrowheads="1"/>
          </p:cNvSpPr>
          <p:nvPr/>
        </p:nvSpPr>
        <p:spPr bwMode="auto">
          <a:xfrm>
            <a:off x="6192838" y="4460875"/>
            <a:ext cx="1506537"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动漫吧</a:t>
            </a:r>
          </a:p>
        </p:txBody>
      </p:sp>
      <p:sp>
        <p:nvSpPr>
          <p:cNvPr id="221230" name="Text Box 110"/>
          <p:cNvSpPr txBox="1">
            <a:spLocks noChangeArrowheads="1"/>
          </p:cNvSpPr>
          <p:nvPr/>
        </p:nvSpPr>
        <p:spPr bwMode="auto">
          <a:xfrm>
            <a:off x="2136775" y="5678488"/>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福记甜品</a:t>
            </a:r>
          </a:p>
        </p:txBody>
      </p:sp>
      <p:sp>
        <p:nvSpPr>
          <p:cNvPr id="221231" name="Text Box 101"/>
          <p:cNvSpPr txBox="1">
            <a:spLocks noChangeArrowheads="1"/>
          </p:cNvSpPr>
          <p:nvPr/>
        </p:nvSpPr>
        <p:spPr bwMode="auto">
          <a:xfrm>
            <a:off x="4956175" y="4460875"/>
            <a:ext cx="1506538"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a:latin typeface="微软雅黑" pitchFamily="34" charset="-122"/>
                <a:ea typeface="微软雅黑" pitchFamily="34" charset="-122"/>
              </a:rPr>
              <a:t>桌游</a:t>
            </a:r>
          </a:p>
        </p:txBody>
      </p:sp>
      <p:sp>
        <p:nvSpPr>
          <p:cNvPr id="221232" name="Text Box 111"/>
          <p:cNvSpPr txBox="1">
            <a:spLocks noChangeArrowheads="1"/>
          </p:cNvSpPr>
          <p:nvPr/>
        </p:nvSpPr>
        <p:spPr bwMode="auto">
          <a:xfrm>
            <a:off x="4821238" y="5503863"/>
            <a:ext cx="1506537" cy="77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000">
                <a:latin typeface="微软雅黑" pitchFamily="34" charset="-122"/>
                <a:ea typeface="微软雅黑" pitchFamily="34" charset="-122"/>
              </a:rPr>
              <a:t>Dairy Queen</a:t>
            </a:r>
          </a:p>
        </p:txBody>
      </p:sp>
      <p:sp>
        <p:nvSpPr>
          <p:cNvPr id="221233" name="Rectangle 2"/>
          <p:cNvSpPr>
            <a:spLocks noChangeArrowheads="1"/>
          </p:cNvSpPr>
          <p:nvPr/>
        </p:nvSpPr>
        <p:spPr bwMode="auto">
          <a:xfrm>
            <a:off x="0" y="0"/>
            <a:ext cx="3916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B</a:t>
            </a:r>
            <a:r>
              <a:rPr lang="zh-CN" altLang="en-US" sz="3600" b="1"/>
              <a:t>区双通道方案</a:t>
            </a:r>
          </a:p>
        </p:txBody>
      </p:sp>
      <p:grpSp>
        <p:nvGrpSpPr>
          <p:cNvPr id="221234" name="组合 85"/>
          <p:cNvGrpSpPr>
            <a:grpSpLocks/>
          </p:cNvGrpSpPr>
          <p:nvPr/>
        </p:nvGrpSpPr>
        <p:grpSpPr bwMode="auto">
          <a:xfrm>
            <a:off x="8866188" y="6789738"/>
            <a:ext cx="579437" cy="569912"/>
            <a:chOff x="8866430" y="6789829"/>
            <a:chExt cx="579050" cy="570328"/>
          </a:xfrm>
        </p:grpSpPr>
        <p:grpSp>
          <p:nvGrpSpPr>
            <p:cNvPr id="221240" name="Group 26"/>
            <p:cNvGrpSpPr>
              <a:grpSpLocks/>
            </p:cNvGrpSpPr>
            <p:nvPr/>
          </p:nvGrpSpPr>
          <p:grpSpPr bwMode="auto">
            <a:xfrm>
              <a:off x="8866430" y="6789829"/>
              <a:ext cx="579050" cy="141779"/>
              <a:chOff x="3600" y="654"/>
              <a:chExt cx="192" cy="144"/>
            </a:xfrm>
          </p:grpSpPr>
          <p:sp>
            <p:nvSpPr>
              <p:cNvPr id="221244" name="Line 27"/>
              <p:cNvSpPr>
                <a:spLocks noChangeShapeType="1"/>
              </p:cNvSpPr>
              <p:nvPr/>
            </p:nvSpPr>
            <p:spPr bwMode="auto">
              <a:xfrm>
                <a:off x="3600" y="654"/>
                <a:ext cx="19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45" name="Line 28"/>
              <p:cNvSpPr>
                <a:spLocks noChangeShapeType="1"/>
              </p:cNvSpPr>
              <p:nvPr/>
            </p:nvSpPr>
            <p:spPr bwMode="auto">
              <a:xfrm>
                <a:off x="3696" y="65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221241" name="组合 84"/>
            <p:cNvGrpSpPr>
              <a:grpSpLocks/>
            </p:cNvGrpSpPr>
            <p:nvPr/>
          </p:nvGrpSpPr>
          <p:grpSpPr bwMode="auto">
            <a:xfrm rot="10800000">
              <a:off x="8866430" y="7218379"/>
              <a:ext cx="579050" cy="141778"/>
              <a:chOff x="9498018" y="7504131"/>
              <a:chExt cx="579050" cy="141778"/>
            </a:xfrm>
          </p:grpSpPr>
          <p:sp>
            <p:nvSpPr>
              <p:cNvPr id="221242" name="Line 27"/>
              <p:cNvSpPr>
                <a:spLocks noChangeShapeType="1"/>
              </p:cNvSpPr>
              <p:nvPr/>
            </p:nvSpPr>
            <p:spPr bwMode="auto">
              <a:xfrm>
                <a:off x="9498018" y="7504131"/>
                <a:ext cx="5790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43" name="Line 28"/>
              <p:cNvSpPr>
                <a:spLocks noChangeShapeType="1"/>
              </p:cNvSpPr>
              <p:nvPr/>
            </p:nvSpPr>
            <p:spPr bwMode="auto">
              <a:xfrm>
                <a:off x="9787543" y="7504131"/>
                <a:ext cx="0" cy="14177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grpSp>
        <p:nvGrpSpPr>
          <p:cNvPr id="221235" name="组合 102"/>
          <p:cNvGrpSpPr>
            <a:grpSpLocks/>
          </p:cNvGrpSpPr>
          <p:nvPr/>
        </p:nvGrpSpPr>
        <p:grpSpPr bwMode="auto">
          <a:xfrm>
            <a:off x="8918575" y="4360863"/>
            <a:ext cx="579438" cy="569912"/>
            <a:chOff x="9712332" y="4360859"/>
            <a:chExt cx="579050" cy="570328"/>
          </a:xfrm>
        </p:grpSpPr>
        <p:sp>
          <p:nvSpPr>
            <p:cNvPr id="221236" name="Line 27"/>
            <p:cNvSpPr>
              <a:spLocks noChangeShapeType="1"/>
            </p:cNvSpPr>
            <p:nvPr/>
          </p:nvSpPr>
          <p:spPr bwMode="auto">
            <a:xfrm>
              <a:off x="9712332" y="4360859"/>
              <a:ext cx="5790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37" name="Line 28"/>
            <p:cNvSpPr>
              <a:spLocks noChangeShapeType="1"/>
            </p:cNvSpPr>
            <p:nvPr/>
          </p:nvSpPr>
          <p:spPr bwMode="auto">
            <a:xfrm>
              <a:off x="10001857" y="4360859"/>
              <a:ext cx="0" cy="14177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21238" name="Line 27"/>
            <p:cNvSpPr>
              <a:spLocks noChangeShapeType="1"/>
            </p:cNvSpPr>
            <p:nvPr/>
          </p:nvSpPr>
          <p:spPr bwMode="auto">
            <a:xfrm rot="10800000">
              <a:off x="9712332" y="4931187"/>
              <a:ext cx="5790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1239" name="Line 28"/>
            <p:cNvSpPr>
              <a:spLocks noChangeShapeType="1"/>
            </p:cNvSpPr>
            <p:nvPr/>
          </p:nvSpPr>
          <p:spPr bwMode="auto">
            <a:xfrm rot="10800000">
              <a:off x="10001857" y="4789409"/>
              <a:ext cx="0" cy="14177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210" name="组合 6"/>
          <p:cNvGrpSpPr>
            <a:grpSpLocks/>
          </p:cNvGrpSpPr>
          <p:nvPr/>
        </p:nvGrpSpPr>
        <p:grpSpPr bwMode="auto">
          <a:xfrm>
            <a:off x="747713" y="1390650"/>
            <a:ext cx="13331825" cy="2857500"/>
            <a:chOff x="0" y="3429000"/>
            <a:chExt cx="9144000" cy="2613025"/>
          </a:xfrm>
        </p:grpSpPr>
        <p:pic>
          <p:nvPicPr>
            <p:cNvPr id="222276" name="Picture 3" descr="$6(OWKFNFPF4]D}F5`8JPSU"/>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429000"/>
              <a:ext cx="9144000" cy="261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2277" name="Text Box 4"/>
            <p:cNvSpPr txBox="1">
              <a:spLocks noChangeArrowheads="1"/>
            </p:cNvSpPr>
            <p:nvPr/>
          </p:nvSpPr>
          <p:spPr bwMode="auto">
            <a:xfrm>
              <a:off x="4946484" y="4175873"/>
              <a:ext cx="837446" cy="745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b="1">
                  <a:solidFill>
                    <a:srgbClr val="FF0000"/>
                  </a:solidFill>
                  <a:latin typeface="Arial" pitchFamily="34" charset="0"/>
                  <a:ea typeface="宋体" pitchFamily="2" charset="-122"/>
                </a:rPr>
                <a:t>B</a:t>
              </a:r>
            </a:p>
          </p:txBody>
        </p:sp>
      </p:grpSp>
      <p:graphicFrame>
        <p:nvGraphicFramePr>
          <p:cNvPr id="76857" name="Group 57"/>
          <p:cNvGraphicFramePr>
            <a:graphicFrameLocks noGrp="1"/>
          </p:cNvGraphicFramePr>
          <p:nvPr>
            <p:ph sz="half" idx="4294967295"/>
          </p:nvPr>
        </p:nvGraphicFramePr>
        <p:xfrm>
          <a:off x="1701800" y="6188075"/>
          <a:ext cx="10579100" cy="1019175"/>
        </p:xfrm>
        <a:graphic>
          <a:graphicData uri="http://schemas.openxmlformats.org/drawingml/2006/table">
            <a:tbl>
              <a:tblPr/>
              <a:tblGrid>
                <a:gridCol w="1965325"/>
                <a:gridCol w="2757488"/>
                <a:gridCol w="1970087"/>
                <a:gridCol w="1879600"/>
                <a:gridCol w="2006600"/>
              </a:tblGrid>
              <a:tr h="1019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福记甜品</a:t>
                      </a:r>
                    </a:p>
                  </a:txBody>
                  <a:tcPr marL="172815" marR="172815" marT="64812" marB="64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来伊份</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1" i="0" u="none" strike="noStrike" cap="none" normalizeH="0" baseline="0" smtClean="0">
                          <a:ln>
                            <a:noFill/>
                          </a:ln>
                          <a:solidFill>
                            <a:schemeClr val="bg1"/>
                          </a:solidFill>
                          <a:effectLst/>
                          <a:latin typeface="微软雅黑" pitchFamily="34" charset="-122"/>
                          <a:ea typeface="微软雅黑" pitchFamily="34" charset="-122"/>
                        </a:rPr>
                        <a:t>Dairy</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300" b="1" i="0" u="none" strike="noStrike" cap="none" normalizeH="0" baseline="0" smtClean="0">
                          <a:ln>
                            <a:noFill/>
                          </a:ln>
                          <a:solidFill>
                            <a:schemeClr val="bg1"/>
                          </a:solidFill>
                          <a:effectLst/>
                          <a:latin typeface="微软雅黑" pitchFamily="34" charset="-122"/>
                          <a:ea typeface="微软雅黑" pitchFamily="34" charset="-122"/>
                        </a:rPr>
                        <a:t>Queen</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全家</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甜品</a:t>
                      </a:r>
                    </a:p>
                  </a:txBody>
                  <a:tcPr marL="172815" marR="172815" marT="64812" marB="64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CC"/>
                    </a:solidFill>
                  </a:tcPr>
                </a:tc>
              </a:tr>
            </a:tbl>
          </a:graphicData>
        </a:graphic>
      </p:graphicFrame>
      <p:sp>
        <p:nvSpPr>
          <p:cNvPr id="8" name="矩形 7"/>
          <p:cNvSpPr/>
          <p:nvPr/>
        </p:nvSpPr>
        <p:spPr>
          <a:xfrm>
            <a:off x="6192838" y="2308225"/>
            <a:ext cx="4352925" cy="511175"/>
          </a:xfrm>
          <a:prstGeom prst="rect">
            <a:avLst/>
          </a:prstGeom>
          <a:solidFill>
            <a:srgbClr val="FFFF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tIns="77153" rIns="154305" bIns="77153" anchor="ctr"/>
          <a:lstStyle/>
          <a:p>
            <a:pPr algn="ctr">
              <a:defRPr/>
            </a:pPr>
            <a:endParaRPr lang="zh-CN" altLang="en-US" sz="1800"/>
          </a:p>
        </p:txBody>
      </p:sp>
      <p:sp>
        <p:nvSpPr>
          <p:cNvPr id="11" name="矩形 10"/>
          <p:cNvSpPr/>
          <p:nvPr/>
        </p:nvSpPr>
        <p:spPr>
          <a:xfrm>
            <a:off x="9183688" y="2513013"/>
            <a:ext cx="273050" cy="100012"/>
          </a:xfrm>
          <a:prstGeom prst="rect">
            <a:avLst/>
          </a:prstGeom>
          <a:solidFill>
            <a:srgbClr val="0099C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tIns="77153" rIns="154305" bIns="77153" anchor="ctr"/>
          <a:lstStyle/>
          <a:p>
            <a:pPr algn="ctr">
              <a:defRPr/>
            </a:pPr>
            <a:endParaRPr lang="zh-CN" altLang="en-US" sz="1800"/>
          </a:p>
        </p:txBody>
      </p:sp>
      <p:grpSp>
        <p:nvGrpSpPr>
          <p:cNvPr id="222227" name="组合 17"/>
          <p:cNvGrpSpPr>
            <a:grpSpLocks/>
          </p:cNvGrpSpPr>
          <p:nvPr/>
        </p:nvGrpSpPr>
        <p:grpSpPr bwMode="auto">
          <a:xfrm>
            <a:off x="6938963" y="2921000"/>
            <a:ext cx="8913812" cy="3879850"/>
            <a:chOff x="3671900" y="2060848"/>
            <a:chExt cx="4716524" cy="2736304"/>
          </a:xfrm>
        </p:grpSpPr>
        <p:cxnSp>
          <p:nvCxnSpPr>
            <p:cNvPr id="13" name="形状 12"/>
            <p:cNvCxnSpPr>
              <a:stCxn id="9" idx="2"/>
            </p:cNvCxnSpPr>
            <p:nvPr/>
          </p:nvCxnSpPr>
          <p:spPr>
            <a:xfrm rot="16200000" flipH="1">
              <a:off x="5418300" y="314448"/>
              <a:ext cx="1223724" cy="4716524"/>
            </a:xfrm>
            <a:prstGeom prst="bentConnector2">
              <a:avLst/>
            </a:prstGeom>
            <a:ln w="38100">
              <a:solidFill>
                <a:srgbClr val="0099CC">
                  <a:alpha val="27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7632134" y="4040862"/>
              <a:ext cx="1512580" cy="0"/>
            </a:xfrm>
            <a:prstGeom prst="line">
              <a:avLst/>
            </a:prstGeom>
            <a:ln w="38100">
              <a:solidFill>
                <a:srgbClr val="0099CC">
                  <a:alpha val="27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0800000">
              <a:off x="8172548" y="4797152"/>
              <a:ext cx="215876" cy="0"/>
            </a:xfrm>
            <a:prstGeom prst="line">
              <a:avLst/>
            </a:prstGeom>
            <a:ln w="38100">
              <a:solidFill>
                <a:srgbClr val="0099CC">
                  <a:alpha val="27000"/>
                </a:srgb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20" name="形状 19"/>
          <p:cNvCxnSpPr>
            <a:stCxn id="11" idx="2"/>
          </p:cNvCxnSpPr>
          <p:nvPr/>
        </p:nvCxnSpPr>
        <p:spPr>
          <a:xfrm rot="16200000" flipH="1">
            <a:off x="11515725" y="-873125"/>
            <a:ext cx="1735138" cy="8301038"/>
          </a:xfrm>
          <a:prstGeom prst="bentConnector2">
            <a:avLst/>
          </a:prstGeom>
          <a:ln w="38100">
            <a:solidFill>
              <a:srgbClr val="0099CC">
                <a:alpha val="51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15257463" y="5421313"/>
            <a:ext cx="2552700" cy="0"/>
          </a:xfrm>
          <a:prstGeom prst="line">
            <a:avLst/>
          </a:prstGeom>
          <a:ln w="38100">
            <a:solidFill>
              <a:srgbClr val="0099CC">
                <a:alpha val="51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a:off x="12450763" y="6697663"/>
            <a:ext cx="4083050" cy="0"/>
          </a:xfrm>
          <a:prstGeom prst="line">
            <a:avLst/>
          </a:prstGeom>
          <a:ln w="38100">
            <a:solidFill>
              <a:srgbClr val="0099CC">
                <a:alpha val="51000"/>
              </a:srgbClr>
            </a:solidFill>
            <a:prstDash val="sysDash"/>
          </a:ln>
        </p:spPr>
        <p:style>
          <a:lnRef idx="1">
            <a:schemeClr val="accent1"/>
          </a:lnRef>
          <a:fillRef idx="0">
            <a:schemeClr val="accent1"/>
          </a:fillRef>
          <a:effectRef idx="0">
            <a:schemeClr val="accent1"/>
          </a:effectRef>
          <a:fontRef idx="minor">
            <a:schemeClr val="tx1"/>
          </a:fontRef>
        </p:style>
      </p:cxnSp>
      <p:sp>
        <p:nvSpPr>
          <p:cNvPr id="2" name="矩形 10"/>
          <p:cNvSpPr>
            <a:spLocks noChangeArrowheads="1"/>
          </p:cNvSpPr>
          <p:nvPr/>
        </p:nvSpPr>
        <p:spPr bwMode="auto">
          <a:xfrm>
            <a:off x="8640763" y="2513013"/>
            <a:ext cx="1905000" cy="100012"/>
          </a:xfrm>
          <a:prstGeom prst="rect">
            <a:avLst/>
          </a:prstGeom>
          <a:solidFill>
            <a:srgbClr val="0099CC">
              <a:alpha val="85001"/>
            </a:srgbClr>
          </a:solidFill>
          <a:ln w="25400" algn="ctr">
            <a:noFill/>
            <a:miter lim="800000"/>
            <a:headEnd/>
            <a:tailEnd/>
          </a:ln>
        </p:spPr>
        <p:txBody>
          <a:bodyPr lIns="154305" tIns="77153" rIns="154305" bIns="77153" anchor="ctr"/>
          <a:lstStyle/>
          <a:p>
            <a:pPr algn="ctr">
              <a:defRPr/>
            </a:pPr>
            <a:endParaRPr lang="zh-CN" altLang="en-US" sz="1800">
              <a:solidFill>
                <a:schemeClr val="lt1"/>
              </a:solidFill>
              <a:latin typeface="+mn-lt"/>
              <a:ea typeface="+mn-ea"/>
            </a:endParaRPr>
          </a:p>
        </p:txBody>
      </p:sp>
      <p:sp>
        <p:nvSpPr>
          <p:cNvPr id="3" name="矩形 10"/>
          <p:cNvSpPr>
            <a:spLocks noChangeArrowheads="1"/>
          </p:cNvSpPr>
          <p:nvPr/>
        </p:nvSpPr>
        <p:spPr bwMode="auto">
          <a:xfrm>
            <a:off x="6192838" y="2208213"/>
            <a:ext cx="4422775" cy="98425"/>
          </a:xfrm>
          <a:prstGeom prst="rect">
            <a:avLst/>
          </a:prstGeom>
          <a:solidFill>
            <a:srgbClr val="FF0000">
              <a:alpha val="85001"/>
            </a:srgbClr>
          </a:solidFill>
          <a:ln w="25400" algn="ctr">
            <a:noFill/>
            <a:miter lim="800000"/>
            <a:headEnd/>
            <a:tailEnd/>
          </a:ln>
        </p:spPr>
        <p:txBody>
          <a:bodyPr lIns="154305" tIns="77153" rIns="154305" bIns="77153" anchor="ctr"/>
          <a:lstStyle/>
          <a:p>
            <a:pPr algn="ctr">
              <a:defRPr/>
            </a:pPr>
            <a:endParaRPr lang="zh-CN" altLang="en-US" sz="1800">
              <a:solidFill>
                <a:schemeClr val="lt1"/>
              </a:solidFill>
              <a:latin typeface="+mn-lt"/>
              <a:ea typeface="+mn-ea"/>
            </a:endParaRPr>
          </a:p>
        </p:txBody>
      </p:sp>
      <p:sp>
        <p:nvSpPr>
          <p:cNvPr id="4" name="矩形 10"/>
          <p:cNvSpPr>
            <a:spLocks noChangeArrowheads="1"/>
          </p:cNvSpPr>
          <p:nvPr/>
        </p:nvSpPr>
        <p:spPr bwMode="auto">
          <a:xfrm>
            <a:off x="6257925" y="2513013"/>
            <a:ext cx="1906588" cy="100012"/>
          </a:xfrm>
          <a:prstGeom prst="rect">
            <a:avLst/>
          </a:prstGeom>
          <a:solidFill>
            <a:srgbClr val="0099CC">
              <a:alpha val="85001"/>
            </a:srgbClr>
          </a:solidFill>
          <a:ln w="25400" algn="ctr">
            <a:noFill/>
            <a:miter lim="800000"/>
            <a:headEnd/>
            <a:tailEnd/>
          </a:ln>
        </p:spPr>
        <p:txBody>
          <a:bodyPr lIns="154305" tIns="77153" rIns="154305" bIns="77153" anchor="ctr"/>
          <a:lstStyle/>
          <a:p>
            <a:pPr algn="ctr">
              <a:defRPr/>
            </a:pPr>
            <a:endParaRPr lang="zh-CN" altLang="en-US" sz="1800">
              <a:solidFill>
                <a:schemeClr val="lt1"/>
              </a:solidFill>
              <a:latin typeface="+mn-lt"/>
              <a:ea typeface="+mn-ea"/>
            </a:endParaRPr>
          </a:p>
        </p:txBody>
      </p:sp>
      <p:sp>
        <p:nvSpPr>
          <p:cNvPr id="5" name="矩形 10"/>
          <p:cNvSpPr>
            <a:spLocks noChangeArrowheads="1"/>
          </p:cNvSpPr>
          <p:nvPr/>
        </p:nvSpPr>
        <p:spPr bwMode="auto">
          <a:xfrm>
            <a:off x="6192838" y="2819400"/>
            <a:ext cx="4422775" cy="100013"/>
          </a:xfrm>
          <a:prstGeom prst="rect">
            <a:avLst/>
          </a:prstGeom>
          <a:solidFill>
            <a:schemeClr val="folHlink">
              <a:alpha val="85001"/>
            </a:schemeClr>
          </a:solidFill>
          <a:ln w="25400" algn="ctr">
            <a:noFill/>
            <a:miter lim="800000"/>
            <a:headEnd/>
            <a:tailEnd/>
          </a:ln>
        </p:spPr>
        <p:txBody>
          <a:bodyPr lIns="154305" tIns="77153" rIns="154305" bIns="77153" anchor="ctr"/>
          <a:lstStyle/>
          <a:p>
            <a:pPr algn="ctr">
              <a:defRPr/>
            </a:pPr>
            <a:endParaRPr lang="zh-CN" altLang="en-US" sz="1800">
              <a:solidFill>
                <a:schemeClr val="lt1"/>
              </a:solidFill>
              <a:latin typeface="+mn-lt"/>
              <a:ea typeface="+mn-ea"/>
            </a:endParaRPr>
          </a:p>
        </p:txBody>
      </p:sp>
      <p:graphicFrame>
        <p:nvGraphicFramePr>
          <p:cNvPr id="76859" name="Group 59"/>
          <p:cNvGraphicFramePr>
            <a:graphicFrameLocks noGrp="1"/>
          </p:cNvGraphicFramePr>
          <p:nvPr/>
        </p:nvGraphicFramePr>
        <p:xfrm>
          <a:off x="1701800" y="4962525"/>
          <a:ext cx="10579100" cy="1019175"/>
        </p:xfrm>
        <a:graphic>
          <a:graphicData uri="http://schemas.openxmlformats.org/drawingml/2006/table">
            <a:tbl>
              <a:tblPr/>
              <a:tblGrid>
                <a:gridCol w="1965325"/>
                <a:gridCol w="2757488"/>
                <a:gridCol w="1970087"/>
                <a:gridCol w="1879600"/>
                <a:gridCol w="2006600"/>
              </a:tblGrid>
              <a:tr h="1019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轻餐</a:t>
                      </a:r>
                    </a:p>
                  </a:txBody>
                  <a:tcPr marL="172815" marR="172815" marT="64812" marB="64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桌游</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动漫吧</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音乐吧</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茶坊</a:t>
                      </a:r>
                    </a:p>
                  </a:txBody>
                  <a:tcPr marL="172815" marR="172815" marT="64812" marB="64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r>
            </a:tbl>
          </a:graphicData>
        </a:graphic>
      </p:graphicFrame>
      <p:graphicFrame>
        <p:nvGraphicFramePr>
          <p:cNvPr id="76873" name="Group 73"/>
          <p:cNvGraphicFramePr>
            <a:graphicFrameLocks noGrp="1"/>
          </p:cNvGraphicFramePr>
          <p:nvPr/>
        </p:nvGraphicFramePr>
        <p:xfrm>
          <a:off x="1701800" y="7516813"/>
          <a:ext cx="10579100" cy="1019175"/>
        </p:xfrm>
        <a:graphic>
          <a:graphicData uri="http://schemas.openxmlformats.org/drawingml/2006/table">
            <a:tbl>
              <a:tblPr/>
              <a:tblGrid>
                <a:gridCol w="1965325"/>
                <a:gridCol w="2757488"/>
                <a:gridCol w="1970087"/>
                <a:gridCol w="1879600"/>
                <a:gridCol w="2006600"/>
              </a:tblGrid>
              <a:tr h="1019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轻餐</a:t>
                      </a:r>
                    </a:p>
                  </a:txBody>
                  <a:tcPr marL="172815" marR="172815" marT="64812" marB="64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酒吧</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咖啡吧</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桌球</a:t>
                      </a:r>
                    </a:p>
                  </a:txBody>
                  <a:tcPr marL="172815" marR="172815" marT="64812" marB="64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rPr>
                        <a:t>主题零售</a:t>
                      </a:r>
                    </a:p>
                  </a:txBody>
                  <a:tcPr marL="172815" marR="172815" marT="64812" marB="64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r>
            </a:tbl>
          </a:graphicData>
        </a:graphic>
      </p:graphicFrame>
      <p:grpSp>
        <p:nvGrpSpPr>
          <p:cNvPr id="222263" name="Group 91"/>
          <p:cNvGrpSpPr>
            <a:grpSpLocks/>
          </p:cNvGrpSpPr>
          <p:nvPr/>
        </p:nvGrpSpPr>
        <p:grpSpPr bwMode="auto">
          <a:xfrm>
            <a:off x="10002838" y="2922588"/>
            <a:ext cx="5441950" cy="5000625"/>
            <a:chOff x="3334" y="1299"/>
            <a:chExt cx="1814" cy="2222"/>
          </a:xfrm>
        </p:grpSpPr>
        <p:sp>
          <p:nvSpPr>
            <p:cNvPr id="222269" name="Line 87"/>
            <p:cNvSpPr>
              <a:spLocks noChangeShapeType="1"/>
            </p:cNvSpPr>
            <p:nvPr/>
          </p:nvSpPr>
          <p:spPr bwMode="auto">
            <a:xfrm>
              <a:off x="3334" y="1299"/>
              <a:ext cx="0" cy="680"/>
            </a:xfrm>
            <a:prstGeom prst="line">
              <a:avLst/>
            </a:prstGeom>
            <a:noFill/>
            <a:ln w="38100">
              <a:solidFill>
                <a:schemeClr val="folHlink"/>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2270" name="Line 88"/>
            <p:cNvSpPr>
              <a:spLocks noChangeShapeType="1"/>
            </p:cNvSpPr>
            <p:nvPr/>
          </p:nvSpPr>
          <p:spPr bwMode="auto">
            <a:xfrm>
              <a:off x="3334" y="1979"/>
              <a:ext cx="1814" cy="0"/>
            </a:xfrm>
            <a:prstGeom prst="line">
              <a:avLst/>
            </a:prstGeom>
            <a:noFill/>
            <a:ln w="38100">
              <a:solidFill>
                <a:schemeClr val="folHlink"/>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2271" name="Line 89"/>
            <p:cNvSpPr>
              <a:spLocks noChangeShapeType="1"/>
            </p:cNvSpPr>
            <p:nvPr/>
          </p:nvSpPr>
          <p:spPr bwMode="auto">
            <a:xfrm>
              <a:off x="5148" y="1979"/>
              <a:ext cx="0" cy="1542"/>
            </a:xfrm>
            <a:prstGeom prst="line">
              <a:avLst/>
            </a:prstGeom>
            <a:noFill/>
            <a:ln w="38100">
              <a:solidFill>
                <a:schemeClr val="folHlink"/>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2272" name="Line 90"/>
            <p:cNvSpPr>
              <a:spLocks noChangeShapeType="1"/>
            </p:cNvSpPr>
            <p:nvPr/>
          </p:nvSpPr>
          <p:spPr bwMode="auto">
            <a:xfrm>
              <a:off x="4105" y="3521"/>
              <a:ext cx="1043" cy="0"/>
            </a:xfrm>
            <a:prstGeom prst="line">
              <a:avLst/>
            </a:prstGeom>
            <a:noFill/>
            <a:ln w="38100">
              <a:solidFill>
                <a:schemeClr val="folHlink"/>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222264" name="Line 92"/>
          <p:cNvSpPr>
            <a:spLocks noChangeShapeType="1"/>
          </p:cNvSpPr>
          <p:nvPr/>
        </p:nvSpPr>
        <p:spPr bwMode="auto">
          <a:xfrm>
            <a:off x="7416800" y="2308225"/>
            <a:ext cx="0" cy="2347913"/>
          </a:xfrm>
          <a:prstGeom prst="line">
            <a:avLst/>
          </a:prstGeom>
          <a:noFill/>
          <a:ln w="38100">
            <a:solidFill>
              <a:srgbClr val="FF0000"/>
            </a:solidFill>
            <a:prstDash val="dash"/>
            <a:round/>
            <a:headEnd/>
            <a:tailEn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2265" name="Line 95"/>
          <p:cNvSpPr>
            <a:spLocks noChangeShapeType="1"/>
          </p:cNvSpPr>
          <p:nvPr/>
        </p:nvSpPr>
        <p:spPr bwMode="auto">
          <a:xfrm>
            <a:off x="7416800" y="4656138"/>
            <a:ext cx="7212013" cy="0"/>
          </a:xfrm>
          <a:prstGeom prst="line">
            <a:avLst/>
          </a:prstGeom>
          <a:noFill/>
          <a:ln w="38100">
            <a:solidFill>
              <a:srgbClr val="FF0000"/>
            </a:solidFill>
            <a:prstDash val="dash"/>
            <a:round/>
            <a:headEnd/>
            <a:tailEn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2266" name="Line 96"/>
          <p:cNvSpPr>
            <a:spLocks noChangeShapeType="1"/>
          </p:cNvSpPr>
          <p:nvPr/>
        </p:nvSpPr>
        <p:spPr bwMode="auto">
          <a:xfrm>
            <a:off x="14628813" y="4656138"/>
            <a:ext cx="0" cy="817562"/>
          </a:xfrm>
          <a:prstGeom prst="line">
            <a:avLst/>
          </a:prstGeom>
          <a:noFill/>
          <a:ln w="38100">
            <a:solidFill>
              <a:srgbClr val="FF0000"/>
            </a:solidFill>
            <a:prstDash val="dash"/>
            <a:round/>
            <a:headEnd/>
            <a:tailEn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2267" name="Line 97"/>
          <p:cNvSpPr>
            <a:spLocks noChangeShapeType="1"/>
          </p:cNvSpPr>
          <p:nvPr/>
        </p:nvSpPr>
        <p:spPr bwMode="auto">
          <a:xfrm flipH="1">
            <a:off x="12450763" y="5473700"/>
            <a:ext cx="2178050" cy="0"/>
          </a:xfrm>
          <a:prstGeom prst="line">
            <a:avLst/>
          </a:prstGeom>
          <a:noFill/>
          <a:ln w="38100">
            <a:solidFill>
              <a:srgbClr val="FF0000"/>
            </a:solidFill>
            <a:prstDash val="dash"/>
            <a:round/>
            <a:headEnd/>
            <a:tailEn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2268" name="Rectangle 2"/>
          <p:cNvSpPr>
            <a:spLocks noChangeArrowheads="1"/>
          </p:cNvSpPr>
          <p:nvPr/>
        </p:nvSpPr>
        <p:spPr bwMode="auto">
          <a:xfrm>
            <a:off x="-3175" y="0"/>
            <a:ext cx="5367338"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B</a:t>
            </a:r>
            <a:r>
              <a:rPr lang="zh-CN" altLang="en-US" sz="3600" b="1"/>
              <a:t>区双通道业态细叙述</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57"/>
          <p:cNvSpPr>
            <a:spLocks noChangeArrowheads="1"/>
          </p:cNvSpPr>
          <p:nvPr/>
        </p:nvSpPr>
        <p:spPr bwMode="auto">
          <a:xfrm>
            <a:off x="2335213" y="4352925"/>
            <a:ext cx="1344612" cy="609600"/>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35" name="Rectangle 58"/>
          <p:cNvSpPr>
            <a:spLocks noChangeArrowheads="1"/>
          </p:cNvSpPr>
          <p:nvPr/>
        </p:nvSpPr>
        <p:spPr bwMode="auto">
          <a:xfrm>
            <a:off x="3656013" y="4352925"/>
            <a:ext cx="1344612" cy="609600"/>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36" name="Rectangle 59"/>
          <p:cNvSpPr>
            <a:spLocks noChangeArrowheads="1"/>
          </p:cNvSpPr>
          <p:nvPr/>
        </p:nvSpPr>
        <p:spPr bwMode="auto">
          <a:xfrm>
            <a:off x="5000625" y="4352925"/>
            <a:ext cx="1339850" cy="609600"/>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37" name="Rectangle 61"/>
          <p:cNvSpPr>
            <a:spLocks noChangeArrowheads="1"/>
          </p:cNvSpPr>
          <p:nvPr/>
        </p:nvSpPr>
        <p:spPr bwMode="auto">
          <a:xfrm>
            <a:off x="7627938" y="4352925"/>
            <a:ext cx="1344612" cy="609600"/>
          </a:xfrm>
          <a:prstGeom prst="rect">
            <a:avLst/>
          </a:prstGeom>
          <a:solidFill>
            <a:schemeClr val="hlink">
              <a:alpha val="29019"/>
            </a:scheme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38" name="Rectangle 61"/>
          <p:cNvSpPr>
            <a:spLocks noChangeArrowheads="1"/>
          </p:cNvSpPr>
          <p:nvPr/>
        </p:nvSpPr>
        <p:spPr bwMode="auto">
          <a:xfrm>
            <a:off x="6281738" y="4349750"/>
            <a:ext cx="1343025" cy="609600"/>
          </a:xfrm>
          <a:prstGeom prst="rect">
            <a:avLst/>
          </a:prstGeom>
          <a:solidFill>
            <a:srgbClr val="00CCFF"/>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grpSp>
        <p:nvGrpSpPr>
          <p:cNvPr id="223239" name="组合 6"/>
          <p:cNvGrpSpPr>
            <a:grpSpLocks/>
          </p:cNvGrpSpPr>
          <p:nvPr/>
        </p:nvGrpSpPr>
        <p:grpSpPr bwMode="auto">
          <a:xfrm>
            <a:off x="1404938" y="1492250"/>
            <a:ext cx="13331825" cy="2857500"/>
            <a:chOff x="0" y="3429000"/>
            <a:chExt cx="9144000" cy="2613025"/>
          </a:xfrm>
        </p:grpSpPr>
        <p:pic>
          <p:nvPicPr>
            <p:cNvPr id="223264" name="Picture 3" descr="$6(OWKFNFPF4]D}F5`8JPSU"/>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429000"/>
              <a:ext cx="9144000" cy="261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3265" name="Text Box 4"/>
            <p:cNvSpPr txBox="1">
              <a:spLocks noChangeArrowheads="1"/>
            </p:cNvSpPr>
            <p:nvPr/>
          </p:nvSpPr>
          <p:spPr bwMode="auto">
            <a:xfrm>
              <a:off x="4946484" y="4130549"/>
              <a:ext cx="837446" cy="745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b="1">
                  <a:solidFill>
                    <a:srgbClr val="FF0000"/>
                  </a:solidFill>
                  <a:latin typeface="Arial" pitchFamily="34" charset="0"/>
                  <a:ea typeface="宋体" pitchFamily="2" charset="-122"/>
                </a:rPr>
                <a:t>B</a:t>
              </a:r>
            </a:p>
          </p:txBody>
        </p:sp>
      </p:grpSp>
      <p:sp>
        <p:nvSpPr>
          <p:cNvPr id="223240" name="Text Box 46"/>
          <p:cNvSpPr txBox="1">
            <a:spLocks noChangeArrowheads="1"/>
          </p:cNvSpPr>
          <p:nvPr/>
        </p:nvSpPr>
        <p:spPr bwMode="auto">
          <a:xfrm>
            <a:off x="9867900" y="5289550"/>
            <a:ext cx="5988050" cy="237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en-US" altLang="zh-CN" sz="2400">
                <a:latin typeface="微软雅黑" pitchFamily="34" charset="-122"/>
                <a:ea typeface="微软雅黑" pitchFamily="34" charset="-122"/>
              </a:rPr>
              <a:t>B</a:t>
            </a:r>
            <a:r>
              <a:rPr lang="zh-CN" altLang="en-US" sz="2400">
                <a:latin typeface="微软雅黑" pitchFamily="34" charset="-122"/>
                <a:ea typeface="微软雅黑" pitchFamily="34" charset="-122"/>
              </a:rPr>
              <a:t>区在双通道设计上，必须考虑到未来南侧将有一步行通道。在动线上，</a:t>
            </a:r>
            <a:r>
              <a:rPr lang="zh-CN" altLang="en-US" sz="2400">
                <a:solidFill>
                  <a:srgbClr val="0000CC"/>
                </a:solidFill>
                <a:latin typeface="微软雅黑" pitchFamily="34" charset="-122"/>
                <a:ea typeface="微软雅黑" pitchFamily="34" charset="-122"/>
              </a:rPr>
              <a:t>将</a:t>
            </a:r>
            <a:r>
              <a:rPr lang="zh-CN" altLang="en-US" sz="2400">
                <a:solidFill>
                  <a:srgbClr val="0033FF"/>
                </a:solidFill>
                <a:latin typeface="微软雅黑" pitchFamily="34" charset="-122"/>
                <a:ea typeface="微软雅黑" pitchFamily="34" charset="-122"/>
              </a:rPr>
              <a:t>形成</a:t>
            </a:r>
            <a:r>
              <a:rPr lang="zh-CN" altLang="en-US" sz="2400" b="1">
                <a:solidFill>
                  <a:srgbClr val="0033FF"/>
                </a:solidFill>
                <a:latin typeface="微软雅黑" pitchFamily="34" charset="-122"/>
                <a:ea typeface="微软雅黑" pitchFamily="34" charset="-122"/>
              </a:rPr>
              <a:t>三通道</a:t>
            </a:r>
            <a:r>
              <a:rPr lang="zh-CN" altLang="en-US" sz="2400">
                <a:latin typeface="微软雅黑" pitchFamily="34" charset="-122"/>
                <a:ea typeface="微软雅黑" pitchFamily="34" charset="-122"/>
              </a:rPr>
              <a:t>。如此将严重影响我项北部商铺的人气，继而会导致租金骤降。</a:t>
            </a:r>
          </a:p>
        </p:txBody>
      </p:sp>
      <p:sp>
        <p:nvSpPr>
          <p:cNvPr id="223241" name="Text Box 45"/>
          <p:cNvSpPr txBox="1">
            <a:spLocks noChangeArrowheads="1"/>
          </p:cNvSpPr>
          <p:nvPr/>
        </p:nvSpPr>
        <p:spPr bwMode="auto">
          <a:xfrm>
            <a:off x="1111250" y="4962525"/>
            <a:ext cx="104140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solidFill>
                  <a:srgbClr val="7030A0"/>
                </a:solidFill>
                <a:latin typeface="微软雅黑" pitchFamily="34" charset="-122"/>
                <a:ea typeface="微软雅黑" pitchFamily="34" charset="-122"/>
              </a:rPr>
              <a:t>动线</a:t>
            </a:r>
          </a:p>
        </p:txBody>
      </p:sp>
      <p:sp>
        <p:nvSpPr>
          <p:cNvPr id="223242" name="Rectangle 60"/>
          <p:cNvSpPr>
            <a:spLocks noChangeArrowheads="1"/>
          </p:cNvSpPr>
          <p:nvPr/>
        </p:nvSpPr>
        <p:spPr bwMode="auto">
          <a:xfrm>
            <a:off x="3694113" y="5576888"/>
            <a:ext cx="1344612" cy="609600"/>
          </a:xfrm>
          <a:prstGeom prst="rect">
            <a:avLst/>
          </a:prstGeom>
          <a:solidFill>
            <a:srgbClr val="0000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43" name="Rectangle 54"/>
          <p:cNvSpPr>
            <a:spLocks noChangeArrowheads="1"/>
          </p:cNvSpPr>
          <p:nvPr/>
        </p:nvSpPr>
        <p:spPr bwMode="auto">
          <a:xfrm>
            <a:off x="7678738" y="6800850"/>
            <a:ext cx="1341437" cy="571500"/>
          </a:xfrm>
          <a:prstGeom prst="rect">
            <a:avLst/>
          </a:prstGeom>
          <a:solidFill>
            <a:srgbClr val="996633">
              <a:alpha val="49803"/>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44" name="Rectangle 52"/>
          <p:cNvSpPr>
            <a:spLocks noChangeArrowheads="1"/>
          </p:cNvSpPr>
          <p:nvPr/>
        </p:nvSpPr>
        <p:spPr bwMode="auto">
          <a:xfrm>
            <a:off x="2297113" y="6800850"/>
            <a:ext cx="1343025" cy="571500"/>
          </a:xfrm>
          <a:prstGeom prst="rect">
            <a:avLst/>
          </a:prstGeom>
          <a:solidFill>
            <a:srgbClr val="FF99CC">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45" name="Rectangle 53"/>
          <p:cNvSpPr>
            <a:spLocks noChangeArrowheads="1"/>
          </p:cNvSpPr>
          <p:nvPr/>
        </p:nvSpPr>
        <p:spPr bwMode="auto">
          <a:xfrm>
            <a:off x="3616325" y="6800850"/>
            <a:ext cx="1344613" cy="571500"/>
          </a:xfrm>
          <a:prstGeom prst="rect">
            <a:avLst/>
          </a:prstGeom>
          <a:solidFill>
            <a:srgbClr val="008000">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46" name="Rectangle 54"/>
          <p:cNvSpPr>
            <a:spLocks noChangeArrowheads="1"/>
          </p:cNvSpPr>
          <p:nvPr/>
        </p:nvSpPr>
        <p:spPr bwMode="auto">
          <a:xfrm>
            <a:off x="4975225" y="6800850"/>
            <a:ext cx="1341438" cy="571500"/>
          </a:xfrm>
          <a:prstGeom prst="rect">
            <a:avLst/>
          </a:prstGeom>
          <a:solidFill>
            <a:srgbClr val="FFFF00">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47" name="Rectangle 55"/>
          <p:cNvSpPr>
            <a:spLocks noChangeArrowheads="1"/>
          </p:cNvSpPr>
          <p:nvPr/>
        </p:nvSpPr>
        <p:spPr bwMode="auto">
          <a:xfrm>
            <a:off x="6316663" y="6800850"/>
            <a:ext cx="1344612" cy="571500"/>
          </a:xfrm>
          <a:prstGeom prst="rect">
            <a:avLst/>
          </a:prstGeom>
          <a:solidFill>
            <a:srgbClr val="7030A0">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48" name="Rectangle 61"/>
          <p:cNvSpPr>
            <a:spLocks noChangeArrowheads="1"/>
          </p:cNvSpPr>
          <p:nvPr/>
        </p:nvSpPr>
        <p:spPr bwMode="auto">
          <a:xfrm>
            <a:off x="7627938" y="5578475"/>
            <a:ext cx="1344612" cy="609600"/>
          </a:xfrm>
          <a:prstGeom prst="rect">
            <a:avLst/>
          </a:prstGeom>
          <a:solidFill>
            <a:schemeClr val="hlink">
              <a:alpha val="29019"/>
            </a:scheme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49" name="Text Box 104"/>
          <p:cNvSpPr txBox="1">
            <a:spLocks noChangeArrowheads="1"/>
          </p:cNvSpPr>
          <p:nvPr/>
        </p:nvSpPr>
        <p:spPr bwMode="auto">
          <a:xfrm>
            <a:off x="7643813" y="5268913"/>
            <a:ext cx="15049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solidFill>
                  <a:schemeClr val="bg2"/>
                </a:solidFill>
                <a:latin typeface="微软雅黑" pitchFamily="34" charset="-122"/>
                <a:ea typeface="微软雅黑" pitchFamily="34" charset="-122"/>
              </a:rPr>
              <a:t>主题零售</a:t>
            </a:r>
          </a:p>
        </p:txBody>
      </p:sp>
      <p:sp>
        <p:nvSpPr>
          <p:cNvPr id="223250" name="Line 64"/>
          <p:cNvSpPr>
            <a:spLocks noChangeShapeType="1"/>
          </p:cNvSpPr>
          <p:nvPr/>
        </p:nvSpPr>
        <p:spPr bwMode="auto">
          <a:xfrm flipH="1">
            <a:off x="2335213" y="5167313"/>
            <a:ext cx="6532562" cy="0"/>
          </a:xfrm>
          <a:prstGeom prst="line">
            <a:avLst/>
          </a:prstGeom>
          <a:noFill/>
          <a:ln w="25400">
            <a:solidFill>
              <a:srgbClr val="333399"/>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3251" name="Line 65"/>
          <p:cNvSpPr>
            <a:spLocks noChangeShapeType="1"/>
          </p:cNvSpPr>
          <p:nvPr/>
        </p:nvSpPr>
        <p:spPr bwMode="auto">
          <a:xfrm rot="10800000" flipH="1">
            <a:off x="2335213" y="5372100"/>
            <a:ext cx="6532562" cy="0"/>
          </a:xfrm>
          <a:prstGeom prst="line">
            <a:avLst/>
          </a:prstGeom>
          <a:noFill/>
          <a:ln w="25400">
            <a:solidFill>
              <a:schemeClr val="accent2"/>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3252" name="Line 66"/>
          <p:cNvSpPr>
            <a:spLocks noChangeShapeType="1"/>
          </p:cNvSpPr>
          <p:nvPr/>
        </p:nvSpPr>
        <p:spPr bwMode="auto">
          <a:xfrm flipH="1">
            <a:off x="2335213" y="6391275"/>
            <a:ext cx="6532562" cy="0"/>
          </a:xfrm>
          <a:prstGeom prst="line">
            <a:avLst/>
          </a:prstGeom>
          <a:noFill/>
          <a:ln w="25400">
            <a:solidFill>
              <a:srgbClr val="333399"/>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3253" name="Line 67"/>
          <p:cNvSpPr>
            <a:spLocks noChangeShapeType="1"/>
          </p:cNvSpPr>
          <p:nvPr/>
        </p:nvSpPr>
        <p:spPr bwMode="auto">
          <a:xfrm rot="10800000" flipH="1">
            <a:off x="2470150" y="6596063"/>
            <a:ext cx="6532563" cy="0"/>
          </a:xfrm>
          <a:prstGeom prst="line">
            <a:avLst/>
          </a:prstGeom>
          <a:noFill/>
          <a:ln w="25400">
            <a:solidFill>
              <a:schemeClr val="accent2"/>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3254" name="Rectangle 61"/>
          <p:cNvSpPr>
            <a:spLocks noChangeArrowheads="1"/>
          </p:cNvSpPr>
          <p:nvPr/>
        </p:nvSpPr>
        <p:spPr bwMode="auto">
          <a:xfrm>
            <a:off x="6281738" y="5578475"/>
            <a:ext cx="1343025" cy="609600"/>
          </a:xfrm>
          <a:prstGeom prst="rect">
            <a:avLst/>
          </a:prstGeom>
          <a:solidFill>
            <a:srgbClr val="00FF00">
              <a:alpha val="29019"/>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55" name="Rectangle 61"/>
          <p:cNvSpPr>
            <a:spLocks noChangeArrowheads="1"/>
          </p:cNvSpPr>
          <p:nvPr/>
        </p:nvSpPr>
        <p:spPr bwMode="auto">
          <a:xfrm>
            <a:off x="4997450" y="5576888"/>
            <a:ext cx="1268413" cy="609600"/>
          </a:xfrm>
          <a:prstGeom prst="rect">
            <a:avLst/>
          </a:prstGeom>
          <a:solidFill>
            <a:srgbClr val="00FF00">
              <a:alpha val="29019"/>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56" name="Rectangle 60"/>
          <p:cNvSpPr>
            <a:spLocks noChangeArrowheads="1"/>
          </p:cNvSpPr>
          <p:nvPr/>
        </p:nvSpPr>
        <p:spPr bwMode="auto">
          <a:xfrm>
            <a:off x="2335213" y="5576888"/>
            <a:ext cx="1344612" cy="609600"/>
          </a:xfrm>
          <a:prstGeom prst="rect">
            <a:avLst/>
          </a:prstGeom>
          <a:solidFill>
            <a:srgbClr val="00CCFF">
              <a:alpha val="50195"/>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57" name="Rectangle 54"/>
          <p:cNvSpPr>
            <a:spLocks noChangeArrowheads="1"/>
          </p:cNvSpPr>
          <p:nvPr/>
        </p:nvSpPr>
        <p:spPr bwMode="auto">
          <a:xfrm>
            <a:off x="2335213" y="8024813"/>
            <a:ext cx="6667500" cy="571500"/>
          </a:xfrm>
          <a:prstGeom prst="rect">
            <a:avLst/>
          </a:prstGeom>
          <a:solidFill>
            <a:srgbClr val="000000">
              <a:alpha val="12941"/>
            </a:srgbClr>
          </a:solidFill>
          <a:ln w="9525">
            <a:solidFill>
              <a:schemeClr val="tx1"/>
            </a:solidFill>
            <a:miter lim="800000"/>
            <a:headEnd/>
            <a:tailEnd/>
          </a:ln>
        </p:spPr>
        <p:txBody>
          <a:bodyPr wrap="none" lIns="154305" tIns="77153" rIns="154305" bIns="77153" anchor="ctr"/>
          <a:lstStyle/>
          <a:p>
            <a:endParaRPr lang="zh-CN" altLang="en-US" sz="1800">
              <a:latin typeface="Arial" pitchFamily="34" charset="0"/>
              <a:ea typeface="宋体" pitchFamily="2" charset="-122"/>
            </a:endParaRPr>
          </a:p>
        </p:txBody>
      </p:sp>
      <p:sp>
        <p:nvSpPr>
          <p:cNvPr id="223258" name="Line 80"/>
          <p:cNvSpPr>
            <a:spLocks noChangeShapeType="1"/>
          </p:cNvSpPr>
          <p:nvPr/>
        </p:nvSpPr>
        <p:spPr bwMode="auto">
          <a:xfrm rot="10800000" flipH="1">
            <a:off x="2470150" y="7820025"/>
            <a:ext cx="6532563" cy="0"/>
          </a:xfrm>
          <a:prstGeom prst="line">
            <a:avLst/>
          </a:prstGeom>
          <a:noFill/>
          <a:ln w="25400">
            <a:solidFill>
              <a:schemeClr val="accent2"/>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3259" name="Line 81"/>
          <p:cNvSpPr>
            <a:spLocks noChangeShapeType="1"/>
          </p:cNvSpPr>
          <p:nvPr/>
        </p:nvSpPr>
        <p:spPr bwMode="auto">
          <a:xfrm flipH="1">
            <a:off x="2470150" y="7618413"/>
            <a:ext cx="6532563" cy="0"/>
          </a:xfrm>
          <a:prstGeom prst="line">
            <a:avLst/>
          </a:prstGeom>
          <a:noFill/>
          <a:ln w="25400">
            <a:solidFill>
              <a:srgbClr val="333399"/>
            </a:solidFill>
            <a:prstDash val="dash"/>
            <a:round/>
            <a:headEnd/>
            <a:tailEnd type="triangle" w="med" len="med"/>
          </a:ln>
          <a:extLst>
            <a:ext uri="{909E8E84-426E-40DD-AFC4-6F175D3DCCD1}">
              <a14:hiddenFill xmlns:a14="http://schemas.microsoft.com/office/drawing/2010/main" xmlns="">
                <a:noFill/>
              </a14:hiddenFill>
            </a:ext>
          </a:extLst>
        </p:spPr>
        <p:txBody>
          <a:bodyPr lIns="154305" tIns="77153" rIns="154305" bIns="77153"/>
          <a:lstStyle/>
          <a:p>
            <a:endParaRPr lang="zh-CN" altLang="en-US"/>
          </a:p>
        </p:txBody>
      </p:sp>
      <p:sp>
        <p:nvSpPr>
          <p:cNvPr id="223260" name="Text Box 82"/>
          <p:cNvSpPr txBox="1">
            <a:spLocks noChangeArrowheads="1"/>
          </p:cNvSpPr>
          <p:nvPr/>
        </p:nvSpPr>
        <p:spPr bwMode="auto">
          <a:xfrm>
            <a:off x="3832225" y="8058150"/>
            <a:ext cx="5989638"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2700" b="1">
                <a:solidFill>
                  <a:srgbClr val="0000CC"/>
                </a:solidFill>
                <a:latin typeface="微软雅黑" pitchFamily="34" charset="-122"/>
                <a:ea typeface="微软雅黑" pitchFamily="34" charset="-122"/>
              </a:rPr>
              <a:t>B</a:t>
            </a:r>
            <a:r>
              <a:rPr lang="zh-CN" altLang="en-US" sz="2700" b="1">
                <a:solidFill>
                  <a:srgbClr val="0000CC"/>
                </a:solidFill>
                <a:latin typeface="微软雅黑" pitchFamily="34" charset="-122"/>
                <a:ea typeface="微软雅黑" pitchFamily="34" charset="-122"/>
              </a:rPr>
              <a:t>区以南的步行通道</a:t>
            </a:r>
          </a:p>
        </p:txBody>
      </p:sp>
      <p:sp>
        <p:nvSpPr>
          <p:cNvPr id="223261" name="Oval 84"/>
          <p:cNvSpPr>
            <a:spLocks noChangeArrowheads="1"/>
          </p:cNvSpPr>
          <p:nvPr/>
        </p:nvSpPr>
        <p:spPr bwMode="auto">
          <a:xfrm>
            <a:off x="1927225" y="4554538"/>
            <a:ext cx="7483475" cy="919162"/>
          </a:xfrm>
          <a:prstGeom prst="ellipse">
            <a:avLst/>
          </a:prstGeom>
          <a:solidFill>
            <a:schemeClr val="tx1">
              <a:alpha val="36862"/>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154305" tIns="77153" rIns="154305" bIns="77153" anchor="ctr"/>
          <a:lstStyle/>
          <a:p>
            <a:endParaRPr lang="zh-CN" altLang="en-US" sz="1800">
              <a:latin typeface="Arial" pitchFamily="34" charset="0"/>
              <a:ea typeface="宋体" pitchFamily="2" charset="-122"/>
            </a:endParaRPr>
          </a:p>
        </p:txBody>
      </p:sp>
      <p:sp>
        <p:nvSpPr>
          <p:cNvPr id="223262" name="Text Box 85"/>
          <p:cNvSpPr txBox="1">
            <a:spLocks noChangeArrowheads="1"/>
          </p:cNvSpPr>
          <p:nvPr/>
        </p:nvSpPr>
        <p:spPr bwMode="auto">
          <a:xfrm>
            <a:off x="3832225" y="4759325"/>
            <a:ext cx="4354513" cy="67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3400">
                <a:solidFill>
                  <a:schemeClr val="bg1"/>
                </a:solidFill>
                <a:latin typeface="Arial" pitchFamily="34" charset="0"/>
                <a:ea typeface="宋体" pitchFamily="2" charset="-122"/>
              </a:rPr>
              <a:t>？？？？？？？？</a:t>
            </a:r>
          </a:p>
        </p:txBody>
      </p:sp>
      <p:sp>
        <p:nvSpPr>
          <p:cNvPr id="223263" name="Rectangle 2"/>
          <p:cNvSpPr>
            <a:spLocks noChangeArrowheads="1"/>
          </p:cNvSpPr>
          <p:nvPr/>
        </p:nvSpPr>
        <p:spPr bwMode="auto">
          <a:xfrm>
            <a:off x="76200" y="0"/>
            <a:ext cx="49069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B</a:t>
            </a:r>
            <a:r>
              <a:rPr lang="zh-CN" altLang="en-US" sz="3600" b="1"/>
              <a:t>区双通道方案与未来南部步行街的关系</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ext Box 4"/>
          <p:cNvSpPr txBox="1">
            <a:spLocks noChangeArrowheads="1"/>
          </p:cNvSpPr>
          <p:nvPr/>
        </p:nvSpPr>
        <p:spPr bwMode="auto">
          <a:xfrm>
            <a:off x="874713" y="2716213"/>
            <a:ext cx="16195675"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200" b="1">
                <a:solidFill>
                  <a:srgbClr val="0033FF"/>
                </a:solidFill>
                <a:latin typeface="微软雅黑" pitchFamily="34" charset="-122"/>
                <a:ea typeface="微软雅黑" pitchFamily="34" charset="-122"/>
              </a:rPr>
              <a:t>客群上看，</a:t>
            </a:r>
            <a:r>
              <a:rPr lang="zh-CN" altLang="en-US" sz="2200" b="1">
                <a:latin typeface="微软雅黑" pitchFamily="34" charset="-122"/>
                <a:ea typeface="微软雅黑" pitchFamily="34" charset="-122"/>
              </a:rPr>
              <a:t>以年轻时尚一族为主，打造成年轻人相约聚会的地点，档次为中高端。</a:t>
            </a:r>
            <a:endParaRPr lang="en-US" altLang="zh-CN" sz="2200" b="1">
              <a:latin typeface="微软雅黑" pitchFamily="34" charset="-122"/>
              <a:ea typeface="微软雅黑" pitchFamily="34" charset="-122"/>
            </a:endParaRPr>
          </a:p>
        </p:txBody>
      </p:sp>
      <p:sp>
        <p:nvSpPr>
          <p:cNvPr id="224259" name="Text Box 5"/>
          <p:cNvSpPr txBox="1">
            <a:spLocks noChangeArrowheads="1"/>
          </p:cNvSpPr>
          <p:nvPr/>
        </p:nvSpPr>
        <p:spPr bwMode="auto">
          <a:xfrm>
            <a:off x="874713" y="1595438"/>
            <a:ext cx="14698662" cy="117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200" b="1">
                <a:solidFill>
                  <a:srgbClr val="0033FF"/>
                </a:solidFill>
                <a:latin typeface="微软雅黑" pitchFamily="34" charset="-122"/>
                <a:ea typeface="微软雅黑" pitchFamily="34" charset="-122"/>
              </a:rPr>
              <a:t>总体定位上看，</a:t>
            </a:r>
            <a:r>
              <a:rPr lang="en-US" altLang="zh-CN" sz="2200" b="1">
                <a:latin typeface="微软雅黑" pitchFamily="34" charset="-122"/>
                <a:ea typeface="微软雅黑" pitchFamily="34" charset="-122"/>
              </a:rPr>
              <a:t>B</a:t>
            </a:r>
            <a:r>
              <a:rPr lang="zh-CN" altLang="en-US" sz="2200" b="1">
                <a:latin typeface="微软雅黑" pitchFamily="34" charset="-122"/>
                <a:ea typeface="微软雅黑" pitchFamily="34" charset="-122"/>
              </a:rPr>
              <a:t>区根据原定位，强调足够的展示空间，充分的潮流个性展示，所有新奇刺激或是玩乐的点子，都可以在这块现代活力空间里发扬光大。</a:t>
            </a:r>
          </a:p>
        </p:txBody>
      </p:sp>
      <p:sp>
        <p:nvSpPr>
          <p:cNvPr id="224260" name="Text Box 6"/>
          <p:cNvSpPr txBox="1">
            <a:spLocks noChangeArrowheads="1"/>
          </p:cNvSpPr>
          <p:nvPr/>
        </p:nvSpPr>
        <p:spPr bwMode="auto">
          <a:xfrm>
            <a:off x="874713" y="3533775"/>
            <a:ext cx="15241587"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200" b="1">
                <a:solidFill>
                  <a:srgbClr val="0033FF"/>
                </a:solidFill>
                <a:latin typeface="微软雅黑" pitchFamily="34" charset="-122"/>
                <a:ea typeface="微软雅黑" pitchFamily="34" charset="-122"/>
              </a:rPr>
              <a:t>业态上，</a:t>
            </a:r>
            <a:r>
              <a:rPr lang="en-US" altLang="zh-CN" sz="2200" b="1">
                <a:latin typeface="微软雅黑" pitchFamily="34" charset="-122"/>
                <a:ea typeface="微软雅黑" pitchFamily="34" charset="-122"/>
              </a:rPr>
              <a:t>B</a:t>
            </a:r>
            <a:r>
              <a:rPr lang="zh-CN" altLang="en-US" sz="2200" b="1">
                <a:latin typeface="微软雅黑" pitchFamily="34" charset="-122"/>
                <a:ea typeface="微软雅黑" pitchFamily="34" charset="-122"/>
              </a:rPr>
              <a:t>区以大型休闲、娱乐为主打，力求个性潮流、新奇刺激、吃喝玩闹于一体的商业氛围。此类业态通常对店面规格要求高。</a:t>
            </a:r>
          </a:p>
        </p:txBody>
      </p:sp>
      <p:sp>
        <p:nvSpPr>
          <p:cNvPr id="48135" name="Text Box 7"/>
          <p:cNvSpPr txBox="1">
            <a:spLocks noChangeArrowheads="1"/>
          </p:cNvSpPr>
          <p:nvPr/>
        </p:nvSpPr>
        <p:spPr bwMode="auto">
          <a:xfrm>
            <a:off x="836613" y="5718175"/>
            <a:ext cx="15376525" cy="1817688"/>
          </a:xfrm>
          <a:prstGeom prst="rect">
            <a:avLst/>
          </a:prstGeom>
          <a:solidFill>
            <a:schemeClr val="accent1">
              <a:lumMod val="20000"/>
              <a:lumOff val="80000"/>
            </a:schemeClr>
          </a:solidFill>
          <a:ln w="25400">
            <a:solidFill>
              <a:schemeClr val="tx2">
                <a:lumMod val="60000"/>
                <a:lumOff val="40000"/>
              </a:schemeClr>
            </a:solidFill>
            <a:prstDash val="dash"/>
            <a:miter lim="800000"/>
            <a:headEnd/>
            <a:tailEnd/>
          </a:ln>
          <a:effectLst/>
        </p:spPr>
        <p:txBody>
          <a:bodyPr lIns="154305" tIns="77153" rIns="154305" bIns="77153">
            <a:spAutoFit/>
          </a:bodyPr>
          <a:lstStyle/>
          <a:p>
            <a:pPr>
              <a:lnSpc>
                <a:spcPct val="150000"/>
              </a:lnSpc>
              <a:spcBef>
                <a:spcPct val="50000"/>
              </a:spcBef>
              <a:defRPr/>
            </a:pPr>
            <a:r>
              <a:rPr lang="zh-CN" altLang="en-US" sz="2400" b="1" dirty="0">
                <a:latin typeface="微软雅黑" pitchFamily="34" charset="-122"/>
                <a:ea typeface="微软雅黑" pitchFamily="34" charset="-122"/>
              </a:rPr>
              <a:t>综合以上三点，双通道相比单通道，虽商铺单位数有所增加，但由于业态需进行调整，租金面临风险。</a:t>
            </a:r>
            <a:r>
              <a:rPr lang="en-US" altLang="zh-CN" sz="2400" b="1" dirty="0">
                <a:latin typeface="微软雅黑" pitchFamily="34" charset="-122"/>
                <a:ea typeface="微软雅黑" pitchFamily="34" charset="-122"/>
              </a:rPr>
              <a:t>B</a:t>
            </a:r>
            <a:r>
              <a:rPr lang="zh-CN" altLang="en-US" sz="2400" b="1" dirty="0">
                <a:latin typeface="微软雅黑" pitchFamily="34" charset="-122"/>
                <a:ea typeface="微软雅黑" pitchFamily="34" charset="-122"/>
              </a:rPr>
              <a:t>区的业态以大型休闲娱乐为主打，突显</a:t>
            </a:r>
            <a:r>
              <a:rPr lang="zh-CN" altLang="en-US" sz="2400" b="1" dirty="0">
                <a:solidFill>
                  <a:srgbClr val="0033CC"/>
                </a:solidFill>
                <a:latin typeface="微软雅黑" pitchFamily="34" charset="-122"/>
                <a:ea typeface="微软雅黑" pitchFamily="34" charset="-122"/>
              </a:rPr>
              <a:t>个性、张扬，需求面积通常较大</a:t>
            </a:r>
            <a:r>
              <a:rPr lang="zh-CN" altLang="en-US" sz="2400" b="1" dirty="0">
                <a:latin typeface="微软雅黑" pitchFamily="34" charset="-122"/>
                <a:ea typeface="微软雅黑" pitchFamily="34" charset="-122"/>
              </a:rPr>
              <a:t>，双通道不利于整体主题的打造，将对项目定位产生影响。未来项目以南，将出现一步行通道，使整体</a:t>
            </a:r>
            <a:r>
              <a:rPr lang="zh-CN" altLang="en-US" sz="2400" b="1" dirty="0">
                <a:solidFill>
                  <a:srgbClr val="0033CC"/>
                </a:solidFill>
                <a:latin typeface="微软雅黑" pitchFamily="34" charset="-122"/>
                <a:ea typeface="微软雅黑" pitchFamily="34" charset="-122"/>
              </a:rPr>
              <a:t>形成三通道，</a:t>
            </a:r>
            <a:r>
              <a:rPr lang="zh-CN" altLang="en-US" sz="2400" b="1" dirty="0">
                <a:latin typeface="微软雅黑" pitchFamily="34" charset="-122"/>
                <a:ea typeface="微软雅黑" pitchFamily="34" charset="-122"/>
              </a:rPr>
              <a:t>这将对本案</a:t>
            </a:r>
            <a:r>
              <a:rPr lang="zh-CN" altLang="en-US" sz="2400" b="1" dirty="0">
                <a:solidFill>
                  <a:srgbClr val="0033CC"/>
                </a:solidFill>
                <a:latin typeface="微软雅黑" pitchFamily="34" charset="-122"/>
                <a:ea typeface="微软雅黑" pitchFamily="34" charset="-122"/>
              </a:rPr>
              <a:t>北部商铺带来巨大风险。</a:t>
            </a:r>
          </a:p>
        </p:txBody>
      </p:sp>
      <p:sp>
        <p:nvSpPr>
          <p:cNvPr id="224262" name="Text Box 9"/>
          <p:cNvSpPr txBox="1">
            <a:spLocks noChangeArrowheads="1"/>
          </p:cNvSpPr>
          <p:nvPr/>
        </p:nvSpPr>
        <p:spPr bwMode="auto">
          <a:xfrm>
            <a:off x="874713" y="4349750"/>
            <a:ext cx="15106650" cy="1341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200" b="1">
                <a:solidFill>
                  <a:srgbClr val="0033FF"/>
                </a:solidFill>
                <a:latin typeface="微软雅黑" pitchFamily="34" charset="-122"/>
                <a:ea typeface="微软雅黑" pitchFamily="34" charset="-122"/>
              </a:rPr>
              <a:t>租金上，</a:t>
            </a:r>
            <a:r>
              <a:rPr lang="zh-CN" altLang="en-US" sz="2200" b="1">
                <a:latin typeface="微软雅黑" pitchFamily="34" charset="-122"/>
                <a:ea typeface="微软雅黑" pitchFamily="34" charset="-122"/>
              </a:rPr>
              <a:t>原单通道设计可设商铺</a:t>
            </a:r>
            <a:r>
              <a:rPr lang="en-US" altLang="zh-CN" sz="2200" b="1">
                <a:latin typeface="微软雅黑" pitchFamily="34" charset="-122"/>
                <a:ea typeface="微软雅黑" pitchFamily="34" charset="-122"/>
              </a:rPr>
              <a:t>102</a:t>
            </a:r>
            <a:r>
              <a:rPr lang="zh-CN" altLang="en-US" sz="2200" b="1">
                <a:latin typeface="微软雅黑" pitchFamily="34" charset="-122"/>
                <a:ea typeface="微软雅黑" pitchFamily="34" charset="-122"/>
              </a:rPr>
              <a:t>个单位，总面积</a:t>
            </a:r>
            <a:r>
              <a:rPr lang="en-US" altLang="zh-CN" sz="2200" b="1">
                <a:solidFill>
                  <a:srgbClr val="0033FF"/>
                </a:solidFill>
                <a:latin typeface="微软雅黑" pitchFamily="34" charset="-122"/>
                <a:ea typeface="微软雅黑" pitchFamily="34" charset="-122"/>
              </a:rPr>
              <a:t>6426</a:t>
            </a:r>
            <a:r>
              <a:rPr lang="en-US" altLang="zh-CN" sz="2200" b="1">
                <a:latin typeface="微软雅黑" pitchFamily="34" charset="-122"/>
                <a:ea typeface="微软雅黑" pitchFamily="34" charset="-122"/>
              </a:rPr>
              <a:t>㎡</a:t>
            </a:r>
            <a:r>
              <a:rPr lang="zh-CN" altLang="en-US" sz="2200" b="1">
                <a:latin typeface="微软雅黑" pitchFamily="34" charset="-122"/>
                <a:ea typeface="微软雅黑" pitchFamily="34" charset="-122"/>
              </a:rPr>
              <a:t>； 双通道设计可设商铺</a:t>
            </a:r>
            <a:r>
              <a:rPr lang="en-US" altLang="zh-CN" sz="2200" b="1">
                <a:latin typeface="微软雅黑" pitchFamily="34" charset="-122"/>
                <a:ea typeface="微软雅黑" pitchFamily="34" charset="-122"/>
              </a:rPr>
              <a:t>153</a:t>
            </a:r>
            <a:r>
              <a:rPr lang="zh-CN" altLang="en-US" sz="2200" b="1">
                <a:latin typeface="微软雅黑" pitchFamily="34" charset="-122"/>
                <a:ea typeface="微软雅黑" pitchFamily="34" charset="-122"/>
              </a:rPr>
              <a:t>个单位，总面积</a:t>
            </a:r>
            <a:r>
              <a:rPr lang="en-US" altLang="zh-CN" sz="2200" b="1">
                <a:solidFill>
                  <a:srgbClr val="0033FF"/>
                </a:solidFill>
                <a:latin typeface="微软雅黑" pitchFamily="34" charset="-122"/>
                <a:ea typeface="微软雅黑" pitchFamily="34" charset="-122"/>
              </a:rPr>
              <a:t>6854 </a:t>
            </a:r>
            <a:r>
              <a:rPr lang="en-US" altLang="zh-CN" sz="2200" b="1">
                <a:latin typeface="微软雅黑" pitchFamily="34" charset="-122"/>
                <a:ea typeface="微软雅黑" pitchFamily="34" charset="-122"/>
              </a:rPr>
              <a:t>㎡</a:t>
            </a:r>
            <a:r>
              <a:rPr lang="zh-CN" altLang="en-US" sz="2200" b="1">
                <a:latin typeface="微软雅黑" pitchFamily="34" charset="-122"/>
                <a:ea typeface="微软雅黑" pitchFamily="34" charset="-122"/>
              </a:rPr>
              <a:t>。</a:t>
            </a:r>
          </a:p>
          <a:p>
            <a:pPr eaLnBrk="1" hangingPunct="1">
              <a:lnSpc>
                <a:spcPct val="150000"/>
              </a:lnSpc>
              <a:spcBef>
                <a:spcPct val="50000"/>
              </a:spcBef>
            </a:pPr>
            <a:r>
              <a:rPr lang="en-US" altLang="zh-CN" sz="2200" b="1">
                <a:solidFill>
                  <a:schemeClr val="accent1"/>
                </a:solidFill>
                <a:latin typeface="微软雅黑" pitchFamily="34" charset="-122"/>
                <a:ea typeface="微软雅黑" pitchFamily="34" charset="-122"/>
              </a:rPr>
              <a:t>             </a:t>
            </a:r>
          </a:p>
        </p:txBody>
      </p:sp>
      <p:sp>
        <p:nvSpPr>
          <p:cNvPr id="224263" name="Rectangle 2"/>
          <p:cNvSpPr>
            <a:spLocks noChangeArrowheads="1"/>
          </p:cNvSpPr>
          <p:nvPr/>
        </p:nvSpPr>
        <p:spPr bwMode="auto">
          <a:xfrm>
            <a:off x="0" y="0"/>
            <a:ext cx="38401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B</a:t>
            </a:r>
            <a:r>
              <a:rPr lang="zh-CN" altLang="en-US" sz="3600" b="1"/>
              <a:t>区两方案比较</a:t>
            </a:r>
          </a:p>
        </p:txBody>
      </p:sp>
      <p:sp>
        <p:nvSpPr>
          <p:cNvPr id="224264" name="TextBox 72"/>
          <p:cNvSpPr txBox="1">
            <a:spLocks noChangeArrowheads="1"/>
          </p:cNvSpPr>
          <p:nvPr/>
        </p:nvSpPr>
        <p:spPr bwMode="auto">
          <a:xfrm>
            <a:off x="5426075" y="7932738"/>
            <a:ext cx="5429250" cy="646112"/>
          </a:xfrm>
          <a:prstGeom prst="rect">
            <a:avLst/>
          </a:prstGeom>
          <a:solidFill>
            <a:srgbClr val="0033CC">
              <a:alpha val="9019"/>
            </a:srgbClr>
          </a:solidFill>
          <a:ln w="9525">
            <a:solidFill>
              <a:srgbClr val="0033CC"/>
            </a:solidFill>
            <a:miter lim="800000"/>
            <a:headEnd/>
            <a:tailEnd/>
          </a:ln>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lnSpc>
                <a:spcPct val="150000"/>
              </a:lnSpc>
            </a:pPr>
            <a:r>
              <a:rPr lang="en-US" altLang="zh-CN" sz="2400" b="1" dirty="0">
                <a:solidFill>
                  <a:srgbClr val="0033CC"/>
                </a:solidFill>
                <a:latin typeface="微软雅黑" pitchFamily="34" charset="-122"/>
                <a:ea typeface="微软雅黑" pitchFamily="34" charset="-122"/>
              </a:rPr>
              <a:t>B</a:t>
            </a:r>
            <a:r>
              <a:rPr lang="zh-CN" altLang="en-US" sz="2400" b="1" dirty="0">
                <a:solidFill>
                  <a:srgbClr val="0033CC"/>
                </a:solidFill>
                <a:latin typeface="微软雅黑" pitchFamily="34" charset="-122"/>
                <a:ea typeface="微软雅黑" pitchFamily="34" charset="-122"/>
              </a:rPr>
              <a:t>区</a:t>
            </a:r>
            <a:r>
              <a:rPr lang="zh-CN" altLang="en-US" sz="2400" b="1" dirty="0" smtClean="0">
                <a:solidFill>
                  <a:srgbClr val="0033CC"/>
                </a:solidFill>
                <a:latin typeface="微软雅黑" pitchFamily="34" charset="-122"/>
                <a:ea typeface="微软雅黑" pitchFamily="34" charset="-122"/>
              </a:rPr>
              <a:t>，</a:t>
            </a:r>
            <a:r>
              <a:rPr lang="zh-CN" altLang="en-US" sz="2400" b="1" dirty="0">
                <a:solidFill>
                  <a:srgbClr val="0033CC"/>
                </a:solidFill>
                <a:latin typeface="微软雅黑" pitchFamily="34" charset="-122"/>
                <a:ea typeface="微软雅黑" pitchFamily="34" charset="-122"/>
              </a:rPr>
              <a:t>我司</a:t>
            </a:r>
            <a:r>
              <a:rPr lang="zh-CN" altLang="en-US" sz="2400" b="1" dirty="0" smtClean="0">
                <a:solidFill>
                  <a:srgbClr val="0033CC"/>
                </a:solidFill>
                <a:latin typeface="微软雅黑" pitchFamily="34" charset="-122"/>
                <a:ea typeface="微软雅黑" pitchFamily="34" charset="-122"/>
              </a:rPr>
              <a:t>建议</a:t>
            </a:r>
            <a:r>
              <a:rPr lang="zh-CN" altLang="en-US" sz="2400" b="1" dirty="0">
                <a:solidFill>
                  <a:srgbClr val="0033CC"/>
                </a:solidFill>
                <a:latin typeface="微软雅黑" pitchFamily="34" charset="-122"/>
                <a:ea typeface="微软雅黑" pitchFamily="34" charset="-122"/>
              </a:rPr>
              <a:t>倾向于单通道设计方案</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0" y="7756525"/>
            <a:ext cx="17281525" cy="1296988"/>
          </a:xfrm>
          <a:prstGeom prst="rect">
            <a:avLst/>
          </a:prstGeom>
          <a:solidFill>
            <a:schemeClr val="accent1"/>
          </a:solidFill>
          <a:ln>
            <a:noFill/>
            <a:miter lim="800000"/>
            <a:headEnd/>
            <a:tailEnd/>
          </a:ln>
        </p:spPr>
        <p:txBody>
          <a:bodyPr/>
          <a:lstStyle/>
          <a:p>
            <a:pPr marL="579438" indent="-579438" algn="ctr" defTabSz="1543050" eaLnBrk="0" hangingPunct="0">
              <a:spcBef>
                <a:spcPct val="20000"/>
              </a:spcBef>
              <a:defRPr/>
            </a:pPr>
            <a:endParaRPr lang="zh-CN" altLang="en-US" sz="5400" b="1" kern="0" dirty="0">
              <a:latin typeface="+mn-lt"/>
              <a:ea typeface="+mn-ea"/>
            </a:endParaRPr>
          </a:p>
        </p:txBody>
      </p:sp>
      <p:graphicFrame>
        <p:nvGraphicFramePr>
          <p:cNvPr id="397315" name="Group 3"/>
          <p:cNvGraphicFramePr>
            <a:graphicFrameLocks noGrp="1"/>
          </p:cNvGraphicFramePr>
          <p:nvPr>
            <p:ph idx="1"/>
          </p:nvPr>
        </p:nvGraphicFramePr>
        <p:xfrm>
          <a:off x="936625" y="1431925"/>
          <a:ext cx="15554325" cy="5911850"/>
        </p:xfrm>
        <a:graphic>
          <a:graphicData uri="http://schemas.openxmlformats.org/drawingml/2006/table">
            <a:tbl>
              <a:tblPr/>
              <a:tblGrid>
                <a:gridCol w="1671638"/>
                <a:gridCol w="1439862"/>
                <a:gridCol w="1784350"/>
                <a:gridCol w="1138238"/>
                <a:gridCol w="1820862"/>
                <a:gridCol w="1441450"/>
                <a:gridCol w="1439863"/>
                <a:gridCol w="1481137"/>
                <a:gridCol w="1441450"/>
                <a:gridCol w="1895475"/>
              </a:tblGrid>
              <a:tr h="422275">
                <a:tc gridSpan="10">
                  <a:txBody>
                    <a:bodyPr/>
                    <a:lstStyle/>
                    <a:p>
                      <a:pPr marL="579438" marR="0" lvl="0" indent="-579438" algn="l"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A</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区单通道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面积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租金均价（天</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递增</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年租金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空置率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推广费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经营费用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税收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年收益</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5565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20312250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5.25%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11527201.9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rPr>
                        <a:t>A</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rPr>
                        <a:t>区双通道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面积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租金均价（天</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递增</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年租金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空置率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推广费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经营费用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税收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年收益</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5796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19039860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5.25%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9853127.55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gridSpan="9">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收益差额</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3300"/>
                          </a:solidFill>
                          <a:effectLst/>
                          <a:latin typeface="微软雅黑" pitchFamily="34" charset="-122"/>
                          <a:ea typeface="微软雅黑" pitchFamily="34" charset="-122"/>
                        </a:rPr>
                        <a:t>1674074.33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gridSpan="10">
                  <a:txBody>
                    <a:bodyPr/>
                    <a:lstStyle/>
                    <a:p>
                      <a:pPr marL="579438" marR="0" lvl="0" indent="-579438" algn="l" defTabSz="154305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rPr>
                        <a:t>B</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rPr>
                        <a:t>区单通道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面积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租金均价（天</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递增</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年租金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空置率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推广费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经营费用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税收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年收益</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6426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16418430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5.25%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9317459.03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rPr>
                        <a:t>B</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rPr>
                        <a:t>区双通道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面积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租金均价（天</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递增</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年租金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空置率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推广费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经营费用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税收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年收益</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5796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6.50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13751010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5.25%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7116147.68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gridSpan="9">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　收益差额</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579438" marR="0" lvl="0" indent="-579438" algn="ctr" defTabSz="1543050" rtl="0" eaLnBrk="0" fontAlgn="ctr" latinLnBrk="0" hangingPunct="0">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3300"/>
                          </a:solidFill>
                          <a:effectLst/>
                          <a:latin typeface="微软雅黑" pitchFamily="34" charset="-122"/>
                          <a:ea typeface="微软雅黑" pitchFamily="34" charset="-122"/>
                        </a:rPr>
                        <a:t>2201311.00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25425" name="Text Box 145"/>
          <p:cNvSpPr txBox="1">
            <a:spLocks noChangeArrowheads="1"/>
          </p:cNvSpPr>
          <p:nvPr/>
        </p:nvSpPr>
        <p:spPr bwMode="auto">
          <a:xfrm>
            <a:off x="865188" y="7740650"/>
            <a:ext cx="15408275"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400" b="1">
                <a:latin typeface="Arial" pitchFamily="34" charset="0"/>
                <a:ea typeface="微软雅黑" pitchFamily="34" charset="-122"/>
              </a:rPr>
              <a:t>借鉴之前案例，双通道相比单通道，会造成空置率增高的风险。空置率的增高，易造成两通道人气一边冷一边热，继而会导致一边租金严重下滑，从而拖累整体租金均值。</a:t>
            </a:r>
          </a:p>
        </p:txBody>
      </p:sp>
      <p:sp>
        <p:nvSpPr>
          <p:cNvPr id="225426" name="Rectangle 2"/>
          <p:cNvSpPr>
            <a:spLocks noChangeArrowheads="1"/>
          </p:cNvSpPr>
          <p:nvPr/>
        </p:nvSpPr>
        <p:spPr bwMode="auto">
          <a:xfrm>
            <a:off x="0" y="0"/>
            <a:ext cx="5973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r>
              <a:rPr lang="en-US" altLang="zh-CN" sz="3600" b="1"/>
              <a:t>A</a:t>
            </a:r>
            <a:r>
              <a:rPr lang="zh-CN" altLang="en-US" sz="3600" b="1"/>
              <a:t>、</a:t>
            </a:r>
            <a:r>
              <a:rPr lang="en-US" altLang="zh-CN" sz="3600" b="1"/>
              <a:t>B</a:t>
            </a:r>
            <a:r>
              <a:rPr lang="zh-CN" altLang="en-US" sz="3600" b="1"/>
              <a:t>区单双通道收益预估</a:t>
            </a:r>
            <a:endParaRPr lang="zh-CN" altLang="en-US" sz="36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bwMode="auto">
          <a:xfrm>
            <a:off x="639763" y="7832725"/>
            <a:ext cx="7620000" cy="908050"/>
          </a:xfrm>
          <a:prstGeom prst="rect">
            <a:avLst/>
          </a:prstGeom>
          <a:solidFill>
            <a:srgbClr val="FFFFFF"/>
          </a:solidFill>
          <a:ln w="28575">
            <a:solidFill>
              <a:srgbClr val="0000FF"/>
            </a:solidFill>
            <a:prstDash val="dashDot"/>
            <a:miter lim="800000"/>
            <a:headEnd/>
            <a:tailEnd/>
          </a:ln>
        </p:spPr>
        <p:txBody>
          <a:bodyPr lIns="148163" tIns="74081" rIns="148163" bIns="74081" anchor="ctr">
            <a:spAutoFit/>
          </a:bodyPr>
          <a:lstStyle/>
          <a:p>
            <a:pPr eaLnBrk="1" hangingPunct="1"/>
            <a:r>
              <a:rPr lang="zh-CN" altLang="en-US" sz="2400" b="1" smtClean="0">
                <a:solidFill>
                  <a:srgbClr val="0033CC"/>
                </a:solidFill>
                <a:latin typeface="微软雅黑" pitchFamily="34" charset="-122"/>
                <a:ea typeface="微软雅黑" pitchFamily="34" charset="-122"/>
              </a:rPr>
              <a:t>无锡市整体经济情况良好，近</a:t>
            </a:r>
            <a:r>
              <a:rPr lang="en-US" altLang="zh-CN" sz="2400" b="1" smtClean="0">
                <a:solidFill>
                  <a:srgbClr val="0033CC"/>
                </a:solidFill>
                <a:latin typeface="微软雅黑" pitchFamily="34" charset="-122"/>
                <a:ea typeface="微软雅黑" pitchFamily="34" charset="-122"/>
              </a:rPr>
              <a:t>10</a:t>
            </a:r>
            <a:r>
              <a:rPr lang="zh-CN" altLang="en-US" sz="2400" b="1" smtClean="0">
                <a:solidFill>
                  <a:srgbClr val="0033CC"/>
                </a:solidFill>
                <a:latin typeface="微软雅黑" pitchFamily="34" charset="-122"/>
                <a:ea typeface="微软雅黑" pitchFamily="34" charset="-122"/>
              </a:rPr>
              <a:t>年</a:t>
            </a:r>
            <a:r>
              <a:rPr lang="en-US" altLang="zh-CN" sz="2400" b="1" smtClean="0">
                <a:solidFill>
                  <a:srgbClr val="0033CC"/>
                </a:solidFill>
                <a:latin typeface="微软雅黑" pitchFamily="34" charset="-122"/>
                <a:ea typeface="微软雅黑" pitchFamily="34" charset="-122"/>
              </a:rPr>
              <a:t>GDP</a:t>
            </a:r>
            <a:r>
              <a:rPr lang="zh-CN" altLang="en-US" sz="2400" b="1" smtClean="0">
                <a:solidFill>
                  <a:srgbClr val="0033CC"/>
                </a:solidFill>
                <a:latin typeface="微软雅黑" pitchFamily="34" charset="-122"/>
                <a:ea typeface="微软雅黑" pitchFamily="34" charset="-122"/>
              </a:rPr>
              <a:t>每年增长速度保持在</a:t>
            </a:r>
            <a:r>
              <a:rPr lang="en-US" altLang="zh-CN" sz="2400" b="1" smtClean="0">
                <a:solidFill>
                  <a:srgbClr val="0033CC"/>
                </a:solidFill>
                <a:latin typeface="微软雅黑" pitchFamily="34" charset="-122"/>
                <a:ea typeface="微软雅黑" pitchFamily="34" charset="-122"/>
              </a:rPr>
              <a:t>10%</a:t>
            </a:r>
            <a:r>
              <a:rPr lang="zh-CN" altLang="en-US" sz="2400" b="1" smtClean="0">
                <a:solidFill>
                  <a:srgbClr val="0033CC"/>
                </a:solidFill>
                <a:latin typeface="微软雅黑" pitchFamily="34" charset="-122"/>
                <a:ea typeface="微软雅黑" pitchFamily="34" charset="-122"/>
              </a:rPr>
              <a:t>以上城市房地产处于快速发展阶段</a:t>
            </a:r>
          </a:p>
        </p:txBody>
      </p:sp>
      <p:grpSp>
        <p:nvGrpSpPr>
          <p:cNvPr id="3" name="组合 23"/>
          <p:cNvGrpSpPr>
            <a:grpSpLocks/>
          </p:cNvGrpSpPr>
          <p:nvPr/>
        </p:nvGrpSpPr>
        <p:grpSpPr bwMode="auto">
          <a:xfrm>
            <a:off x="715963" y="5775325"/>
            <a:ext cx="7524750" cy="1462088"/>
            <a:chOff x="715962" y="5775325"/>
            <a:chExt cx="7524750" cy="1462088"/>
          </a:xfrm>
        </p:grpSpPr>
        <p:sp>
          <p:nvSpPr>
            <p:cNvPr id="1032" name="矩形 49"/>
            <p:cNvSpPr>
              <a:spLocks noChangeArrowheads="1"/>
            </p:cNvSpPr>
            <p:nvPr/>
          </p:nvSpPr>
          <p:spPr bwMode="auto">
            <a:xfrm>
              <a:off x="6324600" y="6362700"/>
              <a:ext cx="1889125" cy="868363"/>
            </a:xfrm>
            <a:prstGeom prst="rect">
              <a:avLst/>
            </a:prstGeom>
            <a:solidFill>
              <a:srgbClr val="996633"/>
            </a:solidFill>
            <a:ln>
              <a:noFill/>
            </a:ln>
            <a:extLst>
              <a:ext uri="{91240B29-F687-4F45-9708-019B960494DF}">
                <a14:hiddenLine xmlns:a14="http://schemas.microsoft.com/office/drawing/2010/main" xmlns="" w="9525" algn="ctr">
                  <a:solidFill>
                    <a:srgbClr val="000000"/>
                  </a:solidFill>
                  <a:round/>
                  <a:headEnd/>
                  <a:tailEnd/>
                </a14:hiddenLine>
              </a:ext>
            </a:extLst>
          </p:spPr>
          <p:txBody>
            <a:bodyPr lIns="154440" tIns="77220" rIns="154440" bIns="77220"/>
            <a:lstStyle/>
            <a:p>
              <a:pPr defTabSz="1473200" eaLnBrk="0" hangingPunct="0"/>
              <a:endParaRPr lang="zh-CN" altLang="zh-CN" sz="2900">
                <a:latin typeface="微软雅黑" pitchFamily="34" charset="-122"/>
                <a:ea typeface="微软雅黑" pitchFamily="34" charset="-122"/>
              </a:endParaRPr>
            </a:p>
          </p:txBody>
        </p:sp>
        <p:grpSp>
          <p:nvGrpSpPr>
            <p:cNvPr id="1033" name="组合 17"/>
            <p:cNvGrpSpPr>
              <a:grpSpLocks/>
            </p:cNvGrpSpPr>
            <p:nvPr/>
          </p:nvGrpSpPr>
          <p:grpSpPr bwMode="auto">
            <a:xfrm>
              <a:off x="715962" y="5775325"/>
              <a:ext cx="7524750" cy="1462088"/>
              <a:chOff x="792163" y="5789613"/>
              <a:chExt cx="7524750" cy="1462088"/>
            </a:xfrm>
          </p:grpSpPr>
          <p:sp>
            <p:nvSpPr>
              <p:cNvPr id="1034" name="Text Box 25"/>
              <p:cNvSpPr txBox="1">
                <a:spLocks noChangeArrowheads="1"/>
              </p:cNvSpPr>
              <p:nvPr/>
            </p:nvSpPr>
            <p:spPr bwMode="auto">
              <a:xfrm>
                <a:off x="2655888" y="5789613"/>
                <a:ext cx="4256087"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40" tIns="77220" rIns="154440" bIns="77220">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buClr>
                    <a:srgbClr val="B32353"/>
                  </a:buClr>
                  <a:buFont typeface="Wingdings 3" pitchFamily="18" charset="2"/>
                  <a:buNone/>
                </a:pPr>
                <a:r>
                  <a:rPr kumimoji="1" lang="en-US" altLang="zh-CN" sz="2100">
                    <a:latin typeface="微软雅黑" pitchFamily="34" charset="-122"/>
                    <a:ea typeface="微软雅黑" pitchFamily="34" charset="-122"/>
                  </a:rPr>
                  <a:t>GDP</a:t>
                </a:r>
                <a:r>
                  <a:rPr kumimoji="1" lang="zh-CN" altLang="en-US" sz="2100">
                    <a:latin typeface="微软雅黑" pitchFamily="34" charset="-122"/>
                    <a:ea typeface="微软雅黑" pitchFamily="34" charset="-122"/>
                  </a:rPr>
                  <a:t>增速与房地产发展关系</a:t>
                </a:r>
              </a:p>
            </p:txBody>
          </p:sp>
          <p:sp>
            <p:nvSpPr>
              <p:cNvPr id="1035" name="TextBox 23"/>
              <p:cNvSpPr txBox="1">
                <a:spLocks noChangeArrowheads="1"/>
              </p:cNvSpPr>
              <p:nvPr/>
            </p:nvSpPr>
            <p:spPr bwMode="auto">
              <a:xfrm>
                <a:off x="922338" y="6775451"/>
                <a:ext cx="10795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40" tIns="77220" rIns="154440" bIns="77220">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100">
                    <a:latin typeface="微软雅黑" pitchFamily="34" charset="-122"/>
                    <a:ea typeface="微软雅黑" pitchFamily="34" charset="-122"/>
                  </a:rPr>
                  <a:t>萎缩</a:t>
                </a:r>
              </a:p>
            </p:txBody>
          </p:sp>
          <p:sp>
            <p:nvSpPr>
              <p:cNvPr id="1036" name="TextBox 24"/>
              <p:cNvSpPr txBox="1">
                <a:spLocks noChangeArrowheads="1"/>
              </p:cNvSpPr>
              <p:nvPr/>
            </p:nvSpPr>
            <p:spPr bwMode="auto">
              <a:xfrm>
                <a:off x="2952750" y="6775451"/>
                <a:ext cx="1076325"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40" tIns="77220" rIns="154440" bIns="77220">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100">
                    <a:latin typeface="微软雅黑" pitchFamily="34" charset="-122"/>
                    <a:ea typeface="微软雅黑" pitchFamily="34" charset="-122"/>
                  </a:rPr>
                  <a:t>停滞</a:t>
                </a:r>
              </a:p>
            </p:txBody>
          </p:sp>
          <p:sp>
            <p:nvSpPr>
              <p:cNvPr id="1037" name="TextBox 25"/>
              <p:cNvSpPr txBox="1">
                <a:spLocks noChangeArrowheads="1"/>
              </p:cNvSpPr>
              <p:nvPr/>
            </p:nvSpPr>
            <p:spPr bwMode="auto">
              <a:xfrm>
                <a:off x="4568825" y="6775451"/>
                <a:ext cx="17780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40" tIns="77220" rIns="154440" bIns="77220">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100">
                    <a:latin typeface="微软雅黑" pitchFamily="34" charset="-122"/>
                    <a:ea typeface="微软雅黑" pitchFamily="34" charset="-122"/>
                  </a:rPr>
                  <a:t>稳定发展</a:t>
                </a:r>
              </a:p>
            </p:txBody>
          </p:sp>
          <p:sp>
            <p:nvSpPr>
              <p:cNvPr id="1038" name="TextBox 26"/>
              <p:cNvSpPr txBox="1">
                <a:spLocks noChangeArrowheads="1"/>
              </p:cNvSpPr>
              <p:nvPr/>
            </p:nvSpPr>
            <p:spPr bwMode="auto">
              <a:xfrm>
                <a:off x="6397625" y="6775451"/>
                <a:ext cx="18161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40" tIns="77220" rIns="154440" bIns="77220">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100">
                    <a:latin typeface="微软雅黑" pitchFamily="34" charset="-122"/>
                    <a:ea typeface="微软雅黑" pitchFamily="34" charset="-122"/>
                  </a:rPr>
                  <a:t>高速发展</a:t>
                </a:r>
              </a:p>
            </p:txBody>
          </p:sp>
          <p:sp>
            <p:nvSpPr>
              <p:cNvPr id="1039" name="Line 7"/>
              <p:cNvSpPr>
                <a:spLocks noChangeShapeType="1"/>
              </p:cNvSpPr>
              <p:nvPr/>
            </p:nvSpPr>
            <p:spPr bwMode="auto">
              <a:xfrm>
                <a:off x="800100" y="6162676"/>
                <a:ext cx="7516813" cy="1587"/>
              </a:xfrm>
              <a:prstGeom prst="line">
                <a:avLst/>
              </a:prstGeom>
              <a:noFill/>
              <a:ln w="22225">
                <a:solidFill>
                  <a:schemeClr val="hlink"/>
                </a:solidFill>
                <a:round/>
                <a:headEnd/>
                <a:tailEnd/>
              </a:ln>
              <a:extLst>
                <a:ext uri="{909E8E84-426E-40DD-AFC4-6F175D3DCCD1}">
                  <a14:hiddenFill xmlns:a14="http://schemas.microsoft.com/office/drawing/2010/main" xmlns="">
                    <a:noFill/>
                  </a14:hiddenFill>
                </a:ext>
              </a:extLst>
            </p:spPr>
            <p:txBody>
              <a:bodyPr wrap="none" lIns="0" tIns="0" rIns="0" bIns="0" anchor="ctr"/>
              <a:lstStyle/>
              <a:p>
                <a:endParaRPr lang="zh-CN" altLang="en-US"/>
              </a:p>
            </p:txBody>
          </p:sp>
          <p:sp>
            <p:nvSpPr>
              <p:cNvPr id="1040" name="AutoShape 29"/>
              <p:cNvSpPr>
                <a:spLocks noChangeArrowheads="1"/>
              </p:cNvSpPr>
              <p:nvPr/>
            </p:nvSpPr>
            <p:spPr bwMode="auto">
              <a:xfrm>
                <a:off x="2644775" y="6356351"/>
                <a:ext cx="1822450" cy="317500"/>
              </a:xfrm>
              <a:prstGeom prst="homePlate">
                <a:avLst>
                  <a:gd name="adj" fmla="val 132365"/>
                </a:avLst>
              </a:prstGeom>
              <a:solidFill>
                <a:srgbClr val="95CAE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lIns="154440" tIns="77220" rIns="154440" bIns="77220" anchor="ctr"/>
              <a:lstStyle/>
              <a:p>
                <a:pPr algn="ctr" defTabSz="1473200">
                  <a:spcBef>
                    <a:spcPct val="20000"/>
                  </a:spcBef>
                </a:pPr>
                <a:r>
                  <a:rPr lang="en-US" altLang="zh-CN" sz="2100">
                    <a:latin typeface="微软雅黑" pitchFamily="34" charset="-122"/>
                    <a:ea typeface="微软雅黑" pitchFamily="34" charset="-122"/>
                  </a:rPr>
                  <a:t>4%-5%</a:t>
                </a:r>
              </a:p>
            </p:txBody>
          </p:sp>
          <p:sp>
            <p:nvSpPr>
              <p:cNvPr id="1041" name="AutoShape 29"/>
              <p:cNvSpPr>
                <a:spLocks noChangeArrowheads="1"/>
              </p:cNvSpPr>
              <p:nvPr/>
            </p:nvSpPr>
            <p:spPr bwMode="auto">
              <a:xfrm>
                <a:off x="792163" y="6356351"/>
                <a:ext cx="1819275" cy="317500"/>
              </a:xfrm>
              <a:prstGeom prst="homePlate">
                <a:avLst>
                  <a:gd name="adj" fmla="val 132347"/>
                </a:avLst>
              </a:prstGeom>
              <a:solidFill>
                <a:srgbClr val="CAE5F0"/>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lIns="154440" tIns="77220" rIns="154440" bIns="77220" anchor="ctr"/>
              <a:lstStyle/>
              <a:p>
                <a:pPr algn="ctr" defTabSz="1473200">
                  <a:spcBef>
                    <a:spcPct val="20000"/>
                  </a:spcBef>
                </a:pPr>
                <a:r>
                  <a:rPr lang="zh-CN" altLang="en-US" sz="2100">
                    <a:latin typeface="微软雅黑" pitchFamily="34" charset="-122"/>
                    <a:ea typeface="微软雅黑" pitchFamily="34" charset="-122"/>
                  </a:rPr>
                  <a:t>小于</a:t>
                </a:r>
                <a:r>
                  <a:rPr lang="en-US" altLang="zh-CN" sz="2100">
                    <a:latin typeface="微软雅黑" pitchFamily="34" charset="-122"/>
                    <a:ea typeface="微软雅黑" pitchFamily="34" charset="-122"/>
                  </a:rPr>
                  <a:t>4%</a:t>
                </a:r>
              </a:p>
            </p:txBody>
          </p:sp>
          <p:sp>
            <p:nvSpPr>
              <p:cNvPr id="1042" name="AutoShape 29"/>
              <p:cNvSpPr>
                <a:spLocks noChangeArrowheads="1"/>
              </p:cNvSpPr>
              <p:nvPr/>
            </p:nvSpPr>
            <p:spPr bwMode="auto">
              <a:xfrm>
                <a:off x="4533900" y="6356351"/>
                <a:ext cx="1822450" cy="317500"/>
              </a:xfrm>
              <a:prstGeom prst="homePlate">
                <a:avLst>
                  <a:gd name="adj" fmla="val 132365"/>
                </a:avLst>
              </a:prstGeom>
              <a:solidFill>
                <a:srgbClr val="5FB0D3"/>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lIns="154440" tIns="77220" rIns="154440" bIns="77220" anchor="ctr"/>
              <a:lstStyle/>
              <a:p>
                <a:pPr algn="ctr" defTabSz="1473200">
                  <a:spcBef>
                    <a:spcPct val="20000"/>
                  </a:spcBef>
                </a:pPr>
                <a:r>
                  <a:rPr lang="en-US" altLang="zh-CN" sz="2100">
                    <a:latin typeface="微软雅黑" pitchFamily="34" charset="-122"/>
                    <a:ea typeface="微软雅黑" pitchFamily="34" charset="-122"/>
                  </a:rPr>
                  <a:t>5%-8%</a:t>
                </a:r>
              </a:p>
            </p:txBody>
          </p:sp>
          <p:sp>
            <p:nvSpPr>
              <p:cNvPr id="1043" name="AutoShape 29"/>
              <p:cNvSpPr>
                <a:spLocks noChangeArrowheads="1"/>
              </p:cNvSpPr>
              <p:nvPr/>
            </p:nvSpPr>
            <p:spPr bwMode="auto">
              <a:xfrm>
                <a:off x="6424613" y="6356351"/>
                <a:ext cx="1819275" cy="317500"/>
              </a:xfrm>
              <a:prstGeom prst="homePlate">
                <a:avLst>
                  <a:gd name="adj" fmla="val 132347"/>
                </a:avLst>
              </a:prstGeom>
              <a:solidFill>
                <a:srgbClr val="1C4E64"/>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lIns="154440" tIns="77220" rIns="154440" bIns="77220" anchor="ctr"/>
              <a:lstStyle/>
              <a:p>
                <a:pPr algn="ctr" defTabSz="1473200">
                  <a:spcBef>
                    <a:spcPct val="20000"/>
                  </a:spcBef>
                </a:pPr>
                <a:r>
                  <a:rPr lang="zh-CN" altLang="en-US" sz="2100">
                    <a:solidFill>
                      <a:schemeClr val="bg1"/>
                    </a:solidFill>
                    <a:latin typeface="微软雅黑" pitchFamily="34" charset="-122"/>
                    <a:ea typeface="微软雅黑" pitchFamily="34" charset="-122"/>
                  </a:rPr>
                  <a:t>大于</a:t>
                </a:r>
                <a:r>
                  <a:rPr lang="en-US" altLang="zh-CN" sz="2100">
                    <a:solidFill>
                      <a:schemeClr val="bg1"/>
                    </a:solidFill>
                    <a:latin typeface="微软雅黑" pitchFamily="34" charset="-122"/>
                    <a:ea typeface="微软雅黑" pitchFamily="34" charset="-122"/>
                  </a:rPr>
                  <a:t>8%</a:t>
                </a:r>
              </a:p>
            </p:txBody>
          </p:sp>
        </p:grpSp>
      </p:grpSp>
      <p:graphicFrame>
        <p:nvGraphicFramePr>
          <p:cNvPr id="328719" name="图表 1"/>
          <p:cNvGraphicFramePr>
            <a:graphicFrameLocks/>
          </p:cNvGraphicFramePr>
          <p:nvPr/>
        </p:nvGraphicFramePr>
        <p:xfrm>
          <a:off x="258763" y="1127125"/>
          <a:ext cx="8915400" cy="4654550"/>
        </p:xfrm>
        <a:graphic>
          <a:graphicData uri="http://schemas.openxmlformats.org/presentationml/2006/ole">
            <p:oleObj spid="_x0000_s1052" name="图表" r:id="rId4" imgW="4404441" imgH="4793040" progId="Excel.Sheet.8">
              <p:embed/>
            </p:oleObj>
          </a:graphicData>
        </a:graphic>
      </p:graphicFrame>
      <p:sp>
        <p:nvSpPr>
          <p:cNvPr id="1030" name="Rectangle 16"/>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城市经济</a:t>
            </a:r>
          </a:p>
        </p:txBody>
      </p:sp>
      <p:graphicFrame>
        <p:nvGraphicFramePr>
          <p:cNvPr id="328721" name="Object 17"/>
          <p:cNvGraphicFramePr>
            <a:graphicFrameLocks/>
          </p:cNvGraphicFramePr>
          <p:nvPr/>
        </p:nvGraphicFramePr>
        <p:xfrm>
          <a:off x="9250363" y="1127125"/>
          <a:ext cx="7648575" cy="4495800"/>
        </p:xfrm>
        <a:graphic>
          <a:graphicData uri="http://schemas.openxmlformats.org/presentationml/2006/ole">
            <p:oleObj spid="_x0000_s1053" name="图表" r:id="rId5" imgW="3710900" imgH="4937760" progId="Excel.Sheet.8">
              <p:embed/>
            </p:oleObj>
          </a:graphicData>
        </a:graphic>
      </p:graphicFrame>
      <p:sp>
        <p:nvSpPr>
          <p:cNvPr id="2" name="标题 1"/>
          <p:cNvSpPr>
            <a:spLocks/>
          </p:cNvSpPr>
          <p:nvPr/>
        </p:nvSpPr>
        <p:spPr bwMode="auto">
          <a:xfrm>
            <a:off x="9402763" y="5851525"/>
            <a:ext cx="7878762" cy="1549400"/>
          </a:xfrm>
          <a:prstGeom prst="rect">
            <a:avLst/>
          </a:prstGeom>
          <a:solidFill>
            <a:srgbClr val="FFFFFF"/>
          </a:solidFill>
          <a:ln w="28575">
            <a:solidFill>
              <a:srgbClr val="0000FF"/>
            </a:solidFill>
            <a:prstDash val="dashDot"/>
            <a:miter lim="800000"/>
            <a:headEnd/>
            <a:tailEnd/>
          </a:ln>
        </p:spPr>
        <p:txBody>
          <a:bodyPr lIns="148163" tIns="74081" rIns="148163" bIns="74081" anchor="ctr">
            <a:spAutoFit/>
          </a:bodyPr>
          <a:lstStyle/>
          <a:p>
            <a:pPr algn="ctr" defTabSz="1543050">
              <a:lnSpc>
                <a:spcPct val="150000"/>
              </a:lnSpc>
            </a:pPr>
            <a:r>
              <a:rPr lang="en-US" altLang="zh-CN" sz="2000" b="1">
                <a:solidFill>
                  <a:srgbClr val="0033CC"/>
                </a:solidFill>
                <a:latin typeface="微软雅黑" pitchFamily="34" charset="-122"/>
                <a:ea typeface="微软雅黑" pitchFamily="34" charset="-122"/>
              </a:rPr>
              <a:t>2009</a:t>
            </a:r>
            <a:r>
              <a:rPr lang="zh-CN" altLang="en-US" sz="2000" b="1">
                <a:solidFill>
                  <a:srgbClr val="0033CC"/>
                </a:solidFill>
                <a:latin typeface="微软雅黑" pitchFamily="34" charset="-122"/>
                <a:ea typeface="微软雅黑" pitchFamily="34" charset="-122"/>
              </a:rPr>
              <a:t>年，无锡人均</a:t>
            </a:r>
            <a:r>
              <a:rPr lang="en-US" altLang="zh-CN" sz="2000" b="1">
                <a:solidFill>
                  <a:srgbClr val="0033CC"/>
                </a:solidFill>
                <a:latin typeface="微软雅黑" pitchFamily="34" charset="-122"/>
                <a:ea typeface="微软雅黑" pitchFamily="34" charset="-122"/>
              </a:rPr>
              <a:t>GDP</a:t>
            </a:r>
            <a:r>
              <a:rPr lang="zh-CN" altLang="en-US" sz="2000" b="1">
                <a:solidFill>
                  <a:srgbClr val="0033CC"/>
                </a:solidFill>
                <a:latin typeface="微软雅黑" pitchFamily="34" charset="-122"/>
                <a:ea typeface="微软雅黑" pitchFamily="34" charset="-122"/>
              </a:rPr>
              <a:t>已超</a:t>
            </a:r>
            <a:r>
              <a:rPr lang="en-US" altLang="zh-CN" sz="2000" b="1">
                <a:solidFill>
                  <a:srgbClr val="0033CC"/>
                </a:solidFill>
                <a:latin typeface="微软雅黑" pitchFamily="34" charset="-122"/>
                <a:ea typeface="微软雅黑" pitchFamily="34" charset="-122"/>
              </a:rPr>
              <a:t>1</a:t>
            </a:r>
            <a:r>
              <a:rPr lang="zh-CN" altLang="en-US" sz="2000" b="1">
                <a:solidFill>
                  <a:srgbClr val="0033CC"/>
                </a:solidFill>
                <a:latin typeface="微软雅黑" pitchFamily="34" charset="-122"/>
                <a:ea typeface="微软雅黑" pitchFamily="34" charset="-122"/>
              </a:rPr>
              <a:t>万美元，达到了国内一线城市的水平。</a:t>
            </a:r>
            <a:br>
              <a:rPr lang="zh-CN" altLang="en-US" sz="2000" b="1">
                <a:solidFill>
                  <a:srgbClr val="0033CC"/>
                </a:solidFill>
                <a:latin typeface="微软雅黑" pitchFamily="34" charset="-122"/>
                <a:ea typeface="微软雅黑" pitchFamily="34" charset="-122"/>
              </a:rPr>
            </a:br>
            <a:r>
              <a:rPr lang="zh-CN" altLang="en-US" sz="2000" b="1">
                <a:solidFill>
                  <a:srgbClr val="0033CC"/>
                </a:solidFill>
                <a:latin typeface="微软雅黑" pitchFamily="34" charset="-122"/>
                <a:ea typeface="微软雅黑" pitchFamily="34" charset="-122"/>
              </a:rPr>
              <a:t>按照世界银行的衡量标准，人均</a:t>
            </a:r>
            <a:r>
              <a:rPr lang="en-US" altLang="zh-CN" sz="2000" b="1">
                <a:solidFill>
                  <a:srgbClr val="0033CC"/>
                </a:solidFill>
                <a:latin typeface="微软雅黑" pitchFamily="34" charset="-122"/>
                <a:ea typeface="微软雅黑" pitchFamily="34" charset="-122"/>
              </a:rPr>
              <a:t>GDP</a:t>
            </a:r>
            <a:r>
              <a:rPr lang="zh-CN" altLang="en-US" sz="2000" b="1">
                <a:solidFill>
                  <a:srgbClr val="0033CC"/>
                </a:solidFill>
                <a:latin typeface="微软雅黑" pitchFamily="34" charset="-122"/>
                <a:ea typeface="微软雅黑" pitchFamily="34" charset="-122"/>
              </a:rPr>
              <a:t>超过</a:t>
            </a:r>
            <a:r>
              <a:rPr lang="en-US" altLang="zh-CN" sz="2000" b="1">
                <a:solidFill>
                  <a:srgbClr val="0033CC"/>
                </a:solidFill>
                <a:latin typeface="微软雅黑" pitchFamily="34" charset="-122"/>
                <a:ea typeface="微软雅黑" pitchFamily="34" charset="-122"/>
              </a:rPr>
              <a:t>1</a:t>
            </a:r>
            <a:r>
              <a:rPr lang="zh-CN" altLang="en-US" sz="2000" b="1">
                <a:solidFill>
                  <a:srgbClr val="0033CC"/>
                </a:solidFill>
                <a:latin typeface="微软雅黑" pitchFamily="34" charset="-122"/>
                <a:ea typeface="微软雅黑" pitchFamily="34" charset="-122"/>
              </a:rPr>
              <a:t>万美元是公认的从发展中状态到发达状态的标线。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8719"/>
                                        </p:tgtEl>
                                        <p:attrNameLst>
                                          <p:attrName>style.visibility</p:attrName>
                                        </p:attrNameLst>
                                      </p:cBhvr>
                                      <p:to>
                                        <p:strVal val="visible"/>
                                      </p:to>
                                    </p:set>
                                    <p:animEffect transition="in" filter="dissolve">
                                      <p:cBhvr>
                                        <p:cTn id="7" dur="500"/>
                                        <p:tgtEl>
                                          <p:spTgt spid="328719"/>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dissolve">
                                      <p:cBhvr>
                                        <p:cTn id="13" dur="500"/>
                                        <p:tgtEl>
                                          <p:spTgt spid="8194"/>
                                        </p:tgtEl>
                                      </p:cBhvr>
                                    </p:animEffect>
                                  </p:childTnLst>
                                </p:cTn>
                              </p:par>
                            </p:childTnLst>
                          </p:cTn>
                        </p:par>
                        <p:par>
                          <p:cTn id="14" fill="hold" nodeType="afterGroup">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328721"/>
                                        </p:tgtEl>
                                        <p:attrNameLst>
                                          <p:attrName>style.visibility</p:attrName>
                                        </p:attrNameLst>
                                      </p:cBhvr>
                                      <p:to>
                                        <p:strVal val="visible"/>
                                      </p:to>
                                    </p:set>
                                    <p:animEffect transition="in" filter="dissolve">
                                      <p:cBhvr>
                                        <p:cTn id="17" dur="500"/>
                                        <p:tgtEl>
                                          <p:spTgt spid="32872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nimBg="1"/>
      <p:bldOleChart spid="328719" grpId="0"/>
      <p:bldOleChart spid="328721" grpId="0"/>
      <p:bldP spid="2"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3336925"/>
            <a:ext cx="7848600" cy="1828800"/>
          </a:xfrm>
          <a:prstGeom prst="rect">
            <a:avLst/>
          </a:prstGeom>
          <a:solidFill>
            <a:srgbClr val="3366CC"/>
          </a:solidFill>
          <a:ln w="19050">
            <a:solidFill>
              <a:srgbClr val="0000FF"/>
            </a:solid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a:spcBef>
                <a:spcPct val="50000"/>
              </a:spcBef>
              <a:defRPr/>
            </a:pPr>
            <a:r>
              <a:rPr lang="zh-CN" altLang="en-US" sz="4400" b="1" dirty="0">
                <a:solidFill>
                  <a:schemeClr val="bg1"/>
                </a:solidFill>
                <a:latin typeface="微软雅黑" pitchFamily="34" charset="-122"/>
                <a:ea typeface="微软雅黑" pitchFamily="34" charset="-122"/>
              </a:rPr>
              <a:t>典型案例参考</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ChangeArrowheads="1"/>
          </p:cNvSpPr>
          <p:nvPr/>
        </p:nvSpPr>
        <p:spPr bwMode="auto">
          <a:xfrm>
            <a:off x="0" y="0"/>
            <a:ext cx="3154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zh-CN" altLang="en-US" sz="3600" b="1"/>
              <a:t>案例借鉴一</a:t>
            </a:r>
          </a:p>
        </p:txBody>
      </p:sp>
      <p:sp>
        <p:nvSpPr>
          <p:cNvPr id="227331" name="TextBox 15"/>
          <p:cNvSpPr txBox="1">
            <a:spLocks noChangeArrowheads="1"/>
          </p:cNvSpPr>
          <p:nvPr/>
        </p:nvSpPr>
        <p:spPr bwMode="auto">
          <a:xfrm>
            <a:off x="6494463" y="6604000"/>
            <a:ext cx="4360862" cy="240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000" b="1">
                <a:solidFill>
                  <a:srgbClr val="0033CC"/>
                </a:solidFill>
                <a:latin typeface="微软雅黑" pitchFamily="34" charset="-122"/>
                <a:ea typeface="微软雅黑" pitchFamily="34" charset="-122"/>
              </a:rPr>
              <a:t>右通道商家</a:t>
            </a:r>
            <a:r>
              <a:rPr lang="zh-CN" altLang="en-US" sz="2000">
                <a:latin typeface="Calibri" pitchFamily="34" charset="0"/>
                <a:ea typeface="微软雅黑" pitchFamily="34" charset="-122"/>
              </a:rPr>
              <a:t>反应消费者都会选择方便、业态吸引力强的左通道走，并且有严重的从众心里和习惯引导，假设敲掉这家唯一右下角阻碍人流的店，可能会改变消费者单一动线习惯</a:t>
            </a:r>
          </a:p>
        </p:txBody>
      </p:sp>
      <p:pic>
        <p:nvPicPr>
          <p:cNvPr id="227332" name="Picture 6" descr="C:\Documents and Settings\Administrator\桌面\1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918325" y="4525963"/>
            <a:ext cx="3436938" cy="2120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27333" name="组合 33"/>
          <p:cNvGrpSpPr>
            <a:grpSpLocks/>
          </p:cNvGrpSpPr>
          <p:nvPr/>
        </p:nvGrpSpPr>
        <p:grpSpPr bwMode="auto">
          <a:xfrm>
            <a:off x="6640513" y="1504950"/>
            <a:ext cx="3786187" cy="2784475"/>
            <a:chOff x="6333573" y="1648338"/>
            <a:chExt cx="4181214" cy="2782938"/>
          </a:xfrm>
        </p:grpSpPr>
        <p:pic>
          <p:nvPicPr>
            <p:cNvPr id="227343" name="Picture 5" descr="C:\Documents and Settings\Administrator\桌面\10.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33573" y="1648338"/>
              <a:ext cx="4181214" cy="2782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 name="虚尾箭头 28"/>
            <p:cNvSpPr/>
            <p:nvPr/>
          </p:nvSpPr>
          <p:spPr>
            <a:xfrm rot="13293394">
              <a:off x="7224480" y="2973225"/>
              <a:ext cx="1181671" cy="803620"/>
            </a:xfrm>
            <a:prstGeom prst="stripedRightArrow">
              <a:avLst/>
            </a:prstGeom>
            <a:solidFill>
              <a:srgbClr val="0033CC">
                <a:alpha val="48000"/>
              </a:srgbClr>
            </a:solidFill>
            <a:ln>
              <a:solidFill>
                <a:srgbClr val="0033CC"/>
              </a:solidFill>
            </a:ln>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27345" name="TextBox 20"/>
            <p:cNvSpPr txBox="1">
              <a:spLocks noChangeArrowheads="1"/>
            </p:cNvSpPr>
            <p:nvPr/>
          </p:nvSpPr>
          <p:spPr bwMode="auto">
            <a:xfrm>
              <a:off x="6978480" y="3860793"/>
              <a:ext cx="1932535" cy="289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1400" b="1">
                  <a:solidFill>
                    <a:srgbClr val="0033CC"/>
                  </a:solidFill>
                  <a:latin typeface="微软雅黑" pitchFamily="34" charset="-122"/>
                  <a:ea typeface="微软雅黑" pitchFamily="34" charset="-122"/>
                </a:rPr>
                <a:t>人流动线方向</a:t>
              </a:r>
            </a:p>
          </p:txBody>
        </p:sp>
      </p:grpSp>
      <p:grpSp>
        <p:nvGrpSpPr>
          <p:cNvPr id="227334" name="组合 32"/>
          <p:cNvGrpSpPr>
            <a:grpSpLocks/>
          </p:cNvGrpSpPr>
          <p:nvPr/>
        </p:nvGrpSpPr>
        <p:grpSpPr bwMode="auto">
          <a:xfrm>
            <a:off x="1068388" y="1574800"/>
            <a:ext cx="4795837" cy="7497763"/>
            <a:chOff x="1282648" y="1717653"/>
            <a:chExt cx="4795802" cy="7498411"/>
          </a:xfrm>
        </p:grpSpPr>
        <p:sp>
          <p:nvSpPr>
            <p:cNvPr id="227340" name="矩形 17"/>
            <p:cNvSpPr>
              <a:spLocks noChangeArrowheads="1"/>
            </p:cNvSpPr>
            <p:nvPr/>
          </p:nvSpPr>
          <p:spPr bwMode="auto">
            <a:xfrm>
              <a:off x="1496962" y="1717653"/>
              <a:ext cx="4367249" cy="5632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2000" b="1">
                  <a:solidFill>
                    <a:srgbClr val="0033CC"/>
                  </a:solidFill>
                  <a:latin typeface="微软雅黑" pitchFamily="34" charset="-122"/>
                  <a:ea typeface="微软雅黑" pitchFamily="34" charset="-122"/>
                </a:rPr>
                <a:t>项目介绍：</a:t>
              </a:r>
              <a:r>
                <a:rPr lang="zh-CN" altLang="en-US" sz="2000">
                  <a:latin typeface="微软雅黑" pitchFamily="34" charset="-122"/>
                  <a:ea typeface="微软雅黑" pitchFamily="34" charset="-122"/>
                </a:rPr>
                <a:t>北新泾站地下商业街位于上海</a:t>
              </a:r>
              <a:r>
                <a:rPr lang="en-US" altLang="zh-CN" sz="2000">
                  <a:latin typeface="微软雅黑" pitchFamily="34" charset="-122"/>
                  <a:ea typeface="微软雅黑" pitchFamily="34" charset="-122"/>
                </a:rPr>
                <a:t>2</a:t>
              </a:r>
              <a:r>
                <a:rPr lang="zh-CN" altLang="en-US" sz="2000">
                  <a:latin typeface="微软雅黑" pitchFamily="34" charset="-122"/>
                  <a:ea typeface="微软雅黑" pitchFamily="34" charset="-122"/>
                </a:rPr>
                <a:t>号线北新泾站内，体量近</a:t>
              </a:r>
              <a:r>
                <a:rPr lang="en-US" altLang="zh-CN" sz="2000">
                  <a:latin typeface="微软雅黑" pitchFamily="34" charset="-122"/>
                  <a:ea typeface="微软雅黑" pitchFamily="34" charset="-122"/>
                </a:rPr>
                <a:t>1</a:t>
              </a:r>
              <a:r>
                <a:rPr lang="zh-CN" altLang="en-US" sz="2000">
                  <a:latin typeface="微软雅黑" pitchFamily="34" charset="-122"/>
                  <a:ea typeface="微软雅黑" pitchFamily="34" charset="-122"/>
                </a:rPr>
                <a:t>万平米，双通道宽各为</a:t>
              </a:r>
              <a:r>
                <a:rPr lang="en-US" altLang="zh-CN" sz="2000">
                  <a:latin typeface="微软雅黑" pitchFamily="34" charset="-122"/>
                  <a:ea typeface="微软雅黑" pitchFamily="34" charset="-122"/>
                </a:rPr>
                <a:t>5</a:t>
              </a:r>
              <a:r>
                <a:rPr lang="zh-CN" altLang="en-US" sz="2000">
                  <a:latin typeface="微软雅黑" pitchFamily="34" charset="-122"/>
                  <a:ea typeface="微软雅黑" pitchFamily="34" charset="-122"/>
                </a:rPr>
                <a:t>米，中间铺宽约</a:t>
              </a:r>
              <a:r>
                <a:rPr lang="en-US" altLang="zh-CN" sz="2000">
                  <a:latin typeface="微软雅黑" pitchFamily="34" charset="-122"/>
                  <a:ea typeface="微软雅黑" pitchFamily="34" charset="-122"/>
                </a:rPr>
                <a:t>8</a:t>
              </a:r>
              <a:r>
                <a:rPr lang="zh-CN" altLang="en-US" sz="2000">
                  <a:latin typeface="微软雅黑" pitchFamily="34" charset="-122"/>
                  <a:ea typeface="微软雅黑" pitchFamily="34" charset="-122"/>
                </a:rPr>
                <a:t>米，是条小铺林立的充满时尚青春气息的地下购物商业街</a:t>
              </a:r>
              <a:endParaRPr lang="en-US" altLang="zh-CN" sz="2000">
                <a:latin typeface="微软雅黑" pitchFamily="34" charset="-122"/>
                <a:ea typeface="微软雅黑" pitchFamily="34" charset="-122"/>
              </a:endParaRPr>
            </a:p>
            <a:p>
              <a:pPr>
                <a:lnSpc>
                  <a:spcPct val="150000"/>
                </a:lnSpc>
              </a:pPr>
              <a:r>
                <a:rPr lang="zh-CN" altLang="en-US" sz="2000" b="1">
                  <a:solidFill>
                    <a:srgbClr val="0033CC"/>
                  </a:solidFill>
                  <a:latin typeface="微软雅黑" pitchFamily="34" charset="-122"/>
                  <a:ea typeface="微软雅黑" pitchFamily="34" charset="-122"/>
                </a:rPr>
                <a:t>发展历程：</a:t>
              </a:r>
              <a:r>
                <a:rPr lang="zh-CN" altLang="en-US" sz="2000">
                  <a:latin typeface="微软雅黑" pitchFamily="34" charset="-122"/>
                  <a:ea typeface="微软雅黑" pitchFamily="34" charset="-122"/>
                </a:rPr>
                <a:t>自开业以来，人流必须经此地下商业街才能出地铁</a:t>
              </a:r>
              <a:r>
                <a:rPr lang="en-US" altLang="zh-CN" sz="2000">
                  <a:latin typeface="微软雅黑" pitchFamily="34" charset="-122"/>
                  <a:ea typeface="微软雅黑" pitchFamily="34" charset="-122"/>
                </a:rPr>
                <a:t>2</a:t>
              </a:r>
              <a:r>
                <a:rPr lang="zh-CN" altLang="en-US" sz="2000">
                  <a:latin typeface="微软雅黑" pitchFamily="34" charset="-122"/>
                  <a:ea typeface="微软雅黑" pitchFamily="34" charset="-122"/>
                </a:rPr>
                <a:t>号口，消费者口碑佳，但是存在一个问题，左通道人气要比右通道人气好很多，租金也高近</a:t>
              </a:r>
              <a:r>
                <a:rPr lang="en-US" altLang="zh-CN" sz="2000">
                  <a:latin typeface="微软雅黑" pitchFamily="34" charset="-122"/>
                  <a:ea typeface="微软雅黑" pitchFamily="34" charset="-122"/>
                </a:rPr>
                <a:t>50%</a:t>
              </a:r>
              <a:r>
                <a:rPr lang="zh-CN" altLang="en-US" sz="2000">
                  <a:latin typeface="微软雅黑" pitchFamily="34" charset="-122"/>
                  <a:ea typeface="微软雅黑" pitchFamily="34" charset="-122"/>
                </a:rPr>
                <a:t>。</a:t>
              </a:r>
              <a:endParaRPr lang="en-US" altLang="zh-CN" sz="2000">
                <a:latin typeface="微软雅黑" pitchFamily="34" charset="-122"/>
                <a:ea typeface="微软雅黑" pitchFamily="34" charset="-122"/>
              </a:endParaRPr>
            </a:p>
            <a:p>
              <a:pPr>
                <a:lnSpc>
                  <a:spcPct val="150000"/>
                </a:lnSpc>
              </a:pPr>
              <a:r>
                <a:rPr lang="zh-CN" altLang="en-US" sz="2000" b="1">
                  <a:solidFill>
                    <a:srgbClr val="0033CC"/>
                  </a:solidFill>
                  <a:latin typeface="微软雅黑" pitchFamily="34" charset="-122"/>
                  <a:ea typeface="微软雅黑" pitchFamily="34" charset="-122"/>
                </a:rPr>
                <a:t>主动线处理：</a:t>
              </a:r>
              <a:r>
                <a:rPr lang="zh-CN" altLang="en-US" sz="2000">
                  <a:latin typeface="微软雅黑" pitchFamily="34" charset="-122"/>
                  <a:ea typeface="微软雅黑" pitchFamily="34" charset="-122"/>
                </a:rPr>
                <a:t>双通道动线设计，有利有弊</a:t>
              </a:r>
            </a:p>
          </p:txBody>
        </p:sp>
        <p:sp>
          <p:nvSpPr>
            <p:cNvPr id="28" name="矩形 27"/>
            <p:cNvSpPr/>
            <p:nvPr/>
          </p:nvSpPr>
          <p:spPr>
            <a:xfrm>
              <a:off x="1282648" y="1717653"/>
              <a:ext cx="4795802" cy="74984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27342" name="TextBox 21"/>
            <p:cNvSpPr txBox="1">
              <a:spLocks noChangeArrowheads="1"/>
            </p:cNvSpPr>
            <p:nvPr/>
          </p:nvSpPr>
          <p:spPr bwMode="auto">
            <a:xfrm>
              <a:off x="1483196" y="7208213"/>
              <a:ext cx="4488135"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000" b="1">
                  <a:solidFill>
                    <a:srgbClr val="0033CC"/>
                  </a:solidFill>
                  <a:latin typeface="微软雅黑" pitchFamily="34" charset="-122"/>
                  <a:ea typeface="微软雅黑" pitchFamily="34" charset="-122"/>
                </a:rPr>
                <a:t>物业方</a:t>
              </a:r>
              <a:r>
                <a:rPr lang="zh-CN" altLang="en-US" sz="2000">
                  <a:latin typeface="Calibri" pitchFamily="34" charset="0"/>
                  <a:ea typeface="微软雅黑" pitchFamily="34" charset="-122"/>
                </a:rPr>
                <a:t>认为当初选择双通道是由于租金收益的考虑，但规划设计不合理导致了一边热铺一边冷铺这局面，阻碍商业街品牌价值增长</a:t>
              </a:r>
            </a:p>
          </p:txBody>
        </p:sp>
      </p:grpSp>
      <p:grpSp>
        <p:nvGrpSpPr>
          <p:cNvPr id="227335" name="组合 18"/>
          <p:cNvGrpSpPr>
            <a:grpSpLocks/>
          </p:cNvGrpSpPr>
          <p:nvPr/>
        </p:nvGrpSpPr>
        <p:grpSpPr bwMode="auto">
          <a:xfrm>
            <a:off x="11345863" y="1574800"/>
            <a:ext cx="4795837" cy="7497763"/>
            <a:chOff x="11228079" y="1717653"/>
            <a:chExt cx="4795802" cy="7498411"/>
          </a:xfrm>
        </p:grpSpPr>
        <p:pic>
          <p:nvPicPr>
            <p:cNvPr id="227337" name="Picture 3" descr="C:\Documents and Settings\Administrator\桌面\8.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666756" y="2003405"/>
              <a:ext cx="3928497" cy="2712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7338" name="TextBox 6"/>
            <p:cNvSpPr txBox="1">
              <a:spLocks noChangeArrowheads="1"/>
            </p:cNvSpPr>
            <p:nvPr/>
          </p:nvSpPr>
          <p:spPr bwMode="auto">
            <a:xfrm>
              <a:off x="11523287" y="4828450"/>
              <a:ext cx="4246278" cy="4247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000">
                  <a:latin typeface="微软雅黑" pitchFamily="34" charset="-122"/>
                  <a:ea typeface="微软雅黑" pitchFamily="34" charset="-122"/>
                </a:rPr>
                <a:t>浩尚位于商业街右通道中段，</a:t>
              </a:r>
              <a:r>
                <a:rPr lang="zh-CN" altLang="en-US" sz="2000" b="1">
                  <a:solidFill>
                    <a:srgbClr val="0033CC"/>
                  </a:solidFill>
                  <a:latin typeface="微软雅黑" pitchFamily="34" charset="-122"/>
                  <a:ea typeface="微软雅黑" pitchFamily="34" charset="-122"/>
                </a:rPr>
                <a:t>店主</a:t>
              </a:r>
              <a:r>
                <a:rPr lang="zh-CN" altLang="en-US" sz="2000">
                  <a:latin typeface="微软雅黑" pitchFamily="34" charset="-122"/>
                  <a:ea typeface="微软雅黑" pitchFamily="34" charset="-122"/>
                </a:rPr>
                <a:t>高先生认为他的店被双通道设计所害，营业额少于预期，他的店铺人流量少，面积只有</a:t>
              </a:r>
              <a:r>
                <a:rPr lang="en-US" altLang="zh-CN" sz="2000">
                  <a:latin typeface="微软雅黑" pitchFamily="34" charset="-122"/>
                  <a:ea typeface="微软雅黑" pitchFamily="34" charset="-122"/>
                </a:rPr>
                <a:t>14</a:t>
              </a:r>
              <a:r>
                <a:rPr lang="zh-CN" altLang="en-US" sz="2000">
                  <a:latin typeface="微软雅黑" pitchFamily="34" charset="-122"/>
                  <a:ea typeface="微软雅黑" pitchFamily="34" charset="-122"/>
                </a:rPr>
                <a:t>个平米，过小。租金为</a:t>
              </a:r>
              <a:r>
                <a:rPr lang="en-US" altLang="zh-CN" sz="2000">
                  <a:latin typeface="微软雅黑" pitchFamily="34" charset="-122"/>
                  <a:ea typeface="微软雅黑" pitchFamily="34" charset="-122"/>
                </a:rPr>
                <a:t>7</a:t>
              </a:r>
              <a:r>
                <a:rPr lang="zh-CN" altLang="en-US" sz="2000">
                  <a:latin typeface="微软雅黑" pitchFamily="34" charset="-122"/>
                  <a:ea typeface="微软雅黑" pitchFamily="34" charset="-122"/>
                </a:rPr>
                <a:t>元</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方</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天，而左通道同位置租金高达</a:t>
              </a:r>
              <a:r>
                <a:rPr lang="en-US" altLang="zh-CN" sz="2000">
                  <a:latin typeface="微软雅黑" pitchFamily="34" charset="-122"/>
                  <a:ea typeface="微软雅黑" pitchFamily="34" charset="-122"/>
                </a:rPr>
                <a:t>12</a:t>
              </a:r>
              <a:r>
                <a:rPr lang="zh-CN" altLang="en-US" sz="2000">
                  <a:latin typeface="微软雅黑" pitchFamily="34" charset="-122"/>
                  <a:ea typeface="微软雅黑" pitchFamily="34" charset="-122"/>
                </a:rPr>
                <a:t>元</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方</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天，高先生觉得生存压力大，等租期满后应该会退租。他说他经营多个品牌，渴望投资其他城市地铁商铺</a:t>
              </a:r>
              <a:endParaRPr lang="en-US" altLang="zh-CN" sz="2000">
                <a:latin typeface="微软雅黑" pitchFamily="34" charset="-122"/>
                <a:ea typeface="微软雅黑" pitchFamily="34" charset="-122"/>
              </a:endParaRPr>
            </a:p>
          </p:txBody>
        </p:sp>
        <p:sp>
          <p:nvSpPr>
            <p:cNvPr id="18" name="矩形 17"/>
            <p:cNvSpPr/>
            <p:nvPr/>
          </p:nvSpPr>
          <p:spPr>
            <a:xfrm>
              <a:off x="11228079" y="1717653"/>
              <a:ext cx="4795802" cy="74984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32" name="矩形 31"/>
          <p:cNvSpPr/>
          <p:nvPr/>
        </p:nvSpPr>
        <p:spPr>
          <a:xfrm>
            <a:off x="6426200" y="4432300"/>
            <a:ext cx="4429125" cy="46529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Box 104"/>
          <p:cNvSpPr txBox="1">
            <a:spLocks noChangeArrowheads="1"/>
          </p:cNvSpPr>
          <p:nvPr/>
        </p:nvSpPr>
        <p:spPr bwMode="auto">
          <a:xfrm>
            <a:off x="715963" y="8442325"/>
            <a:ext cx="9753600" cy="10477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buClr>
                <a:srgbClr val="0033CC"/>
              </a:buClr>
              <a:buFont typeface="Wingdings" pitchFamily="2" charset="2"/>
              <a:buChar char="p"/>
            </a:pPr>
            <a:r>
              <a:rPr lang="zh-CN" altLang="en-US" sz="2200">
                <a:latin typeface="微软雅黑" pitchFamily="34" charset="-122"/>
                <a:ea typeface="微软雅黑" pitchFamily="34" charset="-122"/>
              </a:rPr>
              <a:t>这样就挺好啊，</a:t>
            </a:r>
            <a:r>
              <a:rPr lang="zh-CN" altLang="en-US" sz="2200" b="1">
                <a:solidFill>
                  <a:srgbClr val="0033CC"/>
                </a:solidFill>
                <a:latin typeface="微软雅黑" pitchFamily="34" charset="-122"/>
                <a:ea typeface="微软雅黑" pitchFamily="34" charset="-122"/>
              </a:rPr>
              <a:t>分两个道还得费脑筋想到底走哪儿，破坏购物心情。</a:t>
            </a:r>
            <a:endParaRPr lang="en-US" altLang="zh-CN" sz="2200" b="1">
              <a:solidFill>
                <a:srgbClr val="0033CC"/>
              </a:solidFill>
              <a:latin typeface="微软雅黑" pitchFamily="34" charset="-122"/>
              <a:ea typeface="微软雅黑" pitchFamily="34" charset="-122"/>
            </a:endParaRPr>
          </a:p>
          <a:p>
            <a:pPr eaLnBrk="1" hangingPunct="1">
              <a:lnSpc>
                <a:spcPct val="150000"/>
              </a:lnSpc>
              <a:buClr>
                <a:srgbClr val="FF0000"/>
              </a:buClr>
            </a:pPr>
            <a:r>
              <a:rPr lang="zh-CN" altLang="en-US" sz="2200">
                <a:latin typeface="微软雅黑" pitchFamily="34" charset="-122"/>
                <a:ea typeface="微软雅黑" pitchFamily="34" charset="-122"/>
              </a:rPr>
              <a:t>                                                   </a:t>
            </a:r>
            <a:r>
              <a:rPr lang="en-US" altLang="zh-CN" sz="2200">
                <a:latin typeface="微软雅黑" pitchFamily="34" charset="-122"/>
                <a:ea typeface="微软雅黑" pitchFamily="34" charset="-122"/>
              </a:rPr>
              <a:t>——</a:t>
            </a:r>
            <a:r>
              <a:rPr lang="zh-CN" altLang="en-US" sz="2200">
                <a:latin typeface="微软雅黑" pitchFamily="34" charset="-122"/>
                <a:ea typeface="微软雅黑" pitchFamily="34" charset="-122"/>
              </a:rPr>
              <a:t>市民周先生</a:t>
            </a:r>
          </a:p>
        </p:txBody>
      </p:sp>
      <p:sp>
        <p:nvSpPr>
          <p:cNvPr id="228355" name="TextBox 104"/>
          <p:cNvSpPr txBox="1">
            <a:spLocks noChangeArrowheads="1"/>
          </p:cNvSpPr>
          <p:nvPr/>
        </p:nvSpPr>
        <p:spPr bwMode="auto">
          <a:xfrm>
            <a:off x="715963" y="5927725"/>
            <a:ext cx="8915400" cy="26320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buClr>
                <a:srgbClr val="0033CC"/>
              </a:buClr>
              <a:buFont typeface="Wingdings" pitchFamily="2" charset="2"/>
              <a:buChar char="p"/>
            </a:pPr>
            <a:r>
              <a:rPr lang="zh-CN" altLang="en-US" sz="2200">
                <a:latin typeface="微软雅黑" pitchFamily="34" charset="-122"/>
                <a:ea typeface="微软雅黑" pitchFamily="34" charset="-122"/>
              </a:rPr>
              <a:t>  这条地下商业街的策划时也考虑过双通道，但是预计这样会影响</a:t>
            </a:r>
            <a:r>
              <a:rPr lang="en-US" altLang="zh-CN" sz="2200">
                <a:latin typeface="微软雅黑" pitchFamily="34" charset="-122"/>
                <a:ea typeface="微软雅黑" pitchFamily="34" charset="-122"/>
              </a:rPr>
              <a:t>O2</a:t>
            </a:r>
            <a:r>
              <a:rPr lang="zh-CN" altLang="en-US" sz="2200">
                <a:latin typeface="微软雅黑" pitchFamily="34" charset="-122"/>
                <a:ea typeface="微软雅黑" pitchFamily="34" charset="-122"/>
              </a:rPr>
              <a:t>名店街的形象定位</a:t>
            </a:r>
            <a:r>
              <a:rPr lang="zh-CN" altLang="en-US" sz="2200" b="1">
                <a:latin typeface="微软雅黑" pitchFamily="34" charset="-122"/>
                <a:ea typeface="微软雅黑" pitchFamily="34" charset="-122"/>
              </a:rPr>
              <a:t>，</a:t>
            </a:r>
            <a:r>
              <a:rPr lang="zh-CN" altLang="en-US" sz="2200">
                <a:latin typeface="微软雅黑" pitchFamily="34" charset="-122"/>
                <a:ea typeface="微软雅黑" pitchFamily="34" charset="-122"/>
              </a:rPr>
              <a:t>使整条街的动线紊乱；同时设计单一通道能让业态租金最大化，</a:t>
            </a:r>
            <a:r>
              <a:rPr lang="en-US" altLang="zh-CN" sz="2200">
                <a:latin typeface="微软雅黑" pitchFamily="34" charset="-122"/>
                <a:ea typeface="微软雅黑" pitchFamily="34" charset="-122"/>
              </a:rPr>
              <a:t>50</a:t>
            </a:r>
            <a:r>
              <a:rPr lang="zh-CN" altLang="en-US" sz="2200">
                <a:latin typeface="微软雅黑" pitchFamily="34" charset="-122"/>
                <a:ea typeface="微软雅黑" pitchFamily="34" charset="-122"/>
              </a:rPr>
              <a:t>平米以上的店铺能招些品牌店，能够有空间设计店内动线，布更有个性的展示空间，小商铺只能招小品牌。</a:t>
            </a:r>
            <a:endParaRPr lang="en-US" altLang="zh-CN" sz="2200">
              <a:latin typeface="微软雅黑" pitchFamily="34" charset="-122"/>
              <a:ea typeface="微软雅黑" pitchFamily="34" charset="-122"/>
            </a:endParaRPr>
          </a:p>
          <a:p>
            <a:pPr eaLnBrk="1" hangingPunct="1">
              <a:lnSpc>
                <a:spcPct val="150000"/>
              </a:lnSpc>
              <a:buClr>
                <a:srgbClr val="FF0000"/>
              </a:buClr>
            </a:pPr>
            <a:r>
              <a:rPr lang="zh-CN" altLang="en-US" sz="2200">
                <a:latin typeface="微软雅黑" pitchFamily="34" charset="-122"/>
                <a:ea typeface="微软雅黑" pitchFamily="34" charset="-122"/>
              </a:rPr>
              <a:t>                                                   </a:t>
            </a:r>
            <a:r>
              <a:rPr lang="en-US" altLang="zh-CN" sz="2200">
                <a:latin typeface="微软雅黑" pitchFamily="34" charset="-122"/>
                <a:ea typeface="微软雅黑" pitchFamily="34" charset="-122"/>
              </a:rPr>
              <a:t>——</a:t>
            </a:r>
            <a:r>
              <a:rPr lang="zh-CN" altLang="en-US" sz="2200">
                <a:latin typeface="微软雅黑" pitchFamily="34" charset="-122"/>
                <a:ea typeface="微软雅黑" pitchFamily="34" charset="-122"/>
              </a:rPr>
              <a:t>物业方高层任女士</a:t>
            </a:r>
            <a:endParaRPr lang="en-US" altLang="zh-CN" sz="2200">
              <a:latin typeface="微软雅黑" pitchFamily="34" charset="-122"/>
              <a:ea typeface="微软雅黑" pitchFamily="34" charset="-122"/>
            </a:endParaRPr>
          </a:p>
        </p:txBody>
      </p:sp>
      <p:pic>
        <p:nvPicPr>
          <p:cNvPr id="228356" name="Picture 2" descr="C:\Documents and Settings\Administrator\桌面\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77963" y="1417638"/>
            <a:ext cx="5410200" cy="428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28357" name="组合 15"/>
          <p:cNvGrpSpPr>
            <a:grpSpLocks/>
          </p:cNvGrpSpPr>
          <p:nvPr/>
        </p:nvGrpSpPr>
        <p:grpSpPr bwMode="auto">
          <a:xfrm>
            <a:off x="11306175" y="5013325"/>
            <a:ext cx="5259388" cy="4019550"/>
            <a:chOff x="11426844" y="4575174"/>
            <a:chExt cx="4745354" cy="3429023"/>
          </a:xfrm>
        </p:grpSpPr>
        <p:pic>
          <p:nvPicPr>
            <p:cNvPr id="228363" name="Picture 3" descr="C:\Documents and Settings\Administrator\桌面\2.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426844" y="5789619"/>
              <a:ext cx="2727896" cy="1945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8364" name="Picture 4" descr="C:\Documents and Settings\Administrator\桌面\3.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4140669" y="5858963"/>
              <a:ext cx="1767126" cy="2145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8365" name="Picture 5" descr="C:\Documents and Settings\Administrator\桌面\4.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926910" y="4588984"/>
              <a:ext cx="2530854" cy="17721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8366" name="Picture 6" descr="C:\Documents and Settings\Administrator\桌面\5.jp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3855736" y="4575174"/>
              <a:ext cx="2316462" cy="17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28358" name="TextBox 9"/>
          <p:cNvSpPr txBox="1">
            <a:spLocks noChangeArrowheads="1"/>
          </p:cNvSpPr>
          <p:nvPr/>
        </p:nvSpPr>
        <p:spPr bwMode="auto">
          <a:xfrm>
            <a:off x="7466013" y="1203325"/>
            <a:ext cx="8718550"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200" b="1">
                <a:solidFill>
                  <a:srgbClr val="0033CC"/>
                </a:solidFill>
                <a:latin typeface="微软雅黑" pitchFamily="34" charset="-122"/>
                <a:ea typeface="微软雅黑" pitchFamily="34" charset="-122"/>
              </a:rPr>
              <a:t>项目介绍：</a:t>
            </a:r>
            <a:r>
              <a:rPr lang="en-US" altLang="zh-CN" sz="2200">
                <a:latin typeface="微软雅黑" pitchFamily="34" charset="-122"/>
                <a:ea typeface="微软雅黑" pitchFamily="34" charset="-122"/>
              </a:rPr>
              <a:t>O2</a:t>
            </a:r>
            <a:r>
              <a:rPr lang="zh-CN" altLang="en-US" sz="2200">
                <a:latin typeface="微软雅黑" pitchFamily="34" charset="-122"/>
                <a:ea typeface="微软雅黑" pitchFamily="34" charset="-122"/>
              </a:rPr>
              <a:t>名店街位于上海</a:t>
            </a:r>
            <a:r>
              <a:rPr lang="en-US" altLang="zh-CN" sz="2200">
                <a:latin typeface="微软雅黑" pitchFamily="34" charset="-122"/>
                <a:ea typeface="微软雅黑" pitchFamily="34" charset="-122"/>
              </a:rPr>
              <a:t>2</a:t>
            </a:r>
            <a:r>
              <a:rPr lang="zh-CN" altLang="en-US" sz="2200">
                <a:latin typeface="微软雅黑" pitchFamily="34" charset="-122"/>
                <a:ea typeface="微软雅黑" pitchFamily="34" charset="-122"/>
              </a:rPr>
              <a:t>号线天娄山关路站内，体量近</a:t>
            </a:r>
            <a:r>
              <a:rPr lang="en-US" altLang="zh-CN" sz="2200">
                <a:latin typeface="微软雅黑" pitchFamily="34" charset="-122"/>
                <a:ea typeface="微软雅黑" pitchFamily="34" charset="-122"/>
              </a:rPr>
              <a:t>2</a:t>
            </a:r>
            <a:r>
              <a:rPr lang="zh-CN" altLang="en-US" sz="2200">
                <a:latin typeface="微软雅黑" pitchFamily="34" charset="-122"/>
                <a:ea typeface="微软雅黑" pitchFamily="34" charset="-122"/>
              </a:rPr>
              <a:t>万平米，长约</a:t>
            </a:r>
            <a:r>
              <a:rPr lang="en-US" altLang="zh-CN" sz="2200">
                <a:latin typeface="微软雅黑" pitchFamily="34" charset="-122"/>
                <a:ea typeface="微软雅黑" pitchFamily="34" charset="-122"/>
              </a:rPr>
              <a:t>4</a:t>
            </a:r>
            <a:r>
              <a:rPr lang="zh-CN" altLang="en-US" sz="2200">
                <a:latin typeface="微软雅黑" pitchFamily="34" charset="-122"/>
                <a:ea typeface="微软雅黑" pitchFamily="34" charset="-122"/>
              </a:rPr>
              <a:t>百米，单一道路宽度约</a:t>
            </a:r>
            <a:r>
              <a:rPr lang="en-US" altLang="zh-CN" sz="2200">
                <a:latin typeface="微软雅黑" pitchFamily="34" charset="-122"/>
                <a:ea typeface="微软雅黑" pitchFamily="34" charset="-122"/>
              </a:rPr>
              <a:t>9</a:t>
            </a:r>
            <a:r>
              <a:rPr lang="zh-CN" altLang="en-US" sz="2200">
                <a:latin typeface="微软雅黑" pitchFamily="34" charset="-122"/>
                <a:ea typeface="微软雅黑" pitchFamily="34" charset="-122"/>
              </a:rPr>
              <a:t>米。是上海独具新时尚文化潮流气息浓厚的一条地下商业街，客群以时尚白领、新锐学生族为主，切入消费者新价值观新购物理念。</a:t>
            </a:r>
            <a:endParaRPr lang="en-US" altLang="zh-CN" sz="2200">
              <a:latin typeface="微软雅黑" pitchFamily="34" charset="-122"/>
              <a:ea typeface="微软雅黑" pitchFamily="34" charset="-122"/>
            </a:endParaRPr>
          </a:p>
        </p:txBody>
      </p:sp>
      <p:sp>
        <p:nvSpPr>
          <p:cNvPr id="228359" name="TextBox 11"/>
          <p:cNvSpPr txBox="1">
            <a:spLocks noChangeArrowheads="1"/>
          </p:cNvSpPr>
          <p:nvPr/>
        </p:nvSpPr>
        <p:spPr bwMode="auto">
          <a:xfrm>
            <a:off x="10717213" y="8804275"/>
            <a:ext cx="37147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000" b="1">
                <a:latin typeface="微软雅黑" pitchFamily="34" charset="-122"/>
                <a:ea typeface="微软雅黑" pitchFamily="34" charset="-122"/>
              </a:rPr>
              <a:t>调整后的新时尚文化业态群落</a:t>
            </a:r>
          </a:p>
        </p:txBody>
      </p:sp>
      <p:sp>
        <p:nvSpPr>
          <p:cNvPr id="228360" name="TextBox 9"/>
          <p:cNvSpPr txBox="1">
            <a:spLocks noChangeArrowheads="1"/>
          </p:cNvSpPr>
          <p:nvPr/>
        </p:nvSpPr>
        <p:spPr bwMode="auto">
          <a:xfrm>
            <a:off x="7466013" y="3252788"/>
            <a:ext cx="8718550"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200" b="1">
                <a:solidFill>
                  <a:srgbClr val="0033CC"/>
                </a:solidFill>
                <a:latin typeface="微软雅黑" pitchFamily="34" charset="-122"/>
                <a:ea typeface="微软雅黑" pitchFamily="34" charset="-122"/>
              </a:rPr>
              <a:t>发展历程：</a:t>
            </a:r>
            <a:r>
              <a:rPr lang="zh-CN" altLang="en-US" sz="2200">
                <a:latin typeface="微软雅黑" pitchFamily="34" charset="-122"/>
                <a:ea typeface="微软雅黑" pitchFamily="34" charset="-122"/>
              </a:rPr>
              <a:t>自开业以来，餐饮业态以时尚轻餐为主，店铺一直没变；零售业态调整从初期的以租金为重逐步调整为符合整体时尚定位独具品牌价值为重的策略，增添了更具品牌内涵更国际化更符合消费者新需求的零售业态。人气日渐旺盛。</a:t>
            </a:r>
            <a:endParaRPr lang="en-US" altLang="zh-CN" sz="2200">
              <a:latin typeface="微软雅黑" pitchFamily="34" charset="-122"/>
              <a:ea typeface="微软雅黑" pitchFamily="34" charset="-122"/>
            </a:endParaRPr>
          </a:p>
        </p:txBody>
      </p:sp>
      <p:sp>
        <p:nvSpPr>
          <p:cNvPr id="228361" name="TextBox 9"/>
          <p:cNvSpPr txBox="1">
            <a:spLocks noChangeArrowheads="1"/>
          </p:cNvSpPr>
          <p:nvPr/>
        </p:nvSpPr>
        <p:spPr bwMode="auto">
          <a:xfrm>
            <a:off x="7466013" y="5318125"/>
            <a:ext cx="8247062"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200" b="1">
                <a:solidFill>
                  <a:srgbClr val="0033CC"/>
                </a:solidFill>
                <a:latin typeface="微软雅黑" pitchFamily="34" charset="-122"/>
                <a:ea typeface="微软雅黑" pitchFamily="34" charset="-122"/>
              </a:rPr>
              <a:t>主动线处理：</a:t>
            </a:r>
            <a:r>
              <a:rPr lang="zh-CN" altLang="en-US" sz="2200">
                <a:latin typeface="微软雅黑" pitchFamily="34" charset="-122"/>
                <a:ea typeface="微软雅黑" pitchFamily="34" charset="-122"/>
              </a:rPr>
              <a:t>单一动线为佳</a:t>
            </a:r>
          </a:p>
        </p:txBody>
      </p:sp>
      <p:sp>
        <p:nvSpPr>
          <p:cNvPr id="228362" name="Rectangle 2"/>
          <p:cNvSpPr>
            <a:spLocks noChangeArrowheads="1"/>
          </p:cNvSpPr>
          <p:nvPr/>
        </p:nvSpPr>
        <p:spPr bwMode="auto">
          <a:xfrm>
            <a:off x="-3175" y="0"/>
            <a:ext cx="3154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zh-CN" altLang="en-US" sz="3600" b="1"/>
              <a:t>案例借鉴二</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idx="4294967295"/>
          </p:nvPr>
        </p:nvSpPr>
        <p:spPr bwMode="auto">
          <a:xfrm>
            <a:off x="1782763" y="1812925"/>
            <a:ext cx="14833600" cy="51625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nchor="ctr"/>
          <a:lstStyle/>
          <a:p>
            <a:pPr algn="l" eaLnBrk="1" hangingPunct="1">
              <a:lnSpc>
                <a:spcPct val="150000"/>
              </a:lnSpc>
            </a:pPr>
            <a:r>
              <a:rPr lang="zh-CN" altLang="en-US" sz="3200" b="1" dirty="0" smtClean="0">
                <a:solidFill>
                  <a:srgbClr val="FF0000"/>
                </a:solidFill>
                <a:latin typeface="微软雅黑" pitchFamily="34" charset="-122"/>
                <a:ea typeface="微软雅黑" pitchFamily="34" charset="-122"/>
              </a:rPr>
              <a:t> </a:t>
            </a:r>
            <a:r>
              <a:rPr lang="zh-CN" altLang="en-US" sz="3200" b="1" dirty="0" smtClean="0">
                <a:solidFill>
                  <a:srgbClr val="0000CC"/>
                </a:solidFill>
                <a:latin typeface="微软雅黑" pitchFamily="34" charset="-122"/>
                <a:ea typeface="微软雅黑" pitchFamily="34" charset="-122"/>
              </a:rPr>
              <a:t>结合案例，对于</a:t>
            </a:r>
            <a:r>
              <a:rPr lang="en-US" altLang="zh-CN" sz="3200" b="1" dirty="0" smtClean="0">
                <a:solidFill>
                  <a:srgbClr val="0000CC"/>
                </a:solidFill>
                <a:latin typeface="微软雅黑" pitchFamily="34" charset="-122"/>
                <a:ea typeface="微软雅黑" pitchFamily="34" charset="-122"/>
              </a:rPr>
              <a:t>C</a:t>
            </a:r>
            <a:r>
              <a:rPr lang="zh-CN" altLang="en-US" sz="3200" b="1" dirty="0" smtClean="0">
                <a:solidFill>
                  <a:srgbClr val="0000CC"/>
                </a:solidFill>
                <a:latin typeface="微软雅黑" pitchFamily="34" charset="-122"/>
                <a:ea typeface="微软雅黑" pitchFamily="34" charset="-122"/>
              </a:rPr>
              <a:t>区双通道和单通道的选择上，</a:t>
            </a:r>
            <a:r>
              <a:rPr lang="zh-CN" altLang="en-US" sz="3200" b="1" dirty="0">
                <a:solidFill>
                  <a:srgbClr val="0000CC"/>
                </a:solidFill>
                <a:latin typeface="微软雅黑" pitchFamily="34" charset="-122"/>
                <a:ea typeface="微软雅黑" pitchFamily="34" charset="-122"/>
              </a:rPr>
              <a:t>我司</a:t>
            </a:r>
            <a:r>
              <a:rPr lang="zh-CN" altLang="en-US" sz="3200" b="1" dirty="0" smtClean="0">
                <a:solidFill>
                  <a:srgbClr val="0000CC"/>
                </a:solidFill>
                <a:latin typeface="微软雅黑" pitchFamily="34" charset="-122"/>
                <a:ea typeface="微软雅黑" pitchFamily="34" charset="-122"/>
              </a:rPr>
              <a:t>倾向于单通道</a:t>
            </a:r>
            <a:br>
              <a:rPr lang="zh-CN" altLang="en-US" sz="3200" b="1" dirty="0" smtClean="0">
                <a:solidFill>
                  <a:srgbClr val="0000CC"/>
                </a:solidFill>
                <a:latin typeface="微软雅黑" pitchFamily="34" charset="-122"/>
                <a:ea typeface="微软雅黑" pitchFamily="34" charset="-122"/>
              </a:rPr>
            </a:br>
            <a:r>
              <a:rPr lang="zh-CN" altLang="en-US" sz="3200" b="1" dirty="0" smtClean="0">
                <a:solidFill>
                  <a:srgbClr val="0000CC"/>
                </a:solidFill>
                <a:latin typeface="微软雅黑" pitchFamily="34" charset="-122"/>
                <a:ea typeface="微软雅黑" pitchFamily="34" charset="-122"/>
              </a:rPr>
              <a:t> 原因有以下几点：</a:t>
            </a:r>
            <a:r>
              <a:rPr lang="zh-CN" altLang="en-US" sz="2400" b="1" dirty="0" smtClean="0">
                <a:solidFill>
                  <a:srgbClr val="FF0000"/>
                </a:solidFill>
                <a:latin typeface="微软雅黑" pitchFamily="34" charset="-122"/>
                <a:ea typeface="微软雅黑" pitchFamily="34" charset="-122"/>
              </a:rPr>
              <a:t/>
            </a:r>
            <a:br>
              <a:rPr lang="zh-CN" altLang="en-US" sz="2400" b="1" dirty="0" smtClean="0">
                <a:solidFill>
                  <a:srgbClr val="FF0000"/>
                </a:solidFill>
                <a:latin typeface="微软雅黑" pitchFamily="34" charset="-122"/>
                <a:ea typeface="微软雅黑" pitchFamily="34" charset="-122"/>
              </a:rPr>
            </a:br>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影响</a:t>
            </a:r>
            <a:r>
              <a:rPr lang="en-US" altLang="zh-CN" sz="2400" dirty="0" smtClean="0">
                <a:latin typeface="微软雅黑" pitchFamily="34" charset="-122"/>
                <a:ea typeface="微软雅黑" pitchFamily="34" charset="-122"/>
              </a:rPr>
              <a:t>B</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C</a:t>
            </a:r>
            <a:r>
              <a:rPr lang="zh-CN" altLang="en-US" sz="2400" dirty="0" smtClean="0">
                <a:latin typeface="微软雅黑" pitchFamily="34" charset="-122"/>
                <a:ea typeface="微软雅黑" pitchFamily="34" charset="-122"/>
              </a:rPr>
              <a:t>区区域档次及项目整体形象。</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2. </a:t>
            </a:r>
            <a:r>
              <a:rPr lang="zh-CN" altLang="en-US" sz="2400" dirty="0" smtClean="0">
                <a:latin typeface="微软雅黑" pitchFamily="34" charset="-122"/>
                <a:ea typeface="微软雅黑" pitchFamily="34" charset="-122"/>
              </a:rPr>
              <a:t>存在商铺高空置率的风险，影响租金收益。容易导致一边热铺一边冷铺。</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3. C</a:t>
            </a:r>
            <a:r>
              <a:rPr lang="zh-CN" altLang="en-US" sz="2400" dirty="0" smtClean="0">
                <a:latin typeface="微软雅黑" pitchFamily="34" charset="-122"/>
                <a:ea typeface="微软雅黑" pitchFamily="34" charset="-122"/>
              </a:rPr>
              <a:t>区面积较小，双通道可行性不大。</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4</a:t>
            </a: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单铺面积变小，动线单一，人流量分流，影响品牌商家入驻。</a:t>
            </a:r>
            <a:r>
              <a:rPr lang="en-US" altLang="zh-CN" sz="2400" dirty="0" smtClean="0">
                <a:latin typeface="微软雅黑" pitchFamily="34" charset="-122"/>
                <a:ea typeface="微软雅黑" pitchFamily="34" charset="-122"/>
              </a:rPr>
              <a:t/>
            </a:r>
            <a:br>
              <a:rPr lang="en-US" altLang="zh-CN"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5</a:t>
            </a: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通达性比单一通道差，容易导致拥堵，增加消费者购物压抑感。</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6. B</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C</a:t>
            </a:r>
            <a:r>
              <a:rPr lang="zh-CN" altLang="en-US" sz="2400" dirty="0" smtClean="0">
                <a:latin typeface="微软雅黑" pitchFamily="34" charset="-122"/>
                <a:ea typeface="微软雅黑" pitchFamily="34" charset="-122"/>
              </a:rPr>
              <a:t>区为本项目形象打造关键区域，一旦受到消费者抵触，将影响整个项目人气。</a:t>
            </a:r>
          </a:p>
        </p:txBody>
      </p:sp>
      <p:sp>
        <p:nvSpPr>
          <p:cNvPr id="229379" name="Rectangle 2"/>
          <p:cNvSpPr>
            <a:spLocks noChangeArrowheads="1"/>
          </p:cNvSpPr>
          <p:nvPr/>
        </p:nvSpPr>
        <p:spPr bwMode="auto">
          <a:xfrm>
            <a:off x="0" y="0"/>
            <a:ext cx="5059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en-US" altLang="zh-CN" sz="3600" b="1"/>
              <a:t>C</a:t>
            </a:r>
            <a:r>
              <a:rPr lang="zh-CN" altLang="en-US" sz="3600" b="1"/>
              <a:t>区双通道可行性研究</a:t>
            </a:r>
          </a:p>
        </p:txBody>
      </p:sp>
      <p:sp>
        <p:nvSpPr>
          <p:cNvPr id="229380" name="TextBox 72"/>
          <p:cNvSpPr txBox="1">
            <a:spLocks noChangeArrowheads="1"/>
          </p:cNvSpPr>
          <p:nvPr/>
        </p:nvSpPr>
        <p:spPr bwMode="auto">
          <a:xfrm>
            <a:off x="5973763" y="7375525"/>
            <a:ext cx="5429250" cy="738664"/>
          </a:xfrm>
          <a:prstGeom prst="rect">
            <a:avLst/>
          </a:prstGeom>
          <a:solidFill>
            <a:srgbClr val="0033CC">
              <a:alpha val="9019"/>
            </a:srgbClr>
          </a:solidFill>
          <a:ln w="9525">
            <a:solidFill>
              <a:srgbClr val="0033CC"/>
            </a:solidFill>
            <a:miter lim="800000"/>
            <a:headEnd/>
            <a:tailEnd/>
          </a:ln>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lnSpc>
                <a:spcPct val="150000"/>
              </a:lnSpc>
            </a:pPr>
            <a:r>
              <a:rPr lang="zh-CN" altLang="en-US" sz="2800" b="1" dirty="0">
                <a:solidFill>
                  <a:srgbClr val="0000CC"/>
                </a:solidFill>
                <a:latin typeface="微软雅黑" pitchFamily="34" charset="-122"/>
                <a:ea typeface="微软雅黑" pitchFamily="34" charset="-122"/>
              </a:rPr>
              <a:t>我司</a:t>
            </a:r>
            <a:r>
              <a:rPr lang="zh-CN" altLang="en-US" sz="2800" b="1" dirty="0" smtClean="0">
                <a:solidFill>
                  <a:srgbClr val="0000CC"/>
                </a:solidFill>
                <a:latin typeface="微软雅黑" pitchFamily="34" charset="-122"/>
                <a:ea typeface="微软雅黑" pitchFamily="34" charset="-122"/>
              </a:rPr>
              <a:t>认为</a:t>
            </a:r>
            <a:r>
              <a:rPr lang="zh-CN" altLang="en-US" sz="2800" b="1" dirty="0">
                <a:solidFill>
                  <a:srgbClr val="0000CC"/>
                </a:solidFill>
                <a:latin typeface="微软雅黑" pitchFamily="34" charset="-122"/>
                <a:ea typeface="微软雅黑" pitchFamily="34" charset="-122"/>
              </a:rPr>
              <a:t>在双通道选择上要慎重</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idx="4294967295"/>
          </p:nvPr>
        </p:nvSpPr>
        <p:spPr bwMode="auto">
          <a:xfrm>
            <a:off x="1522413" y="1812925"/>
            <a:ext cx="14833600" cy="6151563"/>
          </a:xfrm>
          <a:prstGeom prst="rect">
            <a:avLst/>
          </a:prstGeom>
          <a:solidFill>
            <a:schemeClr val="accent1"/>
          </a:solidFill>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nchor="ctr"/>
          <a:lstStyle/>
          <a:p>
            <a:pPr algn="l" eaLnBrk="1" hangingPunct="1">
              <a:lnSpc>
                <a:spcPct val="150000"/>
              </a:lnSpc>
            </a:pPr>
            <a:r>
              <a:rPr lang="zh-CN" altLang="en-US" sz="2400" dirty="0" smtClean="0">
                <a:latin typeface="微软雅黑" pitchFamily="34" charset="-122"/>
                <a:ea typeface="微软雅黑" pitchFamily="34" charset="-122"/>
              </a:rPr>
              <a:t>经以上分析，</a:t>
            </a:r>
            <a:r>
              <a:rPr lang="zh-CN" altLang="en-US" sz="2400" dirty="0">
                <a:latin typeface="微软雅黑" pitchFamily="34" charset="-122"/>
                <a:ea typeface="微软雅黑" pitchFamily="34" charset="-122"/>
              </a:rPr>
              <a:t>我司</a:t>
            </a:r>
            <a:r>
              <a:rPr lang="zh-CN" altLang="en-US" sz="2400" dirty="0" smtClean="0">
                <a:latin typeface="微软雅黑" pitchFamily="34" charset="-122"/>
                <a:ea typeface="微软雅黑" pitchFamily="34" charset="-122"/>
              </a:rPr>
              <a:t>认为，</a:t>
            </a:r>
            <a:r>
              <a:rPr lang="en-US" altLang="zh-CN" sz="2400" b="1" dirty="0" smtClean="0">
                <a:solidFill>
                  <a:srgbClr val="0000CC"/>
                </a:solidFill>
                <a:latin typeface="微软雅黑" pitchFamily="34" charset="-122"/>
                <a:ea typeface="微软雅黑" pitchFamily="34" charset="-122"/>
              </a:rPr>
              <a:t>A</a:t>
            </a:r>
            <a:r>
              <a:rPr lang="zh-CN" altLang="en-US" sz="2400" b="1" dirty="0" smtClean="0">
                <a:solidFill>
                  <a:srgbClr val="0000CC"/>
                </a:solidFill>
                <a:latin typeface="微软雅黑" pitchFamily="34" charset="-122"/>
                <a:ea typeface="微软雅黑" pitchFamily="34" charset="-122"/>
              </a:rPr>
              <a:t>区双通道和单通道（背柜）方案都可行</a:t>
            </a:r>
            <a:r>
              <a:rPr lang="zh-CN" altLang="en-US" sz="2400" dirty="0" smtClean="0">
                <a:latin typeface="微软雅黑" pitchFamily="34" charset="-122"/>
                <a:ea typeface="微软雅黑" pitchFamily="34" charset="-122"/>
              </a:rPr>
              <a:t>。因为</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A</a:t>
            </a:r>
            <a:r>
              <a:rPr lang="zh-CN" altLang="en-US" sz="2400" dirty="0" smtClean="0">
                <a:latin typeface="微软雅黑" pitchFamily="34" charset="-122"/>
                <a:ea typeface="微软雅黑" pitchFamily="34" charset="-122"/>
              </a:rPr>
              <a:t>区以创意店和潮流店为主，商铺需求面积小。</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A</a:t>
            </a:r>
            <a:r>
              <a:rPr lang="zh-CN" altLang="en-US" sz="2400" dirty="0" smtClean="0">
                <a:latin typeface="微软雅黑" pitchFamily="34" charset="-122"/>
                <a:ea typeface="微软雅黑" pitchFamily="34" charset="-122"/>
              </a:rPr>
              <a:t>区定位为小商品淘宝区，双通道</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单通道（背柜）设计将带来更多商铺，有助于形成浓厚的商业氛围。</a:t>
            </a:r>
            <a:br>
              <a:rPr lang="zh-CN" altLang="en-US" sz="2400" dirty="0" smtClean="0">
                <a:latin typeface="微软雅黑" pitchFamily="34" charset="-122"/>
                <a:ea typeface="微软雅黑" pitchFamily="34" charset="-122"/>
              </a:rPr>
            </a:br>
            <a:r>
              <a:rPr lang="zh-CN" altLang="en-US" sz="2400" b="1" dirty="0" smtClean="0">
                <a:solidFill>
                  <a:srgbClr val="0000CC"/>
                </a:solidFill>
                <a:latin typeface="微软雅黑" pitchFamily="34" charset="-122"/>
                <a:ea typeface="微软雅黑" pitchFamily="34" charset="-122"/>
              </a:rPr>
              <a:t>两者相比较，单通道（背柜）更富灵活性。</a:t>
            </a:r>
            <a:r>
              <a:rPr lang="zh-CN" altLang="en-US" sz="2400" dirty="0" smtClean="0">
                <a:solidFill>
                  <a:srgbClr val="CC0000"/>
                </a:solidFill>
                <a:latin typeface="微软雅黑" pitchFamily="34" charset="-122"/>
                <a:ea typeface="微软雅黑" pitchFamily="34" charset="-122"/>
              </a:rPr>
              <a:t/>
            </a:r>
            <a:br>
              <a:rPr lang="zh-CN" altLang="en-US" sz="2400" dirty="0" smtClean="0">
                <a:solidFill>
                  <a:srgbClr val="CC0000"/>
                </a:solidFill>
                <a:latin typeface="微软雅黑" pitchFamily="34" charset="-122"/>
                <a:ea typeface="微软雅黑" pitchFamily="34" charset="-122"/>
              </a:rPr>
            </a:br>
            <a:r>
              <a:rPr lang="en-US" altLang="zh-CN" sz="2400" b="1" dirty="0" smtClean="0">
                <a:solidFill>
                  <a:srgbClr val="0000CC"/>
                </a:solidFill>
                <a:latin typeface="微软雅黑" pitchFamily="34" charset="-122"/>
                <a:ea typeface="微软雅黑" pitchFamily="34" charset="-122"/>
              </a:rPr>
              <a:t>B</a:t>
            </a:r>
            <a:r>
              <a:rPr lang="zh-CN" altLang="en-US" sz="2400" b="1" dirty="0" smtClean="0">
                <a:solidFill>
                  <a:srgbClr val="0000CC"/>
                </a:solidFill>
                <a:latin typeface="微软雅黑" pitchFamily="34" charset="-122"/>
                <a:ea typeface="微软雅黑" pitchFamily="34" charset="-122"/>
              </a:rPr>
              <a:t>区适合单通道设计方案</a:t>
            </a:r>
            <a:r>
              <a:rPr lang="zh-CN" altLang="en-US" sz="2400" dirty="0" smtClean="0">
                <a:latin typeface="微软雅黑" pitchFamily="34" charset="-122"/>
                <a:ea typeface="微软雅黑" pitchFamily="34" charset="-122"/>
              </a:rPr>
              <a:t>，因为</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B</a:t>
            </a:r>
            <a:r>
              <a:rPr lang="zh-CN" altLang="en-US" sz="2400" dirty="0" smtClean="0">
                <a:latin typeface="微软雅黑" pitchFamily="34" charset="-122"/>
                <a:ea typeface="微软雅黑" pitchFamily="34" charset="-122"/>
              </a:rPr>
              <a:t>区定位上强调个性，张扬。档次较高，双通道设计不利于区域主题打造。</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B</a:t>
            </a:r>
            <a:r>
              <a:rPr lang="zh-CN" altLang="en-US" sz="2400" dirty="0" smtClean="0">
                <a:latin typeface="微软雅黑" pitchFamily="34" charset="-122"/>
                <a:ea typeface="微软雅黑" pitchFamily="34" charset="-122"/>
              </a:rPr>
              <a:t>区业态以中、大型娱乐为主，需求面积较大，双通道设计使商铺面积难以满足。</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B</a:t>
            </a:r>
            <a:r>
              <a:rPr lang="zh-CN" altLang="en-US" sz="2400" dirty="0" smtClean="0">
                <a:latin typeface="微软雅黑" pitchFamily="34" charset="-122"/>
                <a:ea typeface="微软雅黑" pitchFamily="34" charset="-122"/>
              </a:rPr>
              <a:t>区以南未来设有一步行通道，三通道的形成，给</a:t>
            </a:r>
            <a:r>
              <a:rPr lang="en-US" altLang="zh-CN" sz="2400" dirty="0" smtClean="0">
                <a:latin typeface="微软雅黑" pitchFamily="34" charset="-122"/>
                <a:ea typeface="微软雅黑" pitchFamily="34" charset="-122"/>
              </a:rPr>
              <a:t>B</a:t>
            </a:r>
            <a:r>
              <a:rPr lang="zh-CN" altLang="en-US" sz="2400" dirty="0" smtClean="0">
                <a:latin typeface="微软雅黑" pitchFamily="34" charset="-122"/>
                <a:ea typeface="微软雅黑" pitchFamily="34" charset="-122"/>
              </a:rPr>
              <a:t>区北部商铺带来巨大风险。</a:t>
            </a:r>
            <a:br>
              <a:rPr lang="zh-CN" altLang="en-US" sz="2400" dirty="0" smtClean="0">
                <a:latin typeface="微软雅黑" pitchFamily="34" charset="-122"/>
                <a:ea typeface="微软雅黑" pitchFamily="34" charset="-122"/>
              </a:rPr>
            </a:br>
            <a:r>
              <a:rPr lang="en-US" altLang="zh-CN" sz="2400" b="1" dirty="0" smtClean="0">
                <a:solidFill>
                  <a:srgbClr val="0000CC"/>
                </a:solidFill>
                <a:latin typeface="微软雅黑" pitchFamily="34" charset="-122"/>
                <a:ea typeface="微软雅黑" pitchFamily="34" charset="-122"/>
              </a:rPr>
              <a:t>C</a:t>
            </a:r>
            <a:r>
              <a:rPr lang="zh-CN" altLang="en-US" sz="2400" b="1" dirty="0" smtClean="0">
                <a:solidFill>
                  <a:srgbClr val="0000CC"/>
                </a:solidFill>
                <a:latin typeface="微软雅黑" pitchFamily="34" charset="-122"/>
                <a:ea typeface="微软雅黑" pitchFamily="34" charset="-122"/>
              </a:rPr>
              <a:t>区适合单通道设计方案，</a:t>
            </a:r>
            <a:r>
              <a:rPr lang="zh-CN" altLang="en-US" sz="2400" dirty="0" smtClean="0">
                <a:latin typeface="微软雅黑" pitchFamily="34" charset="-122"/>
                <a:ea typeface="微软雅黑" pitchFamily="34" charset="-122"/>
              </a:rPr>
              <a:t>因为</a:t>
            </a:r>
            <a:br>
              <a:rPr lang="zh-CN" altLang="en-US" sz="2400" dirty="0" smtClean="0">
                <a:latin typeface="微软雅黑" pitchFamily="34" charset="-122"/>
                <a:ea typeface="微软雅黑" pitchFamily="34" charset="-122"/>
              </a:rPr>
            </a:br>
            <a:r>
              <a:rPr lang="en-US" altLang="zh-CN" sz="2400" dirty="0" smtClean="0">
                <a:latin typeface="微软雅黑" pitchFamily="34" charset="-122"/>
                <a:ea typeface="微软雅黑" pitchFamily="34" charset="-122"/>
              </a:rPr>
              <a:t>C</a:t>
            </a:r>
            <a:r>
              <a:rPr lang="zh-CN" altLang="en-US" sz="2400" dirty="0" smtClean="0">
                <a:latin typeface="微软雅黑" pitchFamily="34" charset="-122"/>
                <a:ea typeface="微软雅黑" pitchFamily="34" charset="-122"/>
              </a:rPr>
              <a:t>区面积较小，双通道可行性不大。一旦设计双通道，容易导致拥堵，增加消费者购物压抑感</a:t>
            </a:r>
          </a:p>
        </p:txBody>
      </p:sp>
      <p:sp>
        <p:nvSpPr>
          <p:cNvPr id="230403" name="Rectangle 2"/>
          <p:cNvSpPr>
            <a:spLocks noChangeArrowheads="1"/>
          </p:cNvSpPr>
          <p:nvPr/>
        </p:nvSpPr>
        <p:spPr bwMode="auto">
          <a:xfrm>
            <a:off x="0" y="0"/>
            <a:ext cx="3140075"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lnSpc>
                <a:spcPct val="90000"/>
              </a:lnSpc>
            </a:pPr>
            <a:r>
              <a:rPr lang="zh-CN" altLang="en-US" sz="3600" b="1"/>
              <a:t>总体结论</a:t>
            </a:r>
          </a:p>
        </p:txBody>
      </p:sp>
      <p:sp>
        <p:nvSpPr>
          <p:cNvPr id="230404" name="TextBox 72"/>
          <p:cNvSpPr txBox="1">
            <a:spLocks noChangeArrowheads="1"/>
          </p:cNvSpPr>
          <p:nvPr/>
        </p:nvSpPr>
        <p:spPr bwMode="auto">
          <a:xfrm>
            <a:off x="6140450" y="8169275"/>
            <a:ext cx="5429250" cy="581025"/>
          </a:xfrm>
          <a:prstGeom prst="rect">
            <a:avLst/>
          </a:prstGeom>
          <a:solidFill>
            <a:srgbClr val="0033CC">
              <a:alpha val="9019"/>
            </a:srgbClr>
          </a:solidFill>
          <a:ln w="9525">
            <a:solidFill>
              <a:srgbClr val="0033CC"/>
            </a:solidFill>
            <a:miter lim="800000"/>
            <a:headEnd/>
            <a:tailEnd/>
          </a:ln>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lnSpc>
                <a:spcPct val="150000"/>
              </a:lnSpc>
            </a:pPr>
            <a:r>
              <a:rPr lang="zh-CN" altLang="en-US" sz="2400" b="1" dirty="0">
                <a:solidFill>
                  <a:srgbClr val="0000CC"/>
                </a:solidFill>
                <a:latin typeface="微软雅黑" pitchFamily="34" charset="-122"/>
                <a:ea typeface="微软雅黑" pitchFamily="34" charset="-122"/>
              </a:rPr>
              <a:t>我司</a:t>
            </a:r>
            <a:r>
              <a:rPr lang="zh-CN" altLang="en-US" sz="2400" b="1" dirty="0" smtClean="0">
                <a:solidFill>
                  <a:srgbClr val="0000CC"/>
                </a:solidFill>
                <a:latin typeface="微软雅黑" pitchFamily="34" charset="-122"/>
                <a:ea typeface="微软雅黑" pitchFamily="34" charset="-122"/>
              </a:rPr>
              <a:t>认为</a:t>
            </a:r>
            <a:r>
              <a:rPr lang="zh-CN" altLang="en-US" sz="2400" b="1" dirty="0">
                <a:solidFill>
                  <a:srgbClr val="0000CC"/>
                </a:solidFill>
                <a:latin typeface="微软雅黑" pitchFamily="34" charset="-122"/>
                <a:ea typeface="微软雅黑" pitchFamily="34" charset="-122"/>
              </a:rPr>
              <a:t>唯有</a:t>
            </a:r>
            <a:r>
              <a:rPr lang="en-US" altLang="zh-CN" sz="2400" b="1" dirty="0">
                <a:solidFill>
                  <a:srgbClr val="0000CC"/>
                </a:solidFill>
                <a:latin typeface="微软雅黑" pitchFamily="34" charset="-122"/>
                <a:ea typeface="微软雅黑" pitchFamily="34" charset="-122"/>
              </a:rPr>
              <a:t>A</a:t>
            </a:r>
            <a:r>
              <a:rPr lang="zh-CN" altLang="en-US" sz="2400" b="1" dirty="0">
                <a:solidFill>
                  <a:srgbClr val="0000CC"/>
                </a:solidFill>
                <a:latin typeface="微软雅黑" pitchFamily="34" charset="-122"/>
                <a:ea typeface="微软雅黑" pitchFamily="34" charset="-122"/>
              </a:rPr>
              <a:t>区双通道可行</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body" idx="1"/>
          </p:nvPr>
        </p:nvSpPr>
        <p:spPr bwMode="auto">
          <a:xfrm>
            <a:off x="1554163" y="2193925"/>
            <a:ext cx="14025562" cy="6021388"/>
          </a:xfrm>
          <a:solidFill>
            <a:schemeClr val="accent1"/>
          </a:solidFill>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buFontTx/>
              <a:buNone/>
            </a:pPr>
            <a:endParaRPr lang="zh-CN" altLang="en-US" b="1" smtClean="0"/>
          </a:p>
          <a:p>
            <a:pPr algn="ctr">
              <a:buFontTx/>
              <a:buNone/>
            </a:pPr>
            <a:r>
              <a:rPr lang="en-US" altLang="zh-CN" sz="4400" b="1" smtClean="0">
                <a:latin typeface="微软雅黑" pitchFamily="34" charset="-122"/>
                <a:ea typeface="微软雅黑" pitchFamily="34" charset="-122"/>
              </a:rPr>
              <a:t>A</a:t>
            </a:r>
            <a:r>
              <a:rPr lang="zh-CN" altLang="en-US" sz="4400" b="1" smtClean="0">
                <a:latin typeface="微软雅黑" pitchFamily="34" charset="-122"/>
                <a:ea typeface="微软雅黑" pitchFamily="34" charset="-122"/>
              </a:rPr>
              <a:t>、</a:t>
            </a:r>
            <a:r>
              <a:rPr lang="en-US" altLang="zh-CN" sz="4400" b="1" smtClean="0">
                <a:latin typeface="微软雅黑" pitchFamily="34" charset="-122"/>
                <a:ea typeface="微软雅黑" pitchFamily="34" charset="-122"/>
              </a:rPr>
              <a:t>B</a:t>
            </a:r>
            <a:r>
              <a:rPr lang="zh-CN" altLang="en-US" sz="4400" b="1" smtClean="0">
                <a:latin typeface="微软雅黑" pitchFamily="34" charset="-122"/>
                <a:ea typeface="微软雅黑" pitchFamily="34" charset="-122"/>
              </a:rPr>
              <a:t>区功能业态互换可行性研究</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450" name="组合 34"/>
          <p:cNvGrpSpPr>
            <a:grpSpLocks/>
          </p:cNvGrpSpPr>
          <p:nvPr/>
        </p:nvGrpSpPr>
        <p:grpSpPr bwMode="auto">
          <a:xfrm>
            <a:off x="863600" y="1474788"/>
            <a:ext cx="15409863" cy="7729537"/>
            <a:chOff x="319088" y="260350"/>
            <a:chExt cx="9720262" cy="6121400"/>
          </a:xfrm>
        </p:grpSpPr>
        <p:sp>
          <p:nvSpPr>
            <p:cNvPr id="232452" name="Rectangle 7"/>
            <p:cNvSpPr>
              <a:spLocks noChangeArrowheads="1"/>
            </p:cNvSpPr>
            <p:nvPr/>
          </p:nvSpPr>
          <p:spPr bwMode="auto">
            <a:xfrm>
              <a:off x="319088" y="476250"/>
              <a:ext cx="8640762"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42519" tIns="70009" rIns="142519" bIns="70009" anchor="ctr"/>
            <a:lstStyle/>
            <a:p>
              <a:pPr defTabSz="1374775"/>
              <a:r>
                <a:rPr lang="en-US" altLang="zh-CN" sz="4400" b="1">
                  <a:latin typeface="文鼎小标宋简"/>
                  <a:ea typeface="宋体" pitchFamily="2" charset="-122"/>
                </a:rPr>
                <a:t>A</a:t>
              </a:r>
              <a:r>
                <a:rPr lang="zh-CN" altLang="en-US" sz="4400" b="1">
                  <a:latin typeface="文鼎小标宋简"/>
                  <a:ea typeface="宋体" pitchFamily="2" charset="-122"/>
                </a:rPr>
                <a:t>、</a:t>
              </a:r>
              <a:r>
                <a:rPr lang="en-US" altLang="zh-CN" sz="4400" b="1">
                  <a:latin typeface="文鼎小标宋简"/>
                  <a:ea typeface="宋体" pitchFamily="2" charset="-122"/>
                </a:rPr>
                <a:t>B</a:t>
              </a:r>
              <a:r>
                <a:rPr lang="zh-CN" altLang="en-US" sz="4400" b="1">
                  <a:latin typeface="文鼎小标宋简"/>
                  <a:ea typeface="宋体" pitchFamily="2" charset="-122"/>
                </a:rPr>
                <a:t>区功能业态互换研究</a:t>
              </a:r>
            </a:p>
          </p:txBody>
        </p:sp>
        <p:pic>
          <p:nvPicPr>
            <p:cNvPr id="232453" name="Picture 22" descr="新图"/>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54038" y="314325"/>
              <a:ext cx="9117012" cy="275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2454" name="Oval 23"/>
            <p:cNvSpPr>
              <a:spLocks noChangeArrowheads="1"/>
            </p:cNvSpPr>
            <p:nvPr/>
          </p:nvSpPr>
          <p:spPr bwMode="auto">
            <a:xfrm>
              <a:off x="463550" y="260350"/>
              <a:ext cx="3057525" cy="2957513"/>
            </a:xfrm>
            <a:prstGeom prst="ellipse">
              <a:avLst/>
            </a:prstGeom>
            <a:solidFill>
              <a:srgbClr val="FF6600">
                <a:alpha val="20000"/>
              </a:srgbClr>
            </a:solidFill>
            <a:ln w="76200">
              <a:solidFill>
                <a:srgbClr val="FF6600"/>
              </a:solidFill>
              <a:prstDash val="dash"/>
              <a:round/>
              <a:headEnd/>
              <a:tailEnd/>
            </a:ln>
          </p:spPr>
          <p:txBody>
            <a:bodyPr wrap="none" lIns="91437" tIns="45719" rIns="91437" bIns="45719" anchor="ctr"/>
            <a:lstStyle/>
            <a:p>
              <a:pPr algn="ctr" defTabSz="1543050"/>
              <a:endParaRPr lang="zh-CN" altLang="en-US" b="1">
                <a:latin typeface="微软雅黑" pitchFamily="34" charset="-122"/>
                <a:ea typeface="微软雅黑" pitchFamily="34" charset="-122"/>
              </a:endParaRPr>
            </a:p>
          </p:txBody>
        </p:sp>
        <p:sp>
          <p:nvSpPr>
            <p:cNvPr id="232455" name="Line 24"/>
            <p:cNvSpPr>
              <a:spLocks noChangeShapeType="1"/>
            </p:cNvSpPr>
            <p:nvPr/>
          </p:nvSpPr>
          <p:spPr bwMode="auto">
            <a:xfrm flipV="1">
              <a:off x="9399588" y="636588"/>
              <a:ext cx="271462" cy="501650"/>
            </a:xfrm>
            <a:prstGeom prst="line">
              <a:avLst/>
            </a:prstGeom>
            <a:noFill/>
            <a:ln w="28575">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56" name="Oval 25"/>
            <p:cNvSpPr>
              <a:spLocks noChangeArrowheads="1"/>
            </p:cNvSpPr>
            <p:nvPr/>
          </p:nvSpPr>
          <p:spPr bwMode="auto">
            <a:xfrm>
              <a:off x="3592513" y="636588"/>
              <a:ext cx="2949575" cy="1254125"/>
            </a:xfrm>
            <a:prstGeom prst="ellipse">
              <a:avLst/>
            </a:prstGeom>
            <a:solidFill>
              <a:schemeClr val="accent2">
                <a:alpha val="20000"/>
              </a:schemeClr>
            </a:solidFill>
            <a:ln w="76200">
              <a:solidFill>
                <a:schemeClr val="accent2"/>
              </a:solidFill>
              <a:prstDash val="dash"/>
              <a:round/>
              <a:headEnd/>
              <a:tailEnd/>
            </a:ln>
          </p:spPr>
          <p:txBody>
            <a:bodyPr wrap="none" lIns="91437" tIns="45719" rIns="91437" bIns="45719" anchor="ctr"/>
            <a:lstStyle/>
            <a:p>
              <a:pPr algn="ctr" defTabSz="1543050"/>
              <a:endParaRPr lang="zh-CN" altLang="en-US" b="1">
                <a:solidFill>
                  <a:schemeClr val="accent2"/>
                </a:solidFill>
                <a:latin typeface="微软雅黑" pitchFamily="34" charset="-122"/>
                <a:ea typeface="微软雅黑" pitchFamily="34" charset="-122"/>
              </a:endParaRPr>
            </a:p>
          </p:txBody>
        </p:sp>
        <p:sp>
          <p:nvSpPr>
            <p:cNvPr id="232457" name="Line 26"/>
            <p:cNvSpPr>
              <a:spLocks noChangeShapeType="1"/>
            </p:cNvSpPr>
            <p:nvPr/>
          </p:nvSpPr>
          <p:spPr bwMode="auto">
            <a:xfrm>
              <a:off x="7720013" y="1443038"/>
              <a:ext cx="409575" cy="0"/>
            </a:xfrm>
            <a:prstGeom prst="line">
              <a:avLst/>
            </a:prstGeom>
            <a:noFill/>
            <a:ln w="7620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58" name="Line 27"/>
            <p:cNvSpPr>
              <a:spLocks noChangeShapeType="1"/>
            </p:cNvSpPr>
            <p:nvPr/>
          </p:nvSpPr>
          <p:spPr bwMode="auto">
            <a:xfrm>
              <a:off x="8174038" y="1443038"/>
              <a:ext cx="407987" cy="0"/>
            </a:xfrm>
            <a:prstGeom prst="line">
              <a:avLst/>
            </a:prstGeom>
            <a:noFill/>
            <a:ln w="7620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59" name="Line 28"/>
            <p:cNvSpPr>
              <a:spLocks noChangeShapeType="1"/>
            </p:cNvSpPr>
            <p:nvPr/>
          </p:nvSpPr>
          <p:spPr bwMode="auto">
            <a:xfrm>
              <a:off x="8628063" y="1443038"/>
              <a:ext cx="407987" cy="0"/>
            </a:xfrm>
            <a:prstGeom prst="line">
              <a:avLst/>
            </a:prstGeom>
            <a:noFill/>
            <a:ln w="7620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60" name="Line 29"/>
            <p:cNvSpPr>
              <a:spLocks noChangeShapeType="1"/>
            </p:cNvSpPr>
            <p:nvPr/>
          </p:nvSpPr>
          <p:spPr bwMode="auto">
            <a:xfrm>
              <a:off x="9172575" y="1389063"/>
              <a:ext cx="407988" cy="0"/>
            </a:xfrm>
            <a:prstGeom prst="line">
              <a:avLst/>
            </a:prstGeom>
            <a:noFill/>
            <a:ln w="7620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61" name="Rectangle 30"/>
            <p:cNvSpPr>
              <a:spLocks noChangeArrowheads="1"/>
            </p:cNvSpPr>
            <p:nvPr/>
          </p:nvSpPr>
          <p:spPr bwMode="auto">
            <a:xfrm>
              <a:off x="7585075" y="1120775"/>
              <a:ext cx="1949450" cy="550863"/>
            </a:xfrm>
            <a:prstGeom prst="rect">
              <a:avLst/>
            </a:prstGeom>
            <a:solidFill>
              <a:srgbClr val="FF0000">
                <a:alpha val="20000"/>
              </a:srgbClr>
            </a:solidFill>
            <a:ln w="76200">
              <a:solidFill>
                <a:srgbClr val="800080"/>
              </a:solidFill>
              <a:prstDash val="sysDot"/>
              <a:miter lim="800000"/>
              <a:headEnd/>
              <a:tailEnd/>
            </a:ln>
          </p:spPr>
          <p:txBody>
            <a:bodyPr wrap="none" lIns="144018" tIns="72009" rIns="144018" bIns="72009" anchor="ctr"/>
            <a:lstStyle/>
            <a:p>
              <a:pPr defTabSz="1439863"/>
              <a:endParaRPr kumimoji="1" lang="zh-CN" altLang="en-US" sz="2200">
                <a:solidFill>
                  <a:srgbClr val="026EB6"/>
                </a:solidFill>
                <a:latin typeface="Times New Roman" pitchFamily="18" charset="0"/>
                <a:ea typeface="宋体" pitchFamily="2" charset="-122"/>
              </a:endParaRPr>
            </a:p>
          </p:txBody>
        </p:sp>
        <p:sp>
          <p:nvSpPr>
            <p:cNvPr id="232462" name="Text Box 31"/>
            <p:cNvSpPr txBox="1">
              <a:spLocks noChangeArrowheads="1"/>
            </p:cNvSpPr>
            <p:nvPr/>
          </p:nvSpPr>
          <p:spPr bwMode="auto">
            <a:xfrm>
              <a:off x="4908228" y="959364"/>
              <a:ext cx="1089330" cy="749302"/>
            </a:xfrm>
            <a:prstGeom prst="rect">
              <a:avLst/>
            </a:prstGeom>
            <a:solidFill>
              <a:srgbClr val="008080">
                <a:alpha val="79999"/>
              </a:srgbClr>
            </a:solidFill>
            <a:ln>
              <a:noFill/>
            </a:ln>
            <a:extLst>
              <a:ext uri="{91240B29-F687-4F45-9708-019B960494DF}">
                <a14:hiddenLine xmlns:a14="http://schemas.microsoft.com/office/drawing/2010/main" xmlns="" w="76200">
                  <a:solidFill>
                    <a:srgbClr val="000000"/>
                  </a:solidFill>
                  <a:prstDash val="dash"/>
                  <a:miter lim="800000"/>
                  <a:headEnd/>
                  <a:tailEnd/>
                </a14:hiddenLine>
              </a:ext>
            </a:extLst>
          </p:spPr>
          <p:txBody>
            <a:bodyPr lIns="91437" tIns="45719" rIns="91437" bIns="45719">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微软雅黑" pitchFamily="34" charset="-122"/>
                  <a:ea typeface="微软雅黑" pitchFamily="34" charset="-122"/>
                </a:rPr>
                <a:t>  </a:t>
              </a:r>
              <a:r>
                <a:rPr lang="en-US" altLang="zh-CN" sz="2800" b="1">
                  <a:latin typeface="微软雅黑" pitchFamily="34" charset="-122"/>
                  <a:ea typeface="微软雅黑" pitchFamily="34" charset="-122"/>
                </a:rPr>
                <a:t>B</a:t>
              </a:r>
              <a:r>
                <a:rPr lang="zh-CN" altLang="en-US" sz="2800" b="1">
                  <a:latin typeface="微软雅黑" pitchFamily="34" charset="-122"/>
                  <a:ea typeface="微软雅黑" pitchFamily="34" charset="-122"/>
                </a:rPr>
                <a:t>区</a:t>
              </a:r>
            </a:p>
            <a:p>
              <a:pPr eaLnBrk="1" hangingPunct="1"/>
              <a:r>
                <a:rPr lang="zh-CN" altLang="en-US" sz="2800" b="1">
                  <a:latin typeface="微软雅黑" pitchFamily="34" charset="-122"/>
                  <a:ea typeface="微软雅黑" pitchFamily="34" charset="-122"/>
                </a:rPr>
                <a:t>休闲娱乐</a:t>
              </a:r>
            </a:p>
          </p:txBody>
        </p:sp>
        <p:sp>
          <p:nvSpPr>
            <p:cNvPr id="232463" name="Text Box 32"/>
            <p:cNvSpPr txBox="1">
              <a:spLocks noChangeArrowheads="1"/>
            </p:cNvSpPr>
            <p:nvPr/>
          </p:nvSpPr>
          <p:spPr bwMode="auto">
            <a:xfrm>
              <a:off x="8083682" y="1560315"/>
              <a:ext cx="957306" cy="411110"/>
            </a:xfrm>
            <a:prstGeom prst="rect">
              <a:avLst/>
            </a:prstGeom>
            <a:solidFill>
              <a:srgbClr val="FF99CC"/>
            </a:solidFill>
            <a:ln>
              <a:noFill/>
            </a:ln>
            <a:extLst>
              <a:ext uri="{91240B29-F687-4F45-9708-019B960494DF}">
                <a14:hiddenLine xmlns:a14="http://schemas.microsoft.com/office/drawing/2010/main" xmlns="" w="76200">
                  <a:solidFill>
                    <a:srgbClr val="000000"/>
                  </a:solidFill>
                  <a:prstDash val="dash"/>
                  <a:miter lim="800000"/>
                  <a:headEnd/>
                  <a:tailEnd/>
                </a14:hiddenLine>
              </a:ext>
            </a:extLst>
          </p:spPr>
          <p:txBody>
            <a:bodyPr wrap="none" lIns="91437" tIns="45719" rIns="91437" bIns="45719">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2800" b="1">
                  <a:latin typeface="微软雅黑" pitchFamily="34" charset="-122"/>
                  <a:ea typeface="微软雅黑" pitchFamily="34" charset="-122"/>
                </a:rPr>
                <a:t>A</a:t>
              </a:r>
              <a:r>
                <a:rPr lang="zh-CN" altLang="en-US" sz="2800" b="1">
                  <a:latin typeface="微软雅黑" pitchFamily="34" charset="-122"/>
                  <a:ea typeface="微软雅黑" pitchFamily="34" charset="-122"/>
                </a:rPr>
                <a:t>区零售</a:t>
              </a:r>
            </a:p>
          </p:txBody>
        </p:sp>
        <p:sp>
          <p:nvSpPr>
            <p:cNvPr id="232464" name="Text Box 33"/>
            <p:cNvSpPr txBox="1">
              <a:spLocks noChangeArrowheads="1"/>
            </p:cNvSpPr>
            <p:nvPr/>
          </p:nvSpPr>
          <p:spPr bwMode="auto">
            <a:xfrm>
              <a:off x="1369782" y="1765241"/>
              <a:ext cx="1179482" cy="1087495"/>
            </a:xfrm>
            <a:prstGeom prst="rect">
              <a:avLst/>
            </a:prstGeom>
            <a:solidFill>
              <a:srgbClr val="FF6600"/>
            </a:solidFill>
            <a:ln>
              <a:noFill/>
            </a:ln>
            <a:extLst>
              <a:ext uri="{91240B29-F687-4F45-9708-019B960494DF}">
                <a14:hiddenLine xmlns:a14="http://schemas.microsoft.com/office/drawing/2010/main" xmlns="" w="76200">
                  <a:solidFill>
                    <a:srgbClr val="000000"/>
                  </a:solidFill>
                  <a:prstDash val="dash"/>
                  <a:miter lim="800000"/>
                  <a:headEnd/>
                  <a:tailEnd/>
                </a14:hiddenLine>
              </a:ext>
            </a:extLst>
          </p:spPr>
          <p:txBody>
            <a:bodyPr lIns="91437" tIns="45719" rIns="91437" bIns="45719">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微软雅黑" pitchFamily="34" charset="-122"/>
                  <a:ea typeface="微软雅黑" pitchFamily="34" charset="-122"/>
                </a:rPr>
                <a:t>  </a:t>
              </a:r>
              <a:r>
                <a:rPr lang="en-US" altLang="zh-CN" sz="2800" b="1">
                  <a:latin typeface="微软雅黑" pitchFamily="34" charset="-122"/>
                  <a:ea typeface="微软雅黑" pitchFamily="34" charset="-122"/>
                </a:rPr>
                <a:t>C</a:t>
              </a:r>
              <a:r>
                <a:rPr lang="zh-CN" altLang="en-US" sz="2800" b="1">
                  <a:latin typeface="微软雅黑" pitchFamily="34" charset="-122"/>
                  <a:ea typeface="微软雅黑" pitchFamily="34" charset="-122"/>
                </a:rPr>
                <a:t>区</a:t>
              </a:r>
            </a:p>
            <a:p>
              <a:pPr eaLnBrk="1" hangingPunct="1"/>
              <a:r>
                <a:rPr lang="zh-CN" altLang="en-US" sz="2800" b="1">
                  <a:latin typeface="微软雅黑" pitchFamily="34" charset="-122"/>
                  <a:ea typeface="微软雅黑" pitchFamily="34" charset="-122"/>
                </a:rPr>
                <a:t>综合商业区</a:t>
              </a:r>
            </a:p>
          </p:txBody>
        </p:sp>
        <p:sp>
          <p:nvSpPr>
            <p:cNvPr id="232465" name="Text Box 34"/>
            <p:cNvSpPr txBox="1">
              <a:spLocks noChangeArrowheads="1"/>
            </p:cNvSpPr>
            <p:nvPr/>
          </p:nvSpPr>
          <p:spPr bwMode="auto">
            <a:xfrm>
              <a:off x="7766245" y="1130346"/>
              <a:ext cx="1677461" cy="411110"/>
            </a:xfrm>
            <a:prstGeom prst="rect">
              <a:avLst/>
            </a:prstGeom>
            <a:solidFill>
              <a:srgbClr val="993366"/>
            </a:solidFill>
            <a:ln>
              <a:noFill/>
            </a:ln>
            <a:extLst>
              <a:ext uri="{91240B29-F687-4F45-9708-019B960494DF}">
                <a14:hiddenLine xmlns:a14="http://schemas.microsoft.com/office/drawing/2010/main" xmlns="" w="76200">
                  <a:solidFill>
                    <a:srgbClr val="000000"/>
                  </a:solidFill>
                  <a:prstDash val="dash"/>
                  <a:miter lim="800000"/>
                  <a:headEnd/>
                  <a:tailEnd/>
                </a14:hiddenLine>
              </a:ext>
            </a:extLst>
          </p:spPr>
          <p:txBody>
            <a:bodyPr lIns="91437" tIns="45719" rIns="91437" bIns="45719">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2800" b="1">
                  <a:latin typeface="微软雅黑" pitchFamily="34" charset="-122"/>
                  <a:ea typeface="微软雅黑" pitchFamily="34" charset="-122"/>
                </a:rPr>
                <a:t>D</a:t>
              </a:r>
              <a:r>
                <a:rPr lang="zh-CN" altLang="en-US" sz="2800" b="1">
                  <a:latin typeface="微软雅黑" pitchFamily="34" charset="-122"/>
                  <a:ea typeface="微软雅黑" pitchFamily="34" charset="-122"/>
                </a:rPr>
                <a:t>区</a:t>
              </a:r>
            </a:p>
          </p:txBody>
        </p:sp>
        <p:pic>
          <p:nvPicPr>
            <p:cNvPr id="232466" name="Picture 36" descr="新图"/>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3550" y="3500438"/>
              <a:ext cx="9117013" cy="275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2467" name="Oval 37"/>
            <p:cNvSpPr>
              <a:spLocks noChangeArrowheads="1"/>
            </p:cNvSpPr>
            <p:nvPr/>
          </p:nvSpPr>
          <p:spPr bwMode="auto">
            <a:xfrm>
              <a:off x="390525" y="3424238"/>
              <a:ext cx="3057525" cy="2957512"/>
            </a:xfrm>
            <a:prstGeom prst="ellipse">
              <a:avLst/>
            </a:prstGeom>
            <a:solidFill>
              <a:srgbClr val="FF6600">
                <a:alpha val="20000"/>
              </a:srgbClr>
            </a:solidFill>
            <a:ln w="76200">
              <a:solidFill>
                <a:srgbClr val="FF6600"/>
              </a:solidFill>
              <a:prstDash val="dash"/>
              <a:round/>
              <a:headEnd/>
              <a:tailEnd/>
            </a:ln>
          </p:spPr>
          <p:txBody>
            <a:bodyPr wrap="none" lIns="91437" tIns="45719" rIns="91437" bIns="45719" anchor="ctr"/>
            <a:lstStyle/>
            <a:p>
              <a:pPr algn="ctr" defTabSz="1543050"/>
              <a:endParaRPr lang="zh-CN" altLang="en-US" b="1">
                <a:latin typeface="微软雅黑" pitchFamily="34" charset="-122"/>
                <a:ea typeface="微软雅黑" pitchFamily="34" charset="-122"/>
              </a:endParaRPr>
            </a:p>
          </p:txBody>
        </p:sp>
        <p:grpSp>
          <p:nvGrpSpPr>
            <p:cNvPr id="232468" name="Group 50"/>
            <p:cNvGrpSpPr>
              <a:grpSpLocks/>
            </p:cNvGrpSpPr>
            <p:nvPr/>
          </p:nvGrpSpPr>
          <p:grpSpPr bwMode="auto">
            <a:xfrm>
              <a:off x="6296025" y="3860800"/>
              <a:ext cx="2949575" cy="1254125"/>
              <a:chOff x="2217" y="2394"/>
              <a:chExt cx="1858" cy="790"/>
            </a:xfrm>
          </p:grpSpPr>
          <p:sp>
            <p:nvSpPr>
              <p:cNvPr id="232481" name="Oval 39"/>
              <p:cNvSpPr>
                <a:spLocks noChangeArrowheads="1"/>
              </p:cNvSpPr>
              <p:nvPr/>
            </p:nvSpPr>
            <p:spPr bwMode="auto">
              <a:xfrm>
                <a:off x="2217" y="2394"/>
                <a:ext cx="1858" cy="790"/>
              </a:xfrm>
              <a:prstGeom prst="ellipse">
                <a:avLst/>
              </a:prstGeom>
              <a:solidFill>
                <a:schemeClr val="accent2">
                  <a:alpha val="20000"/>
                </a:schemeClr>
              </a:solidFill>
              <a:ln w="76200">
                <a:solidFill>
                  <a:schemeClr val="accent2"/>
                </a:solidFill>
                <a:prstDash val="dash"/>
                <a:round/>
                <a:headEnd/>
                <a:tailEnd/>
              </a:ln>
            </p:spPr>
            <p:txBody>
              <a:bodyPr wrap="none" lIns="91437" tIns="45719" rIns="91437" bIns="45719" anchor="ctr"/>
              <a:lstStyle/>
              <a:p>
                <a:pPr algn="ctr" defTabSz="1543050"/>
                <a:endParaRPr lang="zh-CN" altLang="en-US" b="1">
                  <a:solidFill>
                    <a:schemeClr val="accent2"/>
                  </a:solidFill>
                  <a:latin typeface="微软雅黑" pitchFamily="34" charset="-122"/>
                  <a:ea typeface="微软雅黑" pitchFamily="34" charset="-122"/>
                </a:endParaRPr>
              </a:p>
            </p:txBody>
          </p:sp>
          <p:sp>
            <p:nvSpPr>
              <p:cNvPr id="232482" name="Text Box 45"/>
              <p:cNvSpPr txBox="1">
                <a:spLocks noChangeArrowheads="1"/>
              </p:cNvSpPr>
              <p:nvPr/>
            </p:nvSpPr>
            <p:spPr bwMode="auto">
              <a:xfrm>
                <a:off x="3046" y="2597"/>
                <a:ext cx="686" cy="472"/>
              </a:xfrm>
              <a:prstGeom prst="rect">
                <a:avLst/>
              </a:prstGeom>
              <a:solidFill>
                <a:srgbClr val="008080">
                  <a:alpha val="79999"/>
                </a:srgbClr>
              </a:solidFill>
              <a:ln>
                <a:noFill/>
              </a:ln>
              <a:extLst>
                <a:ext uri="{91240B29-F687-4F45-9708-019B960494DF}">
                  <a14:hiddenLine xmlns:a14="http://schemas.microsoft.com/office/drawing/2010/main" xmlns="" w="76200">
                    <a:solidFill>
                      <a:srgbClr val="000000"/>
                    </a:solidFill>
                    <a:prstDash val="dash"/>
                    <a:miter lim="800000"/>
                    <a:headEnd/>
                    <a:tailEnd/>
                  </a14:hiddenLine>
                </a:ext>
              </a:extLst>
            </p:spPr>
            <p:txBody>
              <a:bodyPr lIns="91437" tIns="45719" rIns="91437" bIns="45719">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微软雅黑" pitchFamily="34" charset="-122"/>
                    <a:ea typeface="微软雅黑" pitchFamily="34" charset="-122"/>
                  </a:rPr>
                  <a:t>  </a:t>
                </a:r>
                <a:r>
                  <a:rPr lang="en-US" altLang="zh-CN" sz="2800" b="1">
                    <a:latin typeface="微软雅黑" pitchFamily="34" charset="-122"/>
                    <a:ea typeface="微软雅黑" pitchFamily="34" charset="-122"/>
                  </a:rPr>
                  <a:t>B</a:t>
                </a:r>
                <a:r>
                  <a:rPr lang="zh-CN" altLang="en-US" sz="2800" b="1">
                    <a:latin typeface="微软雅黑" pitchFamily="34" charset="-122"/>
                    <a:ea typeface="微软雅黑" pitchFamily="34" charset="-122"/>
                  </a:rPr>
                  <a:t>区</a:t>
                </a:r>
              </a:p>
              <a:p>
                <a:pPr eaLnBrk="1" hangingPunct="1"/>
                <a:r>
                  <a:rPr lang="zh-CN" altLang="en-US" sz="2800" b="1">
                    <a:latin typeface="微软雅黑" pitchFamily="34" charset="-122"/>
                    <a:ea typeface="微软雅黑" pitchFamily="34" charset="-122"/>
                  </a:rPr>
                  <a:t>休闲娱乐</a:t>
                </a:r>
              </a:p>
            </p:txBody>
          </p:sp>
        </p:grpSp>
        <p:sp>
          <p:nvSpPr>
            <p:cNvPr id="232469" name="Text Box 47"/>
            <p:cNvSpPr txBox="1">
              <a:spLocks noChangeArrowheads="1"/>
            </p:cNvSpPr>
            <p:nvPr/>
          </p:nvSpPr>
          <p:spPr bwMode="auto">
            <a:xfrm>
              <a:off x="1296802" y="4929662"/>
              <a:ext cx="1179482" cy="1087494"/>
            </a:xfrm>
            <a:prstGeom prst="rect">
              <a:avLst/>
            </a:prstGeom>
            <a:solidFill>
              <a:srgbClr val="FF6600"/>
            </a:solidFill>
            <a:ln>
              <a:noFill/>
            </a:ln>
            <a:extLst>
              <a:ext uri="{91240B29-F687-4F45-9708-019B960494DF}">
                <a14:hiddenLine xmlns:a14="http://schemas.microsoft.com/office/drawing/2010/main" xmlns="" w="76200">
                  <a:solidFill>
                    <a:srgbClr val="000000"/>
                  </a:solidFill>
                  <a:prstDash val="dash"/>
                  <a:miter lim="800000"/>
                  <a:headEnd/>
                  <a:tailEnd/>
                </a14:hiddenLine>
              </a:ext>
            </a:extLst>
          </p:spPr>
          <p:txBody>
            <a:bodyPr lIns="91437" tIns="45719" rIns="91437" bIns="45719">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微软雅黑" pitchFamily="34" charset="-122"/>
                  <a:ea typeface="微软雅黑" pitchFamily="34" charset="-122"/>
                </a:rPr>
                <a:t>  </a:t>
              </a:r>
              <a:r>
                <a:rPr lang="en-US" altLang="zh-CN" sz="2800" b="1">
                  <a:latin typeface="微软雅黑" pitchFamily="34" charset="-122"/>
                  <a:ea typeface="微软雅黑" pitchFamily="34" charset="-122"/>
                </a:rPr>
                <a:t>C</a:t>
              </a:r>
              <a:r>
                <a:rPr lang="zh-CN" altLang="en-US" sz="2800" b="1">
                  <a:latin typeface="微软雅黑" pitchFamily="34" charset="-122"/>
                  <a:ea typeface="微软雅黑" pitchFamily="34" charset="-122"/>
                </a:rPr>
                <a:t>区</a:t>
              </a:r>
            </a:p>
            <a:p>
              <a:pPr eaLnBrk="1" hangingPunct="1"/>
              <a:r>
                <a:rPr lang="zh-CN" altLang="en-US" sz="2800" b="1">
                  <a:latin typeface="微软雅黑" pitchFamily="34" charset="-122"/>
                  <a:ea typeface="微软雅黑" pitchFamily="34" charset="-122"/>
                </a:rPr>
                <a:t>综合商业区</a:t>
              </a:r>
            </a:p>
          </p:txBody>
        </p:sp>
        <p:sp>
          <p:nvSpPr>
            <p:cNvPr id="232470" name="Line 38"/>
            <p:cNvSpPr>
              <a:spLocks noChangeShapeType="1"/>
            </p:cNvSpPr>
            <p:nvPr/>
          </p:nvSpPr>
          <p:spPr bwMode="auto">
            <a:xfrm flipV="1">
              <a:off x="5430838" y="3789363"/>
              <a:ext cx="271462" cy="501650"/>
            </a:xfrm>
            <a:prstGeom prst="line">
              <a:avLst/>
            </a:prstGeom>
            <a:noFill/>
            <a:ln w="28575">
              <a:solidFill>
                <a:schemeClr val="hlink"/>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71" name="Line 40"/>
            <p:cNvSpPr>
              <a:spLocks noChangeShapeType="1"/>
            </p:cNvSpPr>
            <p:nvPr/>
          </p:nvSpPr>
          <p:spPr bwMode="auto">
            <a:xfrm>
              <a:off x="3757613" y="4595813"/>
              <a:ext cx="409575" cy="0"/>
            </a:xfrm>
            <a:prstGeom prst="line">
              <a:avLst/>
            </a:prstGeom>
            <a:noFill/>
            <a:ln w="7620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72" name="Line 41"/>
            <p:cNvSpPr>
              <a:spLocks noChangeShapeType="1"/>
            </p:cNvSpPr>
            <p:nvPr/>
          </p:nvSpPr>
          <p:spPr bwMode="auto">
            <a:xfrm>
              <a:off x="4211638" y="4595813"/>
              <a:ext cx="407987" cy="0"/>
            </a:xfrm>
            <a:prstGeom prst="line">
              <a:avLst/>
            </a:prstGeom>
            <a:noFill/>
            <a:ln w="7620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73" name="Line 42"/>
            <p:cNvSpPr>
              <a:spLocks noChangeShapeType="1"/>
            </p:cNvSpPr>
            <p:nvPr/>
          </p:nvSpPr>
          <p:spPr bwMode="auto">
            <a:xfrm>
              <a:off x="4665663" y="4595813"/>
              <a:ext cx="407987" cy="0"/>
            </a:xfrm>
            <a:prstGeom prst="line">
              <a:avLst/>
            </a:prstGeom>
            <a:noFill/>
            <a:ln w="7620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74" name="Line 43"/>
            <p:cNvSpPr>
              <a:spLocks noChangeShapeType="1"/>
            </p:cNvSpPr>
            <p:nvPr/>
          </p:nvSpPr>
          <p:spPr bwMode="auto">
            <a:xfrm>
              <a:off x="5210175" y="4541838"/>
              <a:ext cx="407988" cy="0"/>
            </a:xfrm>
            <a:prstGeom prst="line">
              <a:avLst/>
            </a:prstGeom>
            <a:noFill/>
            <a:ln w="7620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32475" name="Rectangle 44"/>
            <p:cNvSpPr>
              <a:spLocks noChangeArrowheads="1"/>
            </p:cNvSpPr>
            <p:nvPr/>
          </p:nvSpPr>
          <p:spPr bwMode="auto">
            <a:xfrm>
              <a:off x="3630613" y="4281488"/>
              <a:ext cx="1949450" cy="550862"/>
            </a:xfrm>
            <a:prstGeom prst="rect">
              <a:avLst/>
            </a:prstGeom>
            <a:solidFill>
              <a:srgbClr val="FF0000">
                <a:alpha val="20000"/>
              </a:srgbClr>
            </a:solidFill>
            <a:ln w="76200">
              <a:solidFill>
                <a:srgbClr val="800080"/>
              </a:solidFill>
              <a:prstDash val="sysDot"/>
              <a:miter lim="800000"/>
              <a:headEnd/>
              <a:tailEnd/>
            </a:ln>
          </p:spPr>
          <p:txBody>
            <a:bodyPr wrap="none" lIns="144018" tIns="72009" rIns="144018" bIns="72009" anchor="ctr"/>
            <a:lstStyle/>
            <a:p>
              <a:pPr defTabSz="1439863"/>
              <a:endParaRPr kumimoji="1" lang="zh-CN" altLang="en-US" sz="2200">
                <a:solidFill>
                  <a:srgbClr val="026EB6"/>
                </a:solidFill>
                <a:latin typeface="Times New Roman" pitchFamily="18" charset="0"/>
                <a:ea typeface="宋体" pitchFamily="2" charset="-122"/>
              </a:endParaRPr>
            </a:p>
          </p:txBody>
        </p:sp>
        <p:sp>
          <p:nvSpPr>
            <p:cNvPr id="232476" name="Text Box 46"/>
            <p:cNvSpPr txBox="1">
              <a:spLocks noChangeArrowheads="1"/>
            </p:cNvSpPr>
            <p:nvPr/>
          </p:nvSpPr>
          <p:spPr bwMode="auto">
            <a:xfrm>
              <a:off x="4121276" y="4713420"/>
              <a:ext cx="957306" cy="411111"/>
            </a:xfrm>
            <a:prstGeom prst="rect">
              <a:avLst/>
            </a:prstGeom>
            <a:solidFill>
              <a:srgbClr val="FF99CC"/>
            </a:solidFill>
            <a:ln>
              <a:noFill/>
            </a:ln>
            <a:extLst>
              <a:ext uri="{91240B29-F687-4F45-9708-019B960494DF}">
                <a14:hiddenLine xmlns:a14="http://schemas.microsoft.com/office/drawing/2010/main" xmlns="" w="76200">
                  <a:solidFill>
                    <a:srgbClr val="000000"/>
                  </a:solidFill>
                  <a:prstDash val="dash"/>
                  <a:miter lim="800000"/>
                  <a:headEnd/>
                  <a:tailEnd/>
                </a14:hiddenLine>
              </a:ext>
            </a:extLst>
          </p:spPr>
          <p:txBody>
            <a:bodyPr wrap="none" lIns="91437" tIns="45719" rIns="91437" bIns="45719">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2800" b="1">
                  <a:latin typeface="微软雅黑" pitchFamily="34" charset="-122"/>
                  <a:ea typeface="微软雅黑" pitchFamily="34" charset="-122"/>
                </a:rPr>
                <a:t>A</a:t>
              </a:r>
              <a:r>
                <a:rPr lang="zh-CN" altLang="en-US" sz="2800" b="1">
                  <a:latin typeface="微软雅黑" pitchFamily="34" charset="-122"/>
                  <a:ea typeface="微软雅黑" pitchFamily="34" charset="-122"/>
                </a:rPr>
                <a:t>区零售</a:t>
              </a:r>
            </a:p>
          </p:txBody>
        </p:sp>
        <p:sp>
          <p:nvSpPr>
            <p:cNvPr id="232477" name="Text Box 48"/>
            <p:cNvSpPr txBox="1">
              <a:spLocks noChangeArrowheads="1"/>
            </p:cNvSpPr>
            <p:nvPr/>
          </p:nvSpPr>
          <p:spPr bwMode="auto">
            <a:xfrm>
              <a:off x="3803872" y="4283451"/>
              <a:ext cx="1677462" cy="411111"/>
            </a:xfrm>
            <a:prstGeom prst="rect">
              <a:avLst/>
            </a:prstGeom>
            <a:solidFill>
              <a:srgbClr val="993366"/>
            </a:solidFill>
            <a:ln>
              <a:noFill/>
            </a:ln>
            <a:extLst>
              <a:ext uri="{91240B29-F687-4F45-9708-019B960494DF}">
                <a14:hiddenLine xmlns:a14="http://schemas.microsoft.com/office/drawing/2010/main" xmlns="" w="76200">
                  <a:solidFill>
                    <a:srgbClr val="000000"/>
                  </a:solidFill>
                  <a:prstDash val="dash"/>
                  <a:miter lim="800000"/>
                  <a:headEnd/>
                  <a:tailEnd/>
                </a14:hiddenLine>
              </a:ext>
            </a:extLst>
          </p:spPr>
          <p:txBody>
            <a:bodyPr lIns="91437" tIns="45719" rIns="91437" bIns="45719">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en-US" altLang="zh-CN" sz="2800" b="1">
                  <a:latin typeface="微软雅黑" pitchFamily="34" charset="-122"/>
                  <a:ea typeface="微软雅黑" pitchFamily="34" charset="-122"/>
                </a:rPr>
                <a:t>D</a:t>
              </a:r>
              <a:r>
                <a:rPr lang="zh-CN" altLang="en-US" sz="2800" b="1">
                  <a:latin typeface="微软雅黑" pitchFamily="34" charset="-122"/>
                  <a:ea typeface="微软雅黑" pitchFamily="34" charset="-122"/>
                </a:rPr>
                <a:t>区</a:t>
              </a:r>
            </a:p>
          </p:txBody>
        </p:sp>
        <p:sp>
          <p:nvSpPr>
            <p:cNvPr id="232478" name="Text Box 53"/>
            <p:cNvSpPr txBox="1">
              <a:spLocks noChangeArrowheads="1"/>
            </p:cNvSpPr>
            <p:nvPr/>
          </p:nvSpPr>
          <p:spPr bwMode="auto">
            <a:xfrm>
              <a:off x="9031585" y="284237"/>
              <a:ext cx="1007765" cy="417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kumimoji="1" lang="en-US" altLang="zh-CN" sz="2500" b="1">
                  <a:latin typeface="华文新魏" pitchFamily="2" charset="-122"/>
                  <a:ea typeface="华文新魏" pitchFamily="2" charset="-122"/>
                </a:rPr>
                <a:t>D</a:t>
              </a:r>
              <a:r>
                <a:rPr kumimoji="1" lang="zh-CN" altLang="en-US" sz="2500" b="1">
                  <a:latin typeface="华文新魏" pitchFamily="2" charset="-122"/>
                  <a:ea typeface="华文新魏" pitchFamily="2" charset="-122"/>
                </a:rPr>
                <a:t>区背柜</a:t>
              </a:r>
            </a:p>
          </p:txBody>
        </p:sp>
        <p:sp>
          <p:nvSpPr>
            <p:cNvPr id="232479" name="Text Box 54"/>
            <p:cNvSpPr txBox="1">
              <a:spLocks noChangeArrowheads="1"/>
            </p:cNvSpPr>
            <p:nvPr/>
          </p:nvSpPr>
          <p:spPr bwMode="auto">
            <a:xfrm>
              <a:off x="5215172" y="3452429"/>
              <a:ext cx="1007765" cy="417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kumimoji="1" lang="en-US" altLang="zh-CN" sz="2500" b="1">
                  <a:latin typeface="华文新魏" pitchFamily="2" charset="-122"/>
                  <a:ea typeface="华文新魏" pitchFamily="2" charset="-122"/>
                </a:rPr>
                <a:t>D</a:t>
              </a:r>
              <a:r>
                <a:rPr kumimoji="1" lang="zh-CN" altLang="en-US" sz="2500" b="1">
                  <a:latin typeface="华文新魏" pitchFamily="2" charset="-122"/>
                  <a:ea typeface="华文新魏" pitchFamily="2" charset="-122"/>
                </a:rPr>
                <a:t>区背柜</a:t>
              </a:r>
            </a:p>
          </p:txBody>
        </p:sp>
        <p:sp>
          <p:nvSpPr>
            <p:cNvPr id="232480" name="Text Box 55"/>
            <p:cNvSpPr txBox="1">
              <a:spLocks noChangeArrowheads="1"/>
            </p:cNvSpPr>
            <p:nvPr/>
          </p:nvSpPr>
          <p:spPr bwMode="auto">
            <a:xfrm>
              <a:off x="5214768" y="2276930"/>
              <a:ext cx="3168323" cy="959258"/>
            </a:xfrm>
            <a:prstGeom prst="rect">
              <a:avLst/>
            </a:prstGeom>
            <a:noFill/>
            <a:ln w="19050">
              <a:noFill/>
              <a:miter lim="800000"/>
              <a:headEnd/>
              <a:tailEnd/>
            </a:ln>
          </p:spPr>
          <p:txBody>
            <a:bodyPr lIns="141750" tIns="73710" rIns="141750" bIns="73710">
              <a:spAutoFit/>
            </a:bodyPr>
            <a:lstStyle/>
            <a:p>
              <a:pPr defTabSz="1439863">
                <a:spcBef>
                  <a:spcPct val="50000"/>
                </a:spcBef>
                <a:defRPr/>
              </a:pPr>
              <a:r>
                <a:rPr kumimoji="1" lang="en-US" altLang="zh-CN" sz="6900" b="1" dirty="0">
                  <a:solidFill>
                    <a:schemeClr val="accent1">
                      <a:lumMod val="50000"/>
                    </a:schemeClr>
                  </a:solidFill>
                  <a:latin typeface="Times New Roman" pitchFamily="18" charset="0"/>
                  <a:ea typeface="宋体" pitchFamily="2" charset="-122"/>
                </a:rPr>
                <a:t>OR</a:t>
              </a:r>
              <a:r>
                <a:rPr kumimoji="1" lang="zh-CN" altLang="en-US" sz="6900" b="1" dirty="0">
                  <a:solidFill>
                    <a:schemeClr val="accent1">
                      <a:lumMod val="50000"/>
                    </a:schemeClr>
                  </a:solidFill>
                  <a:latin typeface="Times New Roman" pitchFamily="18" charset="0"/>
                  <a:ea typeface="宋体" pitchFamily="2" charset="-122"/>
                </a:rPr>
                <a:t>？？？</a:t>
              </a:r>
            </a:p>
          </p:txBody>
        </p:sp>
      </p:grpSp>
      <p:sp>
        <p:nvSpPr>
          <p:cNvPr id="232451" name="Rectangle 34"/>
          <p:cNvSpPr>
            <a:spLocks noChangeArrowheads="1"/>
          </p:cNvSpPr>
          <p:nvPr/>
        </p:nvSpPr>
        <p:spPr bwMode="auto">
          <a:xfrm>
            <a:off x="576263" y="1762125"/>
            <a:ext cx="719137" cy="7207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5"/>
          <p:cNvSpPr txBox="1">
            <a:spLocks noChangeArrowheads="1"/>
          </p:cNvSpPr>
          <p:nvPr/>
        </p:nvSpPr>
        <p:spPr bwMode="auto">
          <a:xfrm>
            <a:off x="874713" y="2127250"/>
            <a:ext cx="12446000" cy="2300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en-US" altLang="zh-CN" sz="2400" b="1">
                <a:solidFill>
                  <a:schemeClr val="tx2"/>
                </a:solidFill>
                <a:latin typeface="微软雅黑" pitchFamily="34" charset="-122"/>
                <a:ea typeface="微软雅黑" pitchFamily="34" charset="-122"/>
              </a:rPr>
              <a:t>1</a:t>
            </a:r>
            <a:r>
              <a:rPr kumimoji="1" lang="zh-CN" altLang="en-US" sz="2400" b="1">
                <a:solidFill>
                  <a:schemeClr val="tx2"/>
                </a:solidFill>
                <a:latin typeface="微软雅黑" pitchFamily="34" charset="-122"/>
                <a:ea typeface="微软雅黑" pitchFamily="34" charset="-122"/>
              </a:rPr>
              <a:t>、从与相邻区域影响关系看，</a:t>
            </a:r>
            <a:r>
              <a:rPr kumimoji="1" lang="en-US" altLang="zh-CN" sz="2400" b="1">
                <a:solidFill>
                  <a:schemeClr val="tx2"/>
                </a:solidFill>
                <a:latin typeface="微软雅黑" pitchFamily="34" charset="-122"/>
                <a:ea typeface="微软雅黑" pitchFamily="34" charset="-122"/>
              </a:rPr>
              <a:t>C</a:t>
            </a:r>
            <a:r>
              <a:rPr kumimoji="1" lang="zh-CN" altLang="en-US" sz="2400" b="1">
                <a:solidFill>
                  <a:schemeClr val="tx2"/>
                </a:solidFill>
                <a:latin typeface="微软雅黑" pitchFamily="34" charset="-122"/>
                <a:ea typeface="微软雅黑" pitchFamily="34" charset="-122"/>
              </a:rPr>
              <a:t>区定位是综合商业区，客群以商务人士为主。他们在</a:t>
            </a:r>
            <a:r>
              <a:rPr kumimoji="1" lang="en-US" altLang="zh-CN" sz="2400" b="1">
                <a:solidFill>
                  <a:schemeClr val="tx2"/>
                </a:solidFill>
                <a:latin typeface="微软雅黑" pitchFamily="34" charset="-122"/>
                <a:ea typeface="微软雅黑" pitchFamily="34" charset="-122"/>
              </a:rPr>
              <a:t>C</a:t>
            </a:r>
            <a:r>
              <a:rPr kumimoji="1" lang="zh-CN" altLang="en-US" sz="2400" b="1">
                <a:solidFill>
                  <a:schemeClr val="tx2"/>
                </a:solidFill>
                <a:latin typeface="微软雅黑" pitchFamily="34" charset="-122"/>
                <a:ea typeface="微软雅黑" pitchFamily="34" charset="-122"/>
              </a:rPr>
              <a:t>区消费时，会连带出现餐饮及休闲娱乐功能需求。档次也较为高端。</a:t>
            </a:r>
            <a:r>
              <a:rPr kumimoji="1" lang="en-US" altLang="zh-CN" sz="2400" b="1">
                <a:solidFill>
                  <a:schemeClr val="tx2"/>
                </a:solidFill>
                <a:latin typeface="微软雅黑" pitchFamily="34" charset="-122"/>
                <a:ea typeface="微软雅黑" pitchFamily="34" charset="-122"/>
              </a:rPr>
              <a:t>A</a:t>
            </a:r>
            <a:r>
              <a:rPr kumimoji="1" lang="zh-CN" altLang="en-US" sz="2400" b="1">
                <a:solidFill>
                  <a:schemeClr val="tx2"/>
                </a:solidFill>
                <a:latin typeface="微软雅黑" pitchFamily="34" charset="-122"/>
                <a:ea typeface="微软雅黑" pitchFamily="34" charset="-122"/>
              </a:rPr>
              <a:t>区定位是中低端的创意零售，无论是业态功能还是档次都与</a:t>
            </a:r>
            <a:r>
              <a:rPr kumimoji="1" lang="en-US" altLang="zh-CN" sz="2400" b="1">
                <a:solidFill>
                  <a:schemeClr val="tx2"/>
                </a:solidFill>
                <a:latin typeface="微软雅黑" pitchFamily="34" charset="-122"/>
                <a:ea typeface="微软雅黑" pitchFamily="34" charset="-122"/>
              </a:rPr>
              <a:t>C</a:t>
            </a:r>
            <a:r>
              <a:rPr kumimoji="1" lang="zh-CN" altLang="en-US" sz="2400" b="1">
                <a:solidFill>
                  <a:schemeClr val="tx2"/>
                </a:solidFill>
                <a:latin typeface="微软雅黑" pitchFamily="34" charset="-122"/>
                <a:ea typeface="微软雅黑" pitchFamily="34" charset="-122"/>
              </a:rPr>
              <a:t>区格格不入。因此，若将</a:t>
            </a:r>
            <a:r>
              <a:rPr kumimoji="1" lang="en-US" altLang="zh-CN" sz="2400" b="1">
                <a:solidFill>
                  <a:schemeClr val="tx2"/>
                </a:solidFill>
                <a:latin typeface="微软雅黑" pitchFamily="34" charset="-122"/>
                <a:ea typeface="微软雅黑" pitchFamily="34" charset="-122"/>
              </a:rPr>
              <a:t>A</a:t>
            </a:r>
            <a:r>
              <a:rPr kumimoji="1" lang="zh-CN" altLang="en-US" sz="2400" b="1">
                <a:solidFill>
                  <a:schemeClr val="tx2"/>
                </a:solidFill>
                <a:latin typeface="微软雅黑" pitchFamily="34" charset="-122"/>
                <a:ea typeface="微软雅黑" pitchFamily="34" charset="-122"/>
              </a:rPr>
              <a:t>区与</a:t>
            </a:r>
            <a:r>
              <a:rPr kumimoji="1" lang="en-US" altLang="zh-CN" sz="2400" b="1">
                <a:solidFill>
                  <a:schemeClr val="tx2"/>
                </a:solidFill>
                <a:latin typeface="微软雅黑" pitchFamily="34" charset="-122"/>
                <a:ea typeface="微软雅黑" pitchFamily="34" charset="-122"/>
              </a:rPr>
              <a:t>B</a:t>
            </a:r>
            <a:r>
              <a:rPr kumimoji="1" lang="zh-CN" altLang="en-US" sz="2400" b="1">
                <a:solidFill>
                  <a:schemeClr val="tx2"/>
                </a:solidFill>
                <a:latin typeface="微软雅黑" pitchFamily="34" charset="-122"/>
                <a:ea typeface="微软雅黑" pitchFamily="34" charset="-122"/>
              </a:rPr>
              <a:t>区互换，不利于激发客群连带消费欲望。</a:t>
            </a:r>
          </a:p>
        </p:txBody>
      </p:sp>
      <p:grpSp>
        <p:nvGrpSpPr>
          <p:cNvPr id="2" name="组合 15"/>
          <p:cNvGrpSpPr/>
          <p:nvPr/>
        </p:nvGrpSpPr>
        <p:grpSpPr>
          <a:xfrm>
            <a:off x="1079450" y="4962547"/>
            <a:ext cx="7681384" cy="3428800"/>
            <a:chOff x="679450" y="3867169"/>
            <a:chExt cx="4200525" cy="2276475"/>
          </a:xfrm>
          <a:effectLst>
            <a:outerShdw blurRad="50800" dist="38100" dir="2700000" algn="tl" rotWithShape="0">
              <a:prstClr val="black">
                <a:alpha val="40000"/>
              </a:prstClr>
            </a:outerShdw>
          </a:effectLst>
        </p:grpSpPr>
        <p:pic>
          <p:nvPicPr>
            <p:cNvPr id="91142" name="Picture 6" descr="W2}M}020B2]3`]VBA0QM1_1"/>
            <p:cNvPicPr>
              <a:picLocks noChangeAspect="1" noChangeArrowheads="1"/>
            </p:cNvPicPr>
            <p:nvPr/>
          </p:nvPicPr>
          <p:blipFill>
            <a:blip r:embed="rId2"/>
            <a:srcRect/>
            <a:stretch>
              <a:fillRect/>
            </a:stretch>
          </p:blipFill>
          <p:spPr bwMode="auto">
            <a:xfrm>
              <a:off x="679450" y="3867169"/>
              <a:ext cx="4200525" cy="2276475"/>
            </a:xfrm>
            <a:prstGeom prst="rect">
              <a:avLst/>
            </a:prstGeom>
            <a:noFill/>
          </p:spPr>
        </p:pic>
        <p:sp>
          <p:nvSpPr>
            <p:cNvPr id="91143" name="Oval 7"/>
            <p:cNvSpPr>
              <a:spLocks noChangeArrowheads="1"/>
            </p:cNvSpPr>
            <p:nvPr/>
          </p:nvSpPr>
          <p:spPr bwMode="auto">
            <a:xfrm>
              <a:off x="2263775" y="4005263"/>
              <a:ext cx="935038" cy="1655762"/>
            </a:xfrm>
            <a:prstGeom prst="ellipse">
              <a:avLst/>
            </a:prstGeom>
            <a:solidFill>
              <a:srgbClr val="00008C">
                <a:alpha val="38000"/>
              </a:srgbClr>
            </a:solidFill>
            <a:ln w="19050">
              <a:solidFill>
                <a:srgbClr val="00008C"/>
              </a:solidFill>
              <a:round/>
              <a:headEnd/>
              <a:tailEnd/>
            </a:ln>
            <a:effectLst/>
          </p:spPr>
          <p:txBody>
            <a:bodyPr lIns="90000" tIns="46800" rIns="90000" bIns="46800" anchor="ctr">
              <a:spAutoFit/>
            </a:bodyPr>
            <a:lstStyle/>
            <a:p>
              <a:pPr>
                <a:defRPr/>
              </a:pPr>
              <a:endParaRPr kumimoji="1" lang="zh-CN" altLang="en-US" sz="1400">
                <a:solidFill>
                  <a:srgbClr val="026EB6"/>
                </a:solidFill>
                <a:latin typeface="Times New Roman" pitchFamily="18" charset="0"/>
                <a:ea typeface="宋体" pitchFamily="2" charset="-122"/>
              </a:endParaRPr>
            </a:p>
          </p:txBody>
        </p:sp>
        <p:sp>
          <p:nvSpPr>
            <p:cNvPr id="91144" name="Text Box 8"/>
            <p:cNvSpPr txBox="1">
              <a:spLocks noChangeArrowheads="1"/>
            </p:cNvSpPr>
            <p:nvPr/>
          </p:nvSpPr>
          <p:spPr bwMode="auto">
            <a:xfrm>
              <a:off x="2336800" y="4292600"/>
              <a:ext cx="935038" cy="914400"/>
            </a:xfrm>
            <a:prstGeom prst="rect">
              <a:avLst/>
            </a:prstGeom>
            <a:noFill/>
            <a:ln w="19050">
              <a:noFill/>
              <a:miter lim="800000"/>
              <a:headEnd/>
              <a:tailEnd/>
            </a:ln>
            <a:effectLst/>
          </p:spPr>
          <p:txBody>
            <a:bodyPr lIns="90000" tIns="46800" rIns="90000" bIns="46800">
              <a:spAutoFit/>
            </a:bodyPr>
            <a:lstStyle/>
            <a:p>
              <a:pPr>
                <a:spcBef>
                  <a:spcPct val="50000"/>
                </a:spcBef>
                <a:defRPr/>
              </a:pPr>
              <a:r>
                <a:rPr kumimoji="1" lang="en-US" altLang="zh-CN" sz="5400" b="1">
                  <a:solidFill>
                    <a:schemeClr val="accent1"/>
                  </a:solidFill>
                  <a:latin typeface="Times New Roman" pitchFamily="18" charset="0"/>
                  <a:ea typeface="宋体" pitchFamily="2" charset="-122"/>
                </a:rPr>
                <a:t>×</a:t>
              </a:r>
              <a:endParaRPr kumimoji="1" lang="zh-CN" altLang="en-US" sz="5400" b="1">
                <a:solidFill>
                  <a:schemeClr val="accent1"/>
                </a:solidFill>
                <a:latin typeface="Times New Roman" pitchFamily="18" charset="0"/>
                <a:ea typeface="宋体" pitchFamily="2" charset="-122"/>
              </a:endParaRPr>
            </a:p>
          </p:txBody>
        </p:sp>
      </p:grpSp>
      <p:sp>
        <p:nvSpPr>
          <p:cNvPr id="233476" name="线形标注 2(带强调线) 17"/>
          <p:cNvSpPr>
            <a:spLocks/>
          </p:cNvSpPr>
          <p:nvPr/>
        </p:nvSpPr>
        <p:spPr bwMode="auto">
          <a:xfrm>
            <a:off x="11369675" y="5227638"/>
            <a:ext cx="4795838" cy="1003300"/>
          </a:xfrm>
          <a:prstGeom prst="accentCallout2">
            <a:avLst>
              <a:gd name="adj1" fmla="val 18750"/>
              <a:gd name="adj2" fmla="val -8333"/>
              <a:gd name="adj3" fmla="val 18750"/>
              <a:gd name="adj4" fmla="val -16667"/>
              <a:gd name="adj5" fmla="val 112500"/>
              <a:gd name="adj6" fmla="val -46667"/>
            </a:avLst>
          </a:prstGeom>
          <a:solidFill>
            <a:srgbClr val="00008C"/>
          </a:solidFill>
          <a:ln w="19050" algn="ctr">
            <a:solidFill>
              <a:srgbClr val="00008C"/>
            </a:solidFill>
            <a:round/>
            <a:headEnd/>
            <a:tailEnd/>
          </a:ln>
        </p:spPr>
        <p:txBody>
          <a:bodyPr wrap="none" lIns="141750" tIns="73710" rIns="141750" bIns="73710" anchor="ctr">
            <a:spAutoFit/>
          </a:bodyPr>
          <a:lstStyle/>
          <a:p>
            <a:pPr defTabSz="1439863">
              <a:spcBef>
                <a:spcPct val="50000"/>
              </a:spcBef>
            </a:pPr>
            <a:r>
              <a:rPr kumimoji="1" lang="zh-CN" altLang="en-US" sz="2200" b="1">
                <a:solidFill>
                  <a:schemeClr val="bg1"/>
                </a:solidFill>
                <a:latin typeface="Times New Roman" pitchFamily="18" charset="0"/>
                <a:ea typeface="宋体" pitchFamily="2" charset="-122"/>
              </a:rPr>
              <a:t>“张总，等吃好午餐一起去打桌球吗”</a:t>
            </a:r>
          </a:p>
          <a:p>
            <a:pPr defTabSz="1439863">
              <a:spcBef>
                <a:spcPct val="50000"/>
              </a:spcBef>
            </a:pPr>
            <a:r>
              <a:rPr kumimoji="1" lang="zh-CN" altLang="en-US" sz="2200" b="1">
                <a:solidFill>
                  <a:schemeClr val="bg1"/>
                </a:solidFill>
                <a:latin typeface="Times New Roman" pitchFamily="18" charset="0"/>
                <a:ea typeface="宋体" pitchFamily="2" charset="-122"/>
              </a:rPr>
              <a:t>“走过去太远了，下次吧”</a:t>
            </a:r>
          </a:p>
        </p:txBody>
      </p:sp>
      <p:sp>
        <p:nvSpPr>
          <p:cNvPr id="233477" name="Rectangle 2"/>
          <p:cNvSpPr>
            <a:spLocks noChangeArrowheads="1"/>
          </p:cNvSpPr>
          <p:nvPr/>
        </p:nvSpPr>
        <p:spPr bwMode="auto">
          <a:xfrm>
            <a:off x="0" y="0"/>
            <a:ext cx="58975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en-US" altLang="zh-CN" sz="3600" b="1"/>
              <a:t>A</a:t>
            </a:r>
            <a:r>
              <a:rPr lang="zh-CN" altLang="en-US" sz="3600" b="1"/>
              <a:t>、</a:t>
            </a:r>
            <a:r>
              <a:rPr lang="en-US" altLang="zh-CN" sz="3600" b="1"/>
              <a:t>B</a:t>
            </a:r>
            <a:r>
              <a:rPr lang="zh-CN" altLang="en-US" sz="3600" b="1"/>
              <a:t>区功能业态互换研究</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5"/>
          <p:cNvSpPr txBox="1">
            <a:spLocks noChangeArrowheads="1"/>
          </p:cNvSpPr>
          <p:nvPr/>
        </p:nvSpPr>
        <p:spPr bwMode="auto">
          <a:xfrm>
            <a:off x="898525" y="2127250"/>
            <a:ext cx="11323638" cy="181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en-US" altLang="zh-CN" sz="2400" b="1">
                <a:latin typeface="微软雅黑" pitchFamily="34" charset="-122"/>
                <a:ea typeface="微软雅黑" pitchFamily="34" charset="-122"/>
              </a:rPr>
              <a:t>2</a:t>
            </a:r>
            <a:r>
              <a:rPr kumimoji="1" lang="zh-CN" altLang="en-US" sz="2400" b="1">
                <a:latin typeface="微软雅黑" pitchFamily="34" charset="-122"/>
                <a:ea typeface="微软雅黑" pitchFamily="34" charset="-122"/>
              </a:rPr>
              <a:t>、任何业态任务商家都希望有好的宣传方式便于客流导入。餐饮及娱乐业态通常只需一个广告牌或一个宣传标志即可达到目的，而创意零售店由于店铺小，数量多，若设在中间区域，一方面增大了宣传难度，另一方面也不便于客人寻找。</a:t>
            </a:r>
          </a:p>
        </p:txBody>
      </p:sp>
      <p:pic>
        <p:nvPicPr>
          <p:cNvPr id="234499" name="Picture 6" descr="_K77C@Y3MEORRGSMZZNXN[D"/>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20950" y="4437063"/>
            <a:ext cx="3040063" cy="1974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4500" name="Picture 7" descr="%%UI0(E`{D~9JKSH$ON_$I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79650" y="6443663"/>
            <a:ext cx="3273425" cy="206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4501" name="Picture 8" descr="UJNN]TBTY72V9B3]~%`KV8L"/>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15000" y="4479925"/>
            <a:ext cx="6526213" cy="401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4502" name="Picture 9" descr="D8$~K$A5${0P%5J]U(7NF3O"/>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480925" y="2227263"/>
            <a:ext cx="4346575" cy="6243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4503" name="Rectangle 2"/>
          <p:cNvSpPr>
            <a:spLocks noChangeArrowheads="1"/>
          </p:cNvSpPr>
          <p:nvPr/>
        </p:nvSpPr>
        <p:spPr bwMode="auto">
          <a:xfrm>
            <a:off x="0" y="0"/>
            <a:ext cx="57451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en-US" altLang="zh-CN" sz="3600" b="1"/>
              <a:t>A</a:t>
            </a:r>
            <a:r>
              <a:rPr lang="zh-CN" altLang="en-US" sz="3600" b="1"/>
              <a:t>、</a:t>
            </a:r>
            <a:r>
              <a:rPr lang="en-US" altLang="zh-CN" sz="3600" b="1"/>
              <a:t>B</a:t>
            </a:r>
            <a:r>
              <a:rPr lang="zh-CN" altLang="en-US" sz="3600" b="1"/>
              <a:t>区功能业态互换研究</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5"/>
          <p:cNvSpPr txBox="1">
            <a:spLocks noChangeArrowheads="1"/>
          </p:cNvSpPr>
          <p:nvPr/>
        </p:nvSpPr>
        <p:spPr bwMode="auto">
          <a:xfrm>
            <a:off x="839788" y="2227263"/>
            <a:ext cx="5443537" cy="347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en-US" altLang="zh-CN" sz="2400" b="1">
                <a:latin typeface="微软雅黑" pitchFamily="34" charset="-122"/>
                <a:ea typeface="微软雅黑" pitchFamily="34" charset="-122"/>
              </a:rPr>
              <a:t>3</a:t>
            </a:r>
            <a:r>
              <a:rPr kumimoji="1" lang="zh-CN" altLang="en-US" sz="2400" b="1">
                <a:latin typeface="微软雅黑" pitchFamily="34" charset="-122"/>
                <a:ea typeface="微软雅黑" pitchFamily="34" charset="-122"/>
              </a:rPr>
              <a:t>、项目两端进出口区域是本案商铺最佳区域，是租金的至高点。而休闲、娱乐及餐饮业态通常商铺面积需求大，租金低；创意店等零售业态店面小，租金相对较高。因此，将</a:t>
            </a:r>
            <a:r>
              <a:rPr kumimoji="1" lang="en-US" altLang="zh-CN" sz="2400" b="1">
                <a:latin typeface="微软雅黑" pitchFamily="34" charset="-122"/>
                <a:ea typeface="微软雅黑" pitchFamily="34" charset="-122"/>
              </a:rPr>
              <a:t>B</a:t>
            </a:r>
            <a:r>
              <a:rPr kumimoji="1" lang="zh-CN" altLang="en-US" sz="2400" b="1">
                <a:latin typeface="微软雅黑" pitchFamily="34" charset="-122"/>
                <a:ea typeface="微软雅黑" pitchFamily="34" charset="-122"/>
              </a:rPr>
              <a:t>区设在端口，将对项目租金收益造成损失。</a:t>
            </a:r>
          </a:p>
        </p:txBody>
      </p:sp>
      <p:pic>
        <p:nvPicPr>
          <p:cNvPr id="235523" name="Picture 6" descr="12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35763" y="2328863"/>
            <a:ext cx="99060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24" name="Picture 7" descr="7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94475" y="5259388"/>
            <a:ext cx="10040938" cy="3227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25" name="Rectangle 2"/>
          <p:cNvSpPr>
            <a:spLocks noChangeArrowheads="1"/>
          </p:cNvSpPr>
          <p:nvPr/>
        </p:nvSpPr>
        <p:spPr bwMode="auto">
          <a:xfrm>
            <a:off x="0" y="0"/>
            <a:ext cx="60499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en-US" altLang="zh-CN" sz="3600" b="1"/>
              <a:t>A</a:t>
            </a:r>
            <a:r>
              <a:rPr lang="zh-CN" altLang="en-US" sz="3600" b="1"/>
              <a:t>、</a:t>
            </a:r>
            <a:r>
              <a:rPr lang="en-US" altLang="zh-CN" sz="3600" b="1"/>
              <a:t>B</a:t>
            </a:r>
            <a:r>
              <a:rPr lang="zh-CN" altLang="en-US" sz="3600" b="1"/>
              <a:t>区功能业态互换研究</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a:grpSpLocks/>
          </p:cNvGrpSpPr>
          <p:nvPr/>
        </p:nvGrpSpPr>
        <p:grpSpPr bwMode="auto">
          <a:xfrm>
            <a:off x="1706563" y="2346325"/>
            <a:ext cx="4419600" cy="5453063"/>
            <a:chOff x="1706563" y="2346325"/>
            <a:chExt cx="4419599" cy="5453063"/>
          </a:xfrm>
        </p:grpSpPr>
        <p:sp>
          <p:nvSpPr>
            <p:cNvPr id="37902" name="Text Box 20"/>
            <p:cNvSpPr txBox="1">
              <a:spLocks noChangeArrowheads="1"/>
            </p:cNvSpPr>
            <p:nvPr/>
          </p:nvSpPr>
          <p:spPr bwMode="auto">
            <a:xfrm>
              <a:off x="1706563" y="2879725"/>
              <a:ext cx="4395787" cy="4919663"/>
            </a:xfrm>
            <a:prstGeom prst="rect">
              <a:avLst/>
            </a:prstGeom>
            <a:solidFill>
              <a:srgbClr val="EAEAEA"/>
            </a:solidFill>
            <a:ln w="9525" algn="ctr">
              <a:solidFill>
                <a:srgbClr val="0033CC"/>
              </a:solidFill>
              <a:miter lim="800000"/>
              <a:headEnd/>
              <a:tailEnd/>
            </a:ln>
          </p:spPr>
          <p:txBody>
            <a:bodyPr lIns="147282" tIns="191351" rIns="147282" bIns="191351"/>
            <a:lstStyle>
              <a:lvl1pPr indent="573088"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buClr>
                  <a:srgbClr val="0033CC"/>
                </a:buClr>
                <a:buFont typeface="Wingdings" pitchFamily="2" charset="2"/>
                <a:buChar char="p"/>
              </a:pPr>
              <a:r>
                <a:rPr lang="zh-CN" altLang="en-US" sz="2200">
                  <a:latin typeface="微软雅黑" pitchFamily="34" charset="-122"/>
                  <a:ea typeface="微软雅黑" pitchFamily="34" charset="-122"/>
                </a:rPr>
                <a:t>当前，各国城市地铁开发和运营当局都十分重视开发利用地铁沿线地下空间资源。积极发展商业服务业，已成为地铁经营的主流模式。</a:t>
              </a:r>
            </a:p>
            <a:p>
              <a:pPr eaLnBrk="1" hangingPunct="1">
                <a:lnSpc>
                  <a:spcPct val="150000"/>
                </a:lnSpc>
                <a:spcBef>
                  <a:spcPct val="50000"/>
                </a:spcBef>
                <a:buClr>
                  <a:srgbClr val="0033CC"/>
                </a:buClr>
                <a:buFont typeface="Wingdings" pitchFamily="2" charset="2"/>
                <a:buChar char="p"/>
              </a:pPr>
              <a:r>
                <a:rPr lang="zh-CN" altLang="en-US" sz="2200">
                  <a:latin typeface="微软雅黑" pitchFamily="34" charset="-122"/>
                  <a:ea typeface="微软雅黑" pitchFamily="34" charset="-122"/>
                </a:rPr>
                <a:t>本案作为一个地铁地下商业项目，在最大化抓住商机的同时，也承载着服务人民，提升城市形象的使命。</a:t>
              </a:r>
              <a:endParaRPr lang="zh-CN" altLang="en-US" sz="2200" b="1"/>
            </a:p>
          </p:txBody>
        </p:sp>
        <p:sp>
          <p:nvSpPr>
            <p:cNvPr id="316419" name="Text Box 21"/>
            <p:cNvSpPr txBox="1">
              <a:spLocks noChangeArrowheads="1"/>
            </p:cNvSpPr>
            <p:nvPr/>
          </p:nvSpPr>
          <p:spPr bwMode="auto">
            <a:xfrm>
              <a:off x="1706563" y="2346325"/>
              <a:ext cx="4419599" cy="548830"/>
            </a:xfrm>
            <a:prstGeom prst="rect">
              <a:avLst/>
            </a:prstGeom>
            <a:solidFill>
              <a:srgbClr val="3366CC"/>
            </a:solidFill>
            <a:ln w="9525" algn="ctr">
              <a:noFill/>
              <a:prstDash val="dash"/>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47282" tIns="73641" rIns="147282" bIns="73641">
              <a:spAutoFit/>
            </a:bodyPr>
            <a:lstStyle/>
            <a:p>
              <a:pPr algn="ctr" defTabSz="1473200">
                <a:spcBef>
                  <a:spcPct val="50000"/>
                </a:spcBef>
                <a:defRPr/>
              </a:pPr>
              <a:r>
                <a:rPr lang="zh-CN" altLang="en-US" sz="2600" b="1" dirty="0">
                  <a:solidFill>
                    <a:schemeClr val="bg1"/>
                  </a:solidFill>
                  <a:latin typeface="微软雅黑" pitchFamily="34" charset="-122"/>
                  <a:ea typeface="微软雅黑" pitchFamily="34" charset="-122"/>
                </a:rPr>
                <a:t>项目理解</a:t>
              </a:r>
            </a:p>
          </p:txBody>
        </p:sp>
      </p:grpSp>
      <p:grpSp>
        <p:nvGrpSpPr>
          <p:cNvPr id="3" name="组合 9"/>
          <p:cNvGrpSpPr>
            <a:grpSpLocks/>
          </p:cNvGrpSpPr>
          <p:nvPr/>
        </p:nvGrpSpPr>
        <p:grpSpPr bwMode="auto">
          <a:xfrm>
            <a:off x="6507163" y="2346325"/>
            <a:ext cx="4419600" cy="5453063"/>
            <a:chOff x="6507162" y="2346325"/>
            <a:chExt cx="4419599" cy="5453063"/>
          </a:xfrm>
        </p:grpSpPr>
        <p:sp>
          <p:nvSpPr>
            <p:cNvPr id="37898" name="Text Box 20"/>
            <p:cNvSpPr txBox="1">
              <a:spLocks noChangeArrowheads="1"/>
            </p:cNvSpPr>
            <p:nvPr/>
          </p:nvSpPr>
          <p:spPr bwMode="auto">
            <a:xfrm>
              <a:off x="6507163" y="2879725"/>
              <a:ext cx="4394200" cy="4919663"/>
            </a:xfrm>
            <a:prstGeom prst="rect">
              <a:avLst/>
            </a:prstGeom>
            <a:solidFill>
              <a:srgbClr val="EAEAEA"/>
            </a:solidFill>
            <a:ln w="9525" algn="ctr">
              <a:solidFill>
                <a:srgbClr val="0033CC"/>
              </a:solidFill>
              <a:miter lim="800000"/>
              <a:headEnd/>
              <a:tailEnd/>
            </a:ln>
          </p:spPr>
          <p:txBody>
            <a:bodyPr lIns="147282" tIns="191351" rIns="147282" bIns="191351"/>
            <a:lstStyle>
              <a:lvl1pPr indent="573088"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buClr>
                  <a:srgbClr val="0033CC"/>
                </a:buClr>
                <a:buFont typeface="Wingdings" pitchFamily="2" charset="2"/>
                <a:buChar char="p"/>
              </a:pPr>
              <a:r>
                <a:rPr lang="zh-CN" altLang="en-US" sz="2200">
                  <a:latin typeface="微软雅黑" pitchFamily="34" charset="-122"/>
                  <a:ea typeface="微软雅黑" pitchFamily="34" charset="-122"/>
                </a:rPr>
                <a:t>地铁作为城市综合交通体系中最主要的工具之一，每天有着庞大且稳定的客流量，本案地处无锡市中心，相比其他轨交站点，区位优势更明显。</a:t>
              </a:r>
            </a:p>
            <a:p>
              <a:pPr eaLnBrk="1" hangingPunct="1">
                <a:lnSpc>
                  <a:spcPct val="150000"/>
                </a:lnSpc>
                <a:spcBef>
                  <a:spcPct val="50000"/>
                </a:spcBef>
                <a:buClr>
                  <a:srgbClr val="0033CC"/>
                </a:buClr>
                <a:buFont typeface="Wingdings" pitchFamily="2" charset="2"/>
                <a:buChar char="p"/>
              </a:pPr>
              <a:r>
                <a:rPr lang="zh-CN" altLang="en-US" sz="2200">
                  <a:latin typeface="微软雅黑" pitchFamily="34" charset="-122"/>
                  <a:ea typeface="微软雅黑" pitchFamily="34" charset="-122"/>
                </a:rPr>
                <a:t>本案地处市中心商业中心，区域商业已成熟，需把握自身特点，避免同质竞争，聚集人群，主导城市新消费理念。</a:t>
              </a:r>
            </a:p>
          </p:txBody>
        </p:sp>
        <p:sp>
          <p:nvSpPr>
            <p:cNvPr id="316422" name="Text Box 21"/>
            <p:cNvSpPr txBox="1">
              <a:spLocks noChangeArrowheads="1"/>
            </p:cNvSpPr>
            <p:nvPr/>
          </p:nvSpPr>
          <p:spPr bwMode="auto">
            <a:xfrm>
              <a:off x="6507162" y="2346325"/>
              <a:ext cx="4419599" cy="548830"/>
            </a:xfrm>
            <a:prstGeom prst="rect">
              <a:avLst/>
            </a:prstGeom>
            <a:solidFill>
              <a:srgbClr val="3366CC"/>
            </a:solidFill>
            <a:ln w="9525" algn="ctr">
              <a:noFill/>
              <a:prstDash val="dash"/>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47282" tIns="73641" rIns="147282" bIns="73641">
              <a:spAutoFit/>
            </a:bodyPr>
            <a:lstStyle/>
            <a:p>
              <a:pPr algn="ctr" defTabSz="1473200">
                <a:spcBef>
                  <a:spcPct val="50000"/>
                </a:spcBef>
                <a:defRPr/>
              </a:pPr>
              <a:r>
                <a:rPr lang="zh-CN" altLang="en-US" sz="2600" b="1" dirty="0">
                  <a:solidFill>
                    <a:schemeClr val="bg1"/>
                  </a:solidFill>
                  <a:latin typeface="微软雅黑" pitchFamily="34" charset="-122"/>
                  <a:ea typeface="微软雅黑" pitchFamily="34" charset="-122"/>
                </a:rPr>
                <a:t>市场理解</a:t>
              </a:r>
            </a:p>
          </p:txBody>
        </p:sp>
      </p:grpSp>
      <p:grpSp>
        <p:nvGrpSpPr>
          <p:cNvPr id="4" name="组合 11"/>
          <p:cNvGrpSpPr>
            <a:grpSpLocks/>
          </p:cNvGrpSpPr>
          <p:nvPr/>
        </p:nvGrpSpPr>
        <p:grpSpPr bwMode="auto">
          <a:xfrm>
            <a:off x="11383963" y="2346325"/>
            <a:ext cx="4419600" cy="5453063"/>
            <a:chOff x="11383963" y="2346325"/>
            <a:chExt cx="4419599" cy="5453063"/>
          </a:xfrm>
        </p:grpSpPr>
        <p:sp>
          <p:nvSpPr>
            <p:cNvPr id="37894" name="Text Box 20"/>
            <p:cNvSpPr txBox="1">
              <a:spLocks noChangeArrowheads="1"/>
            </p:cNvSpPr>
            <p:nvPr/>
          </p:nvSpPr>
          <p:spPr bwMode="auto">
            <a:xfrm>
              <a:off x="11383963" y="2879725"/>
              <a:ext cx="4395787" cy="4919663"/>
            </a:xfrm>
            <a:prstGeom prst="rect">
              <a:avLst/>
            </a:prstGeom>
            <a:solidFill>
              <a:srgbClr val="EAEAEA"/>
            </a:solidFill>
            <a:ln w="9525" algn="ctr">
              <a:solidFill>
                <a:srgbClr val="0033CC"/>
              </a:solidFill>
              <a:miter lim="800000"/>
              <a:headEnd/>
              <a:tailEnd/>
            </a:ln>
          </p:spPr>
          <p:txBody>
            <a:bodyPr lIns="147282" tIns="191351" rIns="147282" bIns="191351"/>
            <a:lstStyle>
              <a:lvl1pPr indent="573088"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buClr>
                  <a:srgbClr val="0033CC"/>
                </a:buClr>
                <a:buFont typeface="Wingdings" pitchFamily="2" charset="2"/>
                <a:buChar char="p"/>
              </a:pPr>
              <a:r>
                <a:rPr lang="zh-CN" altLang="en-US" sz="2300">
                  <a:latin typeface="微软雅黑" pitchFamily="34" charset="-122"/>
                  <a:ea typeface="微软雅黑" pitchFamily="34" charset="-122"/>
                </a:rPr>
                <a:t>轨道交通站点地下空间物业作为地上商业的延伸和补充成为城市商业物业中不可或缺的组成部分，其开发效果对轨道交通的可持续经营意义重大。</a:t>
              </a:r>
            </a:p>
            <a:p>
              <a:pPr eaLnBrk="1" hangingPunct="1">
                <a:lnSpc>
                  <a:spcPct val="150000"/>
                </a:lnSpc>
                <a:spcBef>
                  <a:spcPct val="50000"/>
                </a:spcBef>
                <a:buClr>
                  <a:srgbClr val="0033CC"/>
                </a:buClr>
                <a:buFont typeface="Wingdings" pitchFamily="2" charset="2"/>
                <a:buChar char="p"/>
              </a:pPr>
              <a:r>
                <a:rPr lang="zh-CN" altLang="en-US" sz="2300">
                  <a:latin typeface="微软雅黑" pitchFamily="34" charset="-122"/>
                  <a:ea typeface="微软雅黑" pitchFamily="34" charset="-122"/>
                </a:rPr>
                <a:t>挖掘城市空间资源，与周边商业整合，形成地上地下的商业网络，繁荣区域经济。</a:t>
              </a:r>
            </a:p>
          </p:txBody>
        </p:sp>
        <p:sp>
          <p:nvSpPr>
            <p:cNvPr id="316424" name="Text Box 21"/>
            <p:cNvSpPr txBox="1">
              <a:spLocks noChangeArrowheads="1"/>
            </p:cNvSpPr>
            <p:nvPr/>
          </p:nvSpPr>
          <p:spPr bwMode="auto">
            <a:xfrm>
              <a:off x="11383963" y="2346325"/>
              <a:ext cx="4419599" cy="548830"/>
            </a:xfrm>
            <a:prstGeom prst="rect">
              <a:avLst/>
            </a:prstGeom>
            <a:solidFill>
              <a:srgbClr val="3366CC"/>
            </a:solidFill>
            <a:ln w="9525" algn="ctr">
              <a:noFill/>
              <a:prstDash val="dash"/>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47282" tIns="73641" rIns="147282" bIns="73641">
              <a:spAutoFit/>
            </a:bodyPr>
            <a:lstStyle/>
            <a:p>
              <a:pPr algn="ctr" defTabSz="1473200">
                <a:spcBef>
                  <a:spcPct val="50000"/>
                </a:spcBef>
                <a:defRPr/>
              </a:pPr>
              <a:r>
                <a:rPr lang="zh-CN" altLang="en-US" sz="2600" b="1">
                  <a:solidFill>
                    <a:schemeClr val="bg1"/>
                  </a:solidFill>
                  <a:latin typeface="微软雅黑" pitchFamily="34" charset="-122"/>
                  <a:ea typeface="微软雅黑" pitchFamily="34" charset="-122"/>
                </a:rPr>
                <a:t>政府理解</a:t>
              </a:r>
            </a:p>
          </p:txBody>
        </p:sp>
      </p:grpSp>
      <p:sp>
        <p:nvSpPr>
          <p:cNvPr id="37893" name="Rectangle 1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项目理解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800" decel="100000"/>
                                        <p:tgtEl>
                                          <p:spTgt spid="3"/>
                                        </p:tgtEl>
                                      </p:cBhvr>
                                    </p:animEffect>
                                    <p:anim calcmode="lin" valueType="num">
                                      <p:cBhvr>
                                        <p:cTn id="16" dur="800" decel="100000" fill="hold"/>
                                        <p:tgtEl>
                                          <p:spTgt spid="3"/>
                                        </p:tgtEl>
                                        <p:attrNameLst>
                                          <p:attrName>style.rotation</p:attrName>
                                        </p:attrNameLst>
                                      </p:cBhvr>
                                      <p:tavLst>
                                        <p:tav tm="0">
                                          <p:val>
                                            <p:fltVal val="-90"/>
                                          </p:val>
                                        </p:tav>
                                        <p:tav tm="100000">
                                          <p:val>
                                            <p:fltVal val="0"/>
                                          </p:val>
                                        </p:tav>
                                      </p:tavLst>
                                    </p:anim>
                                    <p:anim calcmode="lin" valueType="num">
                                      <p:cBhvr>
                                        <p:cTn id="17" dur="800" decel="100000" fill="hold"/>
                                        <p:tgtEl>
                                          <p:spTgt spid="3"/>
                                        </p:tgtEl>
                                        <p:attrNameLst>
                                          <p:attrName>ppt_x</p:attrName>
                                        </p:attrNameLst>
                                      </p:cBhvr>
                                      <p:tavLst>
                                        <p:tav tm="0">
                                          <p:val>
                                            <p:strVal val="#ppt_x+0.4"/>
                                          </p:val>
                                        </p:tav>
                                        <p:tav tm="100000">
                                          <p:val>
                                            <p:strVal val="#ppt_x-0.05"/>
                                          </p:val>
                                        </p:tav>
                                      </p:tavLst>
                                    </p:anim>
                                    <p:anim calcmode="lin" valueType="num">
                                      <p:cBhvr>
                                        <p:cTn id="18" dur="800" decel="100000" fill="hold"/>
                                        <p:tgtEl>
                                          <p:spTgt spid="3"/>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800" decel="100000"/>
                                        <p:tgtEl>
                                          <p:spTgt spid="4"/>
                                        </p:tgtEl>
                                      </p:cBhvr>
                                    </p:animEffect>
                                    <p:anim calcmode="lin" valueType="num">
                                      <p:cBhvr>
                                        <p:cTn id="24" dur="800" decel="100000" fill="hold"/>
                                        <p:tgtEl>
                                          <p:spTgt spid="4"/>
                                        </p:tgtEl>
                                        <p:attrNameLst>
                                          <p:attrName>style.rotation</p:attrName>
                                        </p:attrNameLst>
                                      </p:cBhvr>
                                      <p:tavLst>
                                        <p:tav tm="0">
                                          <p:val>
                                            <p:fltVal val="-90"/>
                                          </p:val>
                                        </p:tav>
                                        <p:tav tm="100000">
                                          <p:val>
                                            <p:fltVal val="0"/>
                                          </p:val>
                                        </p:tav>
                                      </p:tavLst>
                                    </p:anim>
                                    <p:anim calcmode="lin" valueType="num">
                                      <p:cBhvr>
                                        <p:cTn id="25" dur="800" decel="100000" fill="hold"/>
                                        <p:tgtEl>
                                          <p:spTgt spid="4"/>
                                        </p:tgtEl>
                                        <p:attrNameLst>
                                          <p:attrName>ppt_x</p:attrName>
                                        </p:attrNameLst>
                                      </p:cBhvr>
                                      <p:tavLst>
                                        <p:tav tm="0">
                                          <p:val>
                                            <p:strVal val="#ppt_x+0.4"/>
                                          </p:val>
                                        </p:tav>
                                        <p:tav tm="100000">
                                          <p:val>
                                            <p:strVal val="#ppt_x-0.05"/>
                                          </p:val>
                                        </p:tav>
                                      </p:tavLst>
                                    </p:anim>
                                    <p:anim calcmode="lin" valueType="num">
                                      <p:cBhvr>
                                        <p:cTn id="26" dur="800" decel="100000" fill="hold"/>
                                        <p:tgtEl>
                                          <p:spTgt spid="4"/>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a:grpSpLocks/>
          </p:cNvGrpSpPr>
          <p:nvPr/>
        </p:nvGrpSpPr>
        <p:grpSpPr bwMode="auto">
          <a:xfrm>
            <a:off x="476250" y="4725988"/>
            <a:ext cx="7161213" cy="4237037"/>
            <a:chOff x="476250" y="4725988"/>
            <a:chExt cx="7161213" cy="4237037"/>
          </a:xfrm>
          <a:effectLst>
            <a:outerShdw blurRad="50800" dist="38100" dir="2700000" algn="tl" rotWithShape="0">
              <a:prstClr val="black">
                <a:alpha val="40000"/>
              </a:prstClr>
            </a:outerShdw>
          </a:effectLst>
        </p:grpSpPr>
        <p:grpSp>
          <p:nvGrpSpPr>
            <p:cNvPr id="2061" name="组合 16"/>
            <p:cNvGrpSpPr>
              <a:grpSpLocks/>
            </p:cNvGrpSpPr>
            <p:nvPr/>
          </p:nvGrpSpPr>
          <p:grpSpPr bwMode="auto">
            <a:xfrm>
              <a:off x="476250" y="4725988"/>
              <a:ext cx="7161213" cy="4237037"/>
              <a:chOff x="476250" y="4725988"/>
              <a:chExt cx="7161213" cy="4237037"/>
            </a:xfrm>
          </p:grpSpPr>
          <p:graphicFrame>
            <p:nvGraphicFramePr>
              <p:cNvPr id="2052" name="Object 2"/>
              <p:cNvGraphicFramePr>
                <a:graphicFrameLocks noChangeAspect="1"/>
              </p:cNvGraphicFramePr>
              <p:nvPr/>
            </p:nvGraphicFramePr>
            <p:xfrm>
              <a:off x="476250" y="5167313"/>
              <a:ext cx="7161213" cy="3795712"/>
            </p:xfrm>
            <a:graphic>
              <a:graphicData uri="http://schemas.openxmlformats.org/presentationml/2006/ole">
                <p:oleObj spid="_x0000_s2078" name="图表" r:id="rId4" imgW="6610384" imgH="4400685" progId="MSGraph.Chart.8">
                  <p:embed followColorScheme="full"/>
                </p:oleObj>
              </a:graphicData>
            </a:graphic>
          </p:graphicFrame>
          <p:sp>
            <p:nvSpPr>
              <p:cNvPr id="2065" name="TextBox 6"/>
              <p:cNvSpPr txBox="1">
                <a:spLocks noChangeArrowheads="1"/>
              </p:cNvSpPr>
              <p:nvPr/>
            </p:nvSpPr>
            <p:spPr bwMode="auto">
              <a:xfrm>
                <a:off x="1354138" y="4725988"/>
                <a:ext cx="5340350" cy="38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1900" b="1">
                    <a:latin typeface="微软雅黑" pitchFamily="34" charset="-122"/>
                    <a:ea typeface="微软雅黑" pitchFamily="34" charset="-122"/>
                  </a:rPr>
                  <a:t>无锡市</a:t>
                </a:r>
                <a:r>
                  <a:rPr lang="en-US" altLang="zh-CN" sz="1900" b="1">
                    <a:latin typeface="微软雅黑" pitchFamily="34" charset="-122"/>
                    <a:ea typeface="微软雅黑" pitchFamily="34" charset="-122"/>
                  </a:rPr>
                  <a:t>2010</a:t>
                </a:r>
                <a:r>
                  <a:rPr lang="zh-CN" altLang="en-US" sz="1900" b="1">
                    <a:latin typeface="微软雅黑" pitchFamily="34" charset="-122"/>
                    <a:ea typeface="微软雅黑" pitchFamily="34" charset="-122"/>
                  </a:rPr>
                  <a:t>年生产总值三次产业比例关系</a:t>
                </a:r>
              </a:p>
            </p:txBody>
          </p:sp>
        </p:grpSp>
        <p:sp>
          <p:nvSpPr>
            <p:cNvPr id="2062" name="矩形 7"/>
            <p:cNvSpPr>
              <a:spLocks noChangeArrowheads="1"/>
            </p:cNvSpPr>
            <p:nvPr/>
          </p:nvSpPr>
          <p:spPr bwMode="auto">
            <a:xfrm>
              <a:off x="1606550" y="6494463"/>
              <a:ext cx="1206500" cy="5635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47282" tIns="73641" rIns="147282" bIns="73641">
              <a:spAutoFit/>
            </a:bodyPr>
            <a:lstStyle/>
            <a:p>
              <a:pPr defTabSz="1473200"/>
              <a:r>
                <a:rPr lang="zh-CN" altLang="en-US" sz="1600" b="1">
                  <a:latin typeface="微软雅黑" pitchFamily="34" charset="-122"/>
                  <a:ea typeface="微软雅黑" pitchFamily="34" charset="-122"/>
                </a:rPr>
                <a:t>第三产业</a:t>
              </a:r>
            </a:p>
            <a:p>
              <a:pPr defTabSz="1473200"/>
              <a:r>
                <a:rPr lang="en-US" altLang="zh-CN" sz="1600" b="1">
                  <a:latin typeface="微软雅黑" pitchFamily="34" charset="-122"/>
                  <a:ea typeface="微软雅黑" pitchFamily="34" charset="-122"/>
                </a:rPr>
                <a:t>42.5%</a:t>
              </a:r>
            </a:p>
          </p:txBody>
        </p:sp>
        <p:sp>
          <p:nvSpPr>
            <p:cNvPr id="2063" name="矩形 8"/>
            <p:cNvSpPr>
              <a:spLocks noChangeArrowheads="1"/>
            </p:cNvSpPr>
            <p:nvPr/>
          </p:nvSpPr>
          <p:spPr bwMode="auto">
            <a:xfrm>
              <a:off x="3616325" y="6543675"/>
              <a:ext cx="1208088" cy="5635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47282" tIns="73641" rIns="147282" bIns="73641">
              <a:spAutoFit/>
            </a:bodyPr>
            <a:lstStyle/>
            <a:p>
              <a:pPr defTabSz="1473200"/>
              <a:r>
                <a:rPr lang="zh-CN" altLang="en-US" sz="1600" b="1">
                  <a:latin typeface="微软雅黑" pitchFamily="34" charset="-122"/>
                  <a:ea typeface="微软雅黑" pitchFamily="34" charset="-122"/>
                </a:rPr>
                <a:t>第二产业</a:t>
              </a:r>
            </a:p>
            <a:p>
              <a:pPr defTabSz="1473200"/>
              <a:r>
                <a:rPr lang="en-US" altLang="zh-CN" sz="1600" b="1">
                  <a:latin typeface="微软雅黑" pitchFamily="34" charset="-122"/>
                  <a:ea typeface="微软雅黑" pitchFamily="34" charset="-122"/>
                </a:rPr>
                <a:t>55.7%</a:t>
              </a:r>
            </a:p>
          </p:txBody>
        </p:sp>
        <p:sp>
          <p:nvSpPr>
            <p:cNvPr id="2064" name="矩形 9"/>
            <p:cNvSpPr>
              <a:spLocks noChangeArrowheads="1"/>
            </p:cNvSpPr>
            <p:nvPr/>
          </p:nvSpPr>
          <p:spPr bwMode="auto">
            <a:xfrm>
              <a:off x="3051175" y="5778500"/>
              <a:ext cx="1208088" cy="5635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47282" tIns="73641" rIns="147282" bIns="73641">
              <a:spAutoFit/>
            </a:bodyPr>
            <a:lstStyle/>
            <a:p>
              <a:pPr defTabSz="1473200"/>
              <a:r>
                <a:rPr lang="zh-CN" altLang="en-US" sz="1600" b="1">
                  <a:latin typeface="微软雅黑" pitchFamily="34" charset="-122"/>
                  <a:ea typeface="微软雅黑" pitchFamily="34" charset="-122"/>
                </a:rPr>
                <a:t>第一产业</a:t>
              </a:r>
            </a:p>
            <a:p>
              <a:pPr defTabSz="1473200"/>
              <a:r>
                <a:rPr lang="en-US" altLang="zh-CN" sz="1600" b="1">
                  <a:latin typeface="微软雅黑" pitchFamily="34" charset="-122"/>
                  <a:ea typeface="微软雅黑" pitchFamily="34" charset="-122"/>
                </a:rPr>
                <a:t>1.8%</a:t>
              </a:r>
            </a:p>
          </p:txBody>
        </p:sp>
      </p:grpSp>
      <p:graphicFrame>
        <p:nvGraphicFramePr>
          <p:cNvPr id="2050" name="图表 1"/>
          <p:cNvGraphicFramePr>
            <a:graphicFrameLocks/>
          </p:cNvGraphicFramePr>
          <p:nvPr/>
        </p:nvGraphicFramePr>
        <p:xfrm>
          <a:off x="10023475" y="2308225"/>
          <a:ext cx="5338763" cy="4849813"/>
        </p:xfrm>
        <a:graphic>
          <a:graphicData uri="http://schemas.openxmlformats.org/presentationml/2006/ole">
            <p:oleObj spid="_x0000_s2079" name="图表" r:id="rId5" imgW="3718668" imgH="4404456" progId="Excel.Sheet.8">
              <p:embed/>
            </p:oleObj>
          </a:graphicData>
        </a:graphic>
      </p:graphicFrame>
      <p:graphicFrame>
        <p:nvGraphicFramePr>
          <p:cNvPr id="333834" name="Object 10"/>
          <p:cNvGraphicFramePr>
            <a:graphicFrameLocks noChangeAspect="1"/>
          </p:cNvGraphicFramePr>
          <p:nvPr/>
        </p:nvGraphicFramePr>
        <p:xfrm>
          <a:off x="7546975" y="1697038"/>
          <a:ext cx="9734550" cy="5272087"/>
        </p:xfrm>
        <a:graphic>
          <a:graphicData uri="http://schemas.openxmlformats.org/presentationml/2006/ole">
            <p:oleObj spid="_x0000_s2080" name="图表" r:id="rId6" imgW="6610384" imgH="4400685" progId="MSGraph.Chart.8">
              <p:embed followColorScheme="full"/>
            </p:oleObj>
          </a:graphicData>
        </a:graphic>
      </p:graphicFrame>
      <p:grpSp>
        <p:nvGrpSpPr>
          <p:cNvPr id="5" name="组合 14"/>
          <p:cNvGrpSpPr>
            <a:grpSpLocks/>
          </p:cNvGrpSpPr>
          <p:nvPr/>
        </p:nvGrpSpPr>
        <p:grpSpPr bwMode="auto">
          <a:xfrm>
            <a:off x="1290638" y="2103438"/>
            <a:ext cx="5978525" cy="2300287"/>
            <a:chOff x="1290638" y="2103438"/>
            <a:chExt cx="5591175" cy="2300287"/>
          </a:xfrm>
        </p:grpSpPr>
        <p:sp>
          <p:nvSpPr>
            <p:cNvPr id="2059" name="标题 1"/>
            <p:cNvSpPr txBox="1">
              <a:spLocks/>
            </p:cNvSpPr>
            <p:nvPr/>
          </p:nvSpPr>
          <p:spPr bwMode="auto">
            <a:xfrm>
              <a:off x="1606550" y="2193926"/>
              <a:ext cx="5087938" cy="22097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nSpc>
                  <a:spcPct val="150000"/>
                </a:lnSpc>
              </a:pPr>
              <a:r>
                <a:rPr lang="zh-CN" altLang="en-US" sz="2600" b="1">
                  <a:solidFill>
                    <a:srgbClr val="0033CC"/>
                  </a:solidFill>
                  <a:latin typeface="微软雅黑" pitchFamily="34" charset="-122"/>
                  <a:ea typeface="微软雅黑" pitchFamily="34" charset="-122"/>
                </a:rPr>
                <a:t>无锡市产业结构仍以工业为主导，第二产业占</a:t>
              </a:r>
              <a:r>
                <a:rPr lang="en-US" altLang="zh-CN" sz="2600" b="1">
                  <a:solidFill>
                    <a:srgbClr val="0033CC"/>
                  </a:solidFill>
                  <a:latin typeface="微软雅黑" pitchFamily="34" charset="-122"/>
                  <a:ea typeface="微软雅黑" pitchFamily="34" charset="-122"/>
                </a:rPr>
                <a:t>GDP</a:t>
              </a:r>
              <a:r>
                <a:rPr lang="zh-CN" altLang="en-US" sz="2600" b="1">
                  <a:solidFill>
                    <a:srgbClr val="0033CC"/>
                  </a:solidFill>
                  <a:latin typeface="微软雅黑" pitchFamily="34" charset="-122"/>
                  <a:ea typeface="微软雅黑" pitchFamily="34" charset="-122"/>
                </a:rPr>
                <a:t>比重偏高。但第三产业比例正日渐加重</a:t>
              </a:r>
            </a:p>
          </p:txBody>
        </p:sp>
        <p:sp>
          <p:nvSpPr>
            <p:cNvPr id="38" name="AutoShape 5"/>
            <p:cNvSpPr>
              <a:spLocks noChangeArrowheads="1"/>
            </p:cNvSpPr>
            <p:nvPr/>
          </p:nvSpPr>
          <p:spPr bwMode="auto">
            <a:xfrm>
              <a:off x="1290638" y="2103438"/>
              <a:ext cx="5591175" cy="2195512"/>
            </a:xfrm>
            <a:prstGeom prst="homePlate">
              <a:avLst>
                <a:gd name="adj" fmla="val 13063"/>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grpSp>
        <p:nvGrpSpPr>
          <p:cNvPr id="6" name="组合 15"/>
          <p:cNvGrpSpPr>
            <a:grpSpLocks/>
          </p:cNvGrpSpPr>
          <p:nvPr/>
        </p:nvGrpSpPr>
        <p:grpSpPr bwMode="auto">
          <a:xfrm>
            <a:off x="8704263" y="6689725"/>
            <a:ext cx="6342062" cy="1947863"/>
            <a:chOff x="8704263" y="6689725"/>
            <a:chExt cx="6342062" cy="1947863"/>
          </a:xfrm>
        </p:grpSpPr>
        <p:sp>
          <p:nvSpPr>
            <p:cNvPr id="2057" name="标题 1"/>
            <p:cNvSpPr txBox="1">
              <a:spLocks/>
            </p:cNvSpPr>
            <p:nvPr/>
          </p:nvSpPr>
          <p:spPr bwMode="auto">
            <a:xfrm>
              <a:off x="8869363" y="6689725"/>
              <a:ext cx="5965825" cy="1838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nSpc>
                  <a:spcPct val="150000"/>
                </a:lnSpc>
              </a:pPr>
              <a:r>
                <a:rPr lang="zh-CN" altLang="en-US" sz="2600" b="1">
                  <a:solidFill>
                    <a:srgbClr val="0033CC"/>
                  </a:solidFill>
                  <a:latin typeface="微软雅黑" pitchFamily="34" charset="-122"/>
                  <a:ea typeface="微软雅黑" pitchFamily="34" charset="-122"/>
                </a:rPr>
                <a:t>无锡市虽人均</a:t>
              </a:r>
              <a:r>
                <a:rPr lang="en-US" altLang="zh-CN" sz="2600" b="1">
                  <a:solidFill>
                    <a:srgbClr val="0033CC"/>
                  </a:solidFill>
                  <a:latin typeface="微软雅黑" pitchFamily="34" charset="-122"/>
                  <a:ea typeface="微软雅黑" pitchFamily="34" charset="-122"/>
                </a:rPr>
                <a:t>GDP</a:t>
              </a:r>
              <a:r>
                <a:rPr lang="zh-CN" altLang="en-US" sz="2600" b="1">
                  <a:solidFill>
                    <a:srgbClr val="0033CC"/>
                  </a:solidFill>
                  <a:latin typeface="微软雅黑" pitchFamily="34" charset="-122"/>
                  <a:ea typeface="微软雅黑" pitchFamily="34" charset="-122"/>
                </a:rPr>
                <a:t>数值已步入国内一线城市行列，但三次产业比例尚与国内发达城市存在差距</a:t>
              </a:r>
            </a:p>
          </p:txBody>
        </p:sp>
        <p:sp>
          <p:nvSpPr>
            <p:cNvPr id="2" name="AutoShape 5"/>
            <p:cNvSpPr>
              <a:spLocks noChangeArrowheads="1"/>
            </p:cNvSpPr>
            <p:nvPr/>
          </p:nvSpPr>
          <p:spPr bwMode="auto">
            <a:xfrm>
              <a:off x="8704263" y="6697663"/>
              <a:ext cx="6342062" cy="1939925"/>
            </a:xfrm>
            <a:prstGeom prst="homePlate">
              <a:avLst>
                <a:gd name="adj" fmla="val 16770"/>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sp>
        <p:nvSpPr>
          <p:cNvPr id="2056" name="Rectangle 14"/>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产业结构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9" presetClass="entr" presetSubtype="0" fill="hold" grpId="0" nodeType="afterEffect">
                                  <p:stCondLst>
                                    <p:cond delay="0"/>
                                  </p:stCondLst>
                                  <p:childTnLst>
                                    <p:set>
                                      <p:cBhvr>
                                        <p:cTn id="20" dur="1" fill="hold">
                                          <p:stCondLst>
                                            <p:cond delay="0"/>
                                          </p:stCondLst>
                                        </p:cTn>
                                        <p:tgtEl>
                                          <p:spTgt spid="333834"/>
                                        </p:tgtEl>
                                        <p:attrNameLst>
                                          <p:attrName>style.visibility</p:attrName>
                                        </p:attrNameLst>
                                      </p:cBhvr>
                                      <p:to>
                                        <p:strVal val="visible"/>
                                      </p:to>
                                    </p:set>
                                    <p:animEffect transition="in" filter="dissolve">
                                      <p:cBhvr>
                                        <p:cTn id="21" dur="500"/>
                                        <p:tgtEl>
                                          <p:spTgt spid="333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383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8"/>
          <p:cNvSpPr txBox="1">
            <a:spLocks noChangeArrowheads="1"/>
          </p:cNvSpPr>
          <p:nvPr/>
        </p:nvSpPr>
        <p:spPr bwMode="auto">
          <a:xfrm>
            <a:off x="4481513" y="6188075"/>
            <a:ext cx="9677400" cy="703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kumimoji="1" lang="zh-CN" altLang="en-US" sz="3600" b="1" dirty="0" smtClean="0">
                <a:solidFill>
                  <a:srgbClr val="C00000"/>
                </a:solidFill>
                <a:latin typeface="微软雅黑" pitchFamily="34" charset="-122"/>
                <a:ea typeface="微软雅黑" pitchFamily="34" charset="-122"/>
              </a:rPr>
              <a:t>我司认为</a:t>
            </a:r>
            <a:r>
              <a:rPr kumimoji="1" lang="zh-CN" altLang="en-US" sz="3600" b="1" dirty="0">
                <a:solidFill>
                  <a:srgbClr val="C00000"/>
                </a:solidFill>
                <a:latin typeface="微软雅黑" pitchFamily="34" charset="-122"/>
                <a:ea typeface="微软雅黑" pitchFamily="34" charset="-122"/>
              </a:rPr>
              <a:t>，</a:t>
            </a:r>
            <a:r>
              <a:rPr kumimoji="1" lang="en-US" altLang="zh-CN" sz="3600" b="1" dirty="0">
                <a:solidFill>
                  <a:srgbClr val="C00000"/>
                </a:solidFill>
                <a:latin typeface="微软雅黑" pitchFamily="34" charset="-122"/>
                <a:ea typeface="微软雅黑" pitchFamily="34" charset="-122"/>
              </a:rPr>
              <a:t>A</a:t>
            </a:r>
            <a:r>
              <a:rPr kumimoji="1" lang="zh-CN" altLang="en-US" sz="3600" b="1" dirty="0">
                <a:solidFill>
                  <a:srgbClr val="C00000"/>
                </a:solidFill>
                <a:latin typeface="微软雅黑" pitchFamily="34" charset="-122"/>
                <a:ea typeface="微软雅黑" pitchFamily="34" charset="-122"/>
              </a:rPr>
              <a:t>、</a:t>
            </a:r>
            <a:r>
              <a:rPr kumimoji="1" lang="en-US" altLang="zh-CN" sz="3600" b="1" dirty="0">
                <a:solidFill>
                  <a:srgbClr val="C00000"/>
                </a:solidFill>
                <a:latin typeface="微软雅黑" pitchFamily="34" charset="-122"/>
                <a:ea typeface="微软雅黑" pitchFamily="34" charset="-122"/>
              </a:rPr>
              <a:t>B</a:t>
            </a:r>
            <a:r>
              <a:rPr kumimoji="1" lang="zh-CN" altLang="en-US" sz="3600" b="1" dirty="0">
                <a:solidFill>
                  <a:srgbClr val="C00000"/>
                </a:solidFill>
                <a:latin typeface="微软雅黑" pitchFamily="34" charset="-122"/>
                <a:ea typeface="微软雅黑" pitchFamily="34" charset="-122"/>
              </a:rPr>
              <a:t>区功能业态不宜互换</a:t>
            </a:r>
          </a:p>
        </p:txBody>
      </p:sp>
      <p:sp>
        <p:nvSpPr>
          <p:cNvPr id="236547" name="Text Box 6"/>
          <p:cNvSpPr txBox="1">
            <a:spLocks noChangeArrowheads="1"/>
          </p:cNvSpPr>
          <p:nvPr/>
        </p:nvSpPr>
        <p:spPr bwMode="auto">
          <a:xfrm>
            <a:off x="863600" y="1836738"/>
            <a:ext cx="10888663" cy="687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kumimoji="1" lang="zh-CN" altLang="en-US" sz="3500" b="1">
                <a:solidFill>
                  <a:srgbClr val="0033CC"/>
                </a:solidFill>
                <a:latin typeface="微软雅黑" pitchFamily="34" charset="-122"/>
                <a:ea typeface="微软雅黑" pitchFamily="34" charset="-122"/>
              </a:rPr>
              <a:t>结合以上分析，总结如下：</a:t>
            </a:r>
          </a:p>
        </p:txBody>
      </p:sp>
      <p:sp>
        <p:nvSpPr>
          <p:cNvPr id="236548" name="Text Box 7"/>
          <p:cNvSpPr txBox="1">
            <a:spLocks noChangeArrowheads="1"/>
          </p:cNvSpPr>
          <p:nvPr/>
        </p:nvSpPr>
        <p:spPr bwMode="auto">
          <a:xfrm>
            <a:off x="863600" y="2779713"/>
            <a:ext cx="13339763" cy="291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kumimoji="1" lang="en-US" altLang="zh-CN" sz="2400" b="1">
                <a:latin typeface="微软雅黑" pitchFamily="34" charset="-122"/>
                <a:ea typeface="微软雅黑" pitchFamily="34" charset="-122"/>
              </a:rPr>
              <a:t>1</a:t>
            </a:r>
            <a:r>
              <a:rPr kumimoji="1" lang="zh-CN" altLang="en-US" sz="2400" b="1">
                <a:latin typeface="微软雅黑" pitchFamily="34" charset="-122"/>
                <a:ea typeface="微软雅黑" pitchFamily="34" charset="-122"/>
              </a:rPr>
              <a:t>、</a:t>
            </a:r>
            <a:r>
              <a:rPr kumimoji="1" lang="en-US" altLang="zh-CN" sz="2400" b="1">
                <a:latin typeface="微软雅黑" pitchFamily="34" charset="-122"/>
                <a:ea typeface="微软雅黑" pitchFamily="34" charset="-122"/>
              </a:rPr>
              <a:t>A</a:t>
            </a:r>
            <a:r>
              <a:rPr kumimoji="1" lang="zh-CN" altLang="en-US" sz="2400" b="1">
                <a:latin typeface="微软雅黑" pitchFamily="34" charset="-122"/>
                <a:ea typeface="微软雅黑" pitchFamily="34" charset="-122"/>
              </a:rPr>
              <a:t>、</a:t>
            </a:r>
            <a:r>
              <a:rPr kumimoji="1" lang="en-US" altLang="zh-CN" sz="2400" b="1">
                <a:latin typeface="微软雅黑" pitchFamily="34" charset="-122"/>
                <a:ea typeface="微软雅黑" pitchFamily="34" charset="-122"/>
              </a:rPr>
              <a:t>B</a:t>
            </a:r>
            <a:r>
              <a:rPr kumimoji="1" lang="zh-CN" altLang="en-US" sz="2400" b="1">
                <a:latin typeface="微软雅黑" pitchFamily="34" charset="-122"/>
                <a:ea typeface="微软雅黑" pitchFamily="34" charset="-122"/>
              </a:rPr>
              <a:t>区功能业态互换不利于区域之间的联动性，将使</a:t>
            </a:r>
            <a:r>
              <a:rPr kumimoji="1" lang="en-US" altLang="zh-CN" sz="2400" b="1">
                <a:latin typeface="微软雅黑" pitchFamily="34" charset="-122"/>
                <a:ea typeface="微软雅黑" pitchFamily="34" charset="-122"/>
              </a:rPr>
              <a:t>A</a:t>
            </a:r>
            <a:r>
              <a:rPr kumimoji="1" lang="zh-CN" altLang="en-US" sz="2400" b="1">
                <a:latin typeface="微软雅黑" pitchFamily="34" charset="-122"/>
                <a:ea typeface="微软雅黑" pitchFamily="34" charset="-122"/>
              </a:rPr>
              <a:t>区与</a:t>
            </a:r>
            <a:r>
              <a:rPr kumimoji="1" lang="en-US" altLang="zh-CN" sz="2400" b="1">
                <a:latin typeface="微软雅黑" pitchFamily="34" charset="-122"/>
                <a:ea typeface="微软雅黑" pitchFamily="34" charset="-122"/>
              </a:rPr>
              <a:t>C</a:t>
            </a:r>
            <a:r>
              <a:rPr kumimoji="1" lang="zh-CN" altLang="en-US" sz="2400" b="1">
                <a:latin typeface="微软雅黑" pitchFamily="34" charset="-122"/>
                <a:ea typeface="微软雅黑" pitchFamily="34" charset="-122"/>
              </a:rPr>
              <a:t>区格格不入。</a:t>
            </a:r>
          </a:p>
          <a:p>
            <a:pPr eaLnBrk="1" hangingPunct="1">
              <a:lnSpc>
                <a:spcPct val="150000"/>
              </a:lnSpc>
              <a:spcBef>
                <a:spcPct val="50000"/>
              </a:spcBef>
            </a:pPr>
            <a:r>
              <a:rPr kumimoji="1" lang="en-US" altLang="zh-CN" sz="2400" b="1">
                <a:latin typeface="微软雅黑" pitchFamily="34" charset="-122"/>
                <a:ea typeface="微软雅黑" pitchFamily="34" charset="-122"/>
              </a:rPr>
              <a:t>2</a:t>
            </a:r>
            <a:r>
              <a:rPr kumimoji="1" lang="zh-CN" altLang="en-US" sz="2400" b="1">
                <a:latin typeface="微软雅黑" pitchFamily="34" charset="-122"/>
                <a:ea typeface="微软雅黑" pitchFamily="34" charset="-122"/>
              </a:rPr>
              <a:t>、 </a:t>
            </a:r>
            <a:r>
              <a:rPr kumimoji="1" lang="en-US" altLang="zh-CN" sz="2400" b="1">
                <a:latin typeface="微软雅黑" pitchFamily="34" charset="-122"/>
                <a:ea typeface="微软雅黑" pitchFamily="34" charset="-122"/>
              </a:rPr>
              <a:t>A</a:t>
            </a:r>
            <a:r>
              <a:rPr kumimoji="1" lang="zh-CN" altLang="en-US" sz="2400" b="1">
                <a:latin typeface="微软雅黑" pitchFamily="34" charset="-122"/>
                <a:ea typeface="微软雅黑" pitchFamily="34" charset="-122"/>
              </a:rPr>
              <a:t>、</a:t>
            </a:r>
            <a:r>
              <a:rPr kumimoji="1" lang="en-US" altLang="zh-CN" sz="2400" b="1">
                <a:latin typeface="微软雅黑" pitchFamily="34" charset="-122"/>
                <a:ea typeface="微软雅黑" pitchFamily="34" charset="-122"/>
              </a:rPr>
              <a:t>B</a:t>
            </a:r>
            <a:r>
              <a:rPr kumimoji="1" lang="zh-CN" altLang="en-US" sz="2400" b="1">
                <a:latin typeface="微软雅黑" pitchFamily="34" charset="-122"/>
                <a:ea typeface="微软雅黑" pitchFamily="34" charset="-122"/>
              </a:rPr>
              <a:t>区功能业态互换不利于商家的宣传，也不利于客流导入的便捷性。</a:t>
            </a:r>
          </a:p>
          <a:p>
            <a:pPr eaLnBrk="1" hangingPunct="1">
              <a:lnSpc>
                <a:spcPct val="150000"/>
              </a:lnSpc>
              <a:spcBef>
                <a:spcPct val="50000"/>
              </a:spcBef>
            </a:pPr>
            <a:r>
              <a:rPr kumimoji="1" lang="en-US" altLang="zh-CN" sz="2400" b="1">
                <a:latin typeface="微软雅黑" pitchFamily="34" charset="-122"/>
                <a:ea typeface="微软雅黑" pitchFamily="34" charset="-122"/>
              </a:rPr>
              <a:t>3</a:t>
            </a:r>
            <a:r>
              <a:rPr kumimoji="1" lang="zh-CN" altLang="en-US" sz="2400" b="1">
                <a:latin typeface="微软雅黑" pitchFamily="34" charset="-122"/>
                <a:ea typeface="微软雅黑" pitchFamily="34" charset="-122"/>
              </a:rPr>
              <a:t>、 </a:t>
            </a:r>
            <a:r>
              <a:rPr kumimoji="1" lang="en-US" altLang="zh-CN" sz="2400" b="1">
                <a:latin typeface="微软雅黑" pitchFamily="34" charset="-122"/>
                <a:ea typeface="微软雅黑" pitchFamily="34" charset="-122"/>
              </a:rPr>
              <a:t>A</a:t>
            </a:r>
            <a:r>
              <a:rPr kumimoji="1" lang="zh-CN" altLang="en-US" sz="2400" b="1">
                <a:latin typeface="微软雅黑" pitchFamily="34" charset="-122"/>
                <a:ea typeface="微软雅黑" pitchFamily="34" charset="-122"/>
              </a:rPr>
              <a:t>、</a:t>
            </a:r>
            <a:r>
              <a:rPr kumimoji="1" lang="en-US" altLang="zh-CN" sz="2400" b="1">
                <a:latin typeface="微软雅黑" pitchFamily="34" charset="-122"/>
                <a:ea typeface="微软雅黑" pitchFamily="34" charset="-122"/>
              </a:rPr>
              <a:t>B</a:t>
            </a:r>
            <a:r>
              <a:rPr kumimoji="1" lang="zh-CN" altLang="en-US" sz="2400" b="1">
                <a:latin typeface="微软雅黑" pitchFamily="34" charset="-122"/>
                <a:ea typeface="微软雅黑" pitchFamily="34" charset="-122"/>
              </a:rPr>
              <a:t>区功能业态互换将使项目租金收益带来损失。</a:t>
            </a:r>
          </a:p>
          <a:p>
            <a:pPr eaLnBrk="1" hangingPunct="1">
              <a:lnSpc>
                <a:spcPct val="150000"/>
              </a:lnSpc>
              <a:spcBef>
                <a:spcPct val="50000"/>
              </a:spcBef>
            </a:pPr>
            <a:r>
              <a:rPr kumimoji="1" lang="en-US" altLang="zh-CN" sz="2400" b="1">
                <a:latin typeface="微软雅黑" pitchFamily="34" charset="-122"/>
                <a:ea typeface="微软雅黑" pitchFamily="34" charset="-122"/>
              </a:rPr>
              <a:t>4</a:t>
            </a:r>
            <a:r>
              <a:rPr kumimoji="1" lang="zh-CN" altLang="en-US" sz="2400" b="1">
                <a:latin typeface="微软雅黑" pitchFamily="34" charset="-122"/>
                <a:ea typeface="微软雅黑" pitchFamily="34" charset="-122"/>
              </a:rPr>
              <a:t>、项目东侧解放路端相比西侧商业氛围略为逊色，将</a:t>
            </a:r>
            <a:r>
              <a:rPr kumimoji="1" lang="en-US" altLang="zh-CN" sz="2400" b="1">
                <a:latin typeface="微软雅黑" pitchFamily="34" charset="-122"/>
                <a:ea typeface="微软雅黑" pitchFamily="34" charset="-122"/>
              </a:rPr>
              <a:t>A</a:t>
            </a:r>
            <a:r>
              <a:rPr kumimoji="1" lang="zh-CN" altLang="en-US" sz="2400" b="1">
                <a:latin typeface="微软雅黑" pitchFamily="34" charset="-122"/>
                <a:ea typeface="微软雅黑" pitchFamily="34" charset="-122"/>
              </a:rPr>
              <a:t>区零售业态设在西端口，有利于聚集人气。</a:t>
            </a:r>
          </a:p>
        </p:txBody>
      </p:sp>
      <p:sp>
        <p:nvSpPr>
          <p:cNvPr id="236549" name="Text Box 8"/>
          <p:cNvSpPr txBox="1">
            <a:spLocks noChangeArrowheads="1"/>
          </p:cNvSpPr>
          <p:nvPr/>
        </p:nvSpPr>
        <p:spPr bwMode="auto">
          <a:xfrm>
            <a:off x="3989388" y="7021513"/>
            <a:ext cx="11128375" cy="151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141750" tIns="73710" rIns="141750" bIns="73710">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kumimoji="1" lang="zh-CN" altLang="en-US" sz="3600" b="1" dirty="0">
                <a:solidFill>
                  <a:srgbClr val="C00000"/>
                </a:solidFill>
                <a:latin typeface="微软雅黑" pitchFamily="34" charset="-122"/>
                <a:ea typeface="微软雅黑" pitchFamily="34" charset="-122"/>
              </a:rPr>
              <a:t>通过本篇分析及结合之前各报告</a:t>
            </a:r>
            <a:r>
              <a:rPr kumimoji="1" lang="zh-CN" altLang="en-US" sz="3600" b="1" dirty="0" smtClean="0">
                <a:solidFill>
                  <a:srgbClr val="C00000"/>
                </a:solidFill>
                <a:latin typeface="微软雅黑" pitchFamily="34" charset="-122"/>
                <a:ea typeface="微软雅黑" pitchFamily="34" charset="-122"/>
              </a:rPr>
              <a:t>，</a:t>
            </a:r>
            <a:r>
              <a:rPr kumimoji="1" lang="zh-CN" altLang="en-US" sz="3600" b="1" dirty="0">
                <a:solidFill>
                  <a:srgbClr val="C00000"/>
                </a:solidFill>
                <a:latin typeface="微软雅黑" pitchFamily="34" charset="-122"/>
                <a:ea typeface="微软雅黑" pitchFamily="34" charset="-122"/>
              </a:rPr>
              <a:t>我司</a:t>
            </a:r>
            <a:r>
              <a:rPr kumimoji="1" lang="zh-CN" altLang="en-US" sz="3600" b="1" dirty="0" smtClean="0">
                <a:solidFill>
                  <a:srgbClr val="C00000"/>
                </a:solidFill>
                <a:latin typeface="微软雅黑" pitchFamily="34" charset="-122"/>
                <a:ea typeface="微软雅黑" pitchFamily="34" charset="-122"/>
              </a:rPr>
              <a:t>认为</a:t>
            </a:r>
            <a:endParaRPr kumimoji="1" lang="zh-CN" altLang="en-US" sz="3600" b="1" dirty="0">
              <a:solidFill>
                <a:srgbClr val="C00000"/>
              </a:solidFill>
              <a:latin typeface="微软雅黑" pitchFamily="34" charset="-122"/>
              <a:ea typeface="微软雅黑" pitchFamily="34" charset="-122"/>
            </a:endParaRPr>
          </a:p>
          <a:p>
            <a:pPr eaLnBrk="1" hangingPunct="1">
              <a:spcBef>
                <a:spcPct val="50000"/>
              </a:spcBef>
            </a:pPr>
            <a:r>
              <a:rPr kumimoji="1" lang="zh-CN" altLang="en-US" sz="3600" b="1" dirty="0">
                <a:solidFill>
                  <a:srgbClr val="C00000"/>
                </a:solidFill>
                <a:latin typeface="微软雅黑" pitchFamily="34" charset="-122"/>
                <a:ea typeface="微软雅黑" pitchFamily="34" charset="-122"/>
              </a:rPr>
              <a:t>（原）单通道方案</a:t>
            </a:r>
            <a:r>
              <a:rPr kumimoji="1" lang="zh-CN" altLang="en-US" sz="3600" b="1" dirty="0">
                <a:solidFill>
                  <a:srgbClr val="0033CC"/>
                </a:solidFill>
                <a:latin typeface="微软雅黑" pitchFamily="34" charset="-122"/>
                <a:ea typeface="微软雅黑" pitchFamily="34" charset="-122"/>
              </a:rPr>
              <a:t>优于</a:t>
            </a:r>
            <a:r>
              <a:rPr kumimoji="1" lang="zh-CN" altLang="en-US" sz="3600" b="1" dirty="0">
                <a:solidFill>
                  <a:srgbClr val="C00000"/>
                </a:solidFill>
                <a:latin typeface="微软雅黑" pitchFamily="34" charset="-122"/>
                <a:ea typeface="微软雅黑" pitchFamily="34" charset="-122"/>
              </a:rPr>
              <a:t>（新）双通道方案</a:t>
            </a:r>
          </a:p>
        </p:txBody>
      </p:sp>
      <p:sp>
        <p:nvSpPr>
          <p:cNvPr id="236550" name="Rectangle 2"/>
          <p:cNvSpPr>
            <a:spLocks noChangeArrowheads="1"/>
          </p:cNvSpPr>
          <p:nvPr/>
        </p:nvSpPr>
        <p:spPr bwMode="auto">
          <a:xfrm>
            <a:off x="0" y="0"/>
            <a:ext cx="5821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374775"/>
            <a:r>
              <a:rPr lang="en-US" altLang="zh-CN" sz="3600" b="1"/>
              <a:t>A</a:t>
            </a:r>
            <a:r>
              <a:rPr lang="zh-CN" altLang="en-US" sz="3600" b="1"/>
              <a:t>、</a:t>
            </a:r>
            <a:r>
              <a:rPr lang="en-US" altLang="zh-CN" sz="3600" b="1"/>
              <a:t>B</a:t>
            </a:r>
            <a:r>
              <a:rPr lang="zh-CN" altLang="en-US" sz="3600" b="1"/>
              <a:t>区功能业态互换研究</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3336925"/>
            <a:ext cx="7848600" cy="1828800"/>
          </a:xfrm>
          <a:prstGeom prst="rect">
            <a:avLst/>
          </a:prstGeom>
          <a:solidFill>
            <a:srgbClr val="3366CC"/>
          </a:solidFill>
          <a:ln w="19050">
            <a:solidFill>
              <a:srgbClr val="0000FF"/>
            </a:solid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defTabSz="1543050">
              <a:lnSpc>
                <a:spcPct val="150000"/>
              </a:lnSpc>
              <a:defRPr/>
            </a:pPr>
            <a:r>
              <a:rPr lang="zh-CN" altLang="en-US" sz="4400" b="1" dirty="0">
                <a:solidFill>
                  <a:schemeClr val="bg1"/>
                </a:solidFill>
                <a:latin typeface="微软雅黑" pitchFamily="34" charset="-122"/>
                <a:ea typeface="微软雅黑" pitchFamily="34" charset="-122"/>
              </a:rPr>
              <a:t>本案商铺业态分割</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AutoShape 3"/>
          <p:cNvSpPr>
            <a:spLocks noChangeArrowheads="1"/>
          </p:cNvSpPr>
          <p:nvPr/>
        </p:nvSpPr>
        <p:spPr bwMode="auto">
          <a:xfrm>
            <a:off x="1020763" y="2922588"/>
            <a:ext cx="4625975" cy="1225550"/>
          </a:xfrm>
          <a:prstGeom prst="chevron">
            <a:avLst>
              <a:gd name="adj" fmla="val 70774"/>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algn="ctr"/>
            <a:r>
              <a:rPr lang="zh-CN" altLang="en-US" b="1">
                <a:solidFill>
                  <a:schemeClr val="bg1"/>
                </a:solidFill>
                <a:latin typeface="微软雅黑" pitchFamily="34" charset="-122"/>
                <a:ea typeface="微软雅黑" pitchFamily="34" charset="-122"/>
              </a:rPr>
              <a:t>     业态划分原则</a:t>
            </a:r>
          </a:p>
        </p:txBody>
      </p:sp>
      <p:sp>
        <p:nvSpPr>
          <p:cNvPr id="238595" name="AutoShape 4"/>
          <p:cNvSpPr>
            <a:spLocks noChangeArrowheads="1"/>
          </p:cNvSpPr>
          <p:nvPr/>
        </p:nvSpPr>
        <p:spPr bwMode="auto">
          <a:xfrm>
            <a:off x="1020763" y="4759325"/>
            <a:ext cx="4625975" cy="1223963"/>
          </a:xfrm>
          <a:prstGeom prst="chevron">
            <a:avLst>
              <a:gd name="adj" fmla="val 70866"/>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algn="ctr"/>
            <a:r>
              <a:rPr lang="zh-CN" altLang="en-US" b="1">
                <a:solidFill>
                  <a:schemeClr val="bg1"/>
                </a:solidFill>
                <a:latin typeface="微软雅黑" pitchFamily="34" charset="-122"/>
                <a:ea typeface="微软雅黑" pitchFamily="34" charset="-122"/>
              </a:rPr>
              <a:t>     面积分割原则</a:t>
            </a:r>
          </a:p>
        </p:txBody>
      </p:sp>
      <p:sp>
        <p:nvSpPr>
          <p:cNvPr id="238596" name="Text Box 5"/>
          <p:cNvSpPr txBox="1">
            <a:spLocks noChangeArrowheads="1"/>
          </p:cNvSpPr>
          <p:nvPr/>
        </p:nvSpPr>
        <p:spPr bwMode="auto">
          <a:xfrm>
            <a:off x="6192838" y="3024188"/>
            <a:ext cx="9932987" cy="1141412"/>
          </a:xfrm>
          <a:prstGeom prst="rect">
            <a:avLst/>
          </a:prstGeom>
          <a:noFill/>
          <a:ln w="254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a:latin typeface="微软雅黑" pitchFamily="34" charset="-122"/>
                <a:ea typeface="微软雅黑" pitchFamily="34" charset="-122"/>
              </a:rPr>
              <a:t>与东西两边主要出入口相结合，有的放矢，以供周边之需，同时做到动静结合，张弛有度。</a:t>
            </a:r>
          </a:p>
        </p:txBody>
      </p:sp>
      <p:sp>
        <p:nvSpPr>
          <p:cNvPr id="238597" name="Text Box 6"/>
          <p:cNvSpPr txBox="1">
            <a:spLocks noChangeArrowheads="1"/>
          </p:cNvSpPr>
          <p:nvPr/>
        </p:nvSpPr>
        <p:spPr bwMode="auto">
          <a:xfrm>
            <a:off x="6192838" y="4862513"/>
            <a:ext cx="9932987" cy="1141412"/>
          </a:xfrm>
          <a:prstGeom prst="rect">
            <a:avLst/>
          </a:prstGeom>
          <a:noFill/>
          <a:ln w="254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a:latin typeface="微软雅黑" pitchFamily="34" charset="-122"/>
                <a:ea typeface="微软雅黑" pitchFamily="34" charset="-122"/>
              </a:rPr>
              <a:t>以大面积主力店为诱点，形成贯穿各区的主线，同时穿插各小面积辅助店铺，丰富提升商业氛围。</a:t>
            </a:r>
          </a:p>
        </p:txBody>
      </p:sp>
      <p:sp>
        <p:nvSpPr>
          <p:cNvPr id="238598" name="Rectangle 2"/>
          <p:cNvSpPr>
            <a:spLocks noChangeArrowheads="1"/>
          </p:cNvSpPr>
          <p:nvPr/>
        </p:nvSpPr>
        <p:spPr bwMode="auto">
          <a:xfrm>
            <a:off x="0" y="0"/>
            <a:ext cx="5821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spcBef>
                <a:spcPct val="50000"/>
              </a:spcBef>
            </a:pPr>
            <a:r>
              <a:rPr lang="zh-CN" altLang="en-US" sz="3600" b="1"/>
              <a:t>商铺业态划分及面积分割</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1751013"/>
            <a:ext cx="17281525" cy="2227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tIns="77153" rIns="154305" bIns="77153" anchor="ctr"/>
          <a:lstStyle/>
          <a:p>
            <a:pPr algn="ctr">
              <a:defRPr/>
            </a:pPr>
            <a:endParaRPr lang="zh-CN" altLang="en-US"/>
          </a:p>
        </p:txBody>
      </p:sp>
      <p:grpSp>
        <p:nvGrpSpPr>
          <p:cNvPr id="239619" name="组合 15"/>
          <p:cNvGrpSpPr>
            <a:grpSpLocks/>
          </p:cNvGrpSpPr>
          <p:nvPr/>
        </p:nvGrpSpPr>
        <p:grpSpPr bwMode="auto">
          <a:xfrm>
            <a:off x="487363" y="2743200"/>
            <a:ext cx="16200437" cy="6500813"/>
            <a:chOff x="0" y="2308940"/>
            <a:chExt cx="17281525" cy="6935820"/>
          </a:xfrm>
        </p:grpSpPr>
        <p:pic>
          <p:nvPicPr>
            <p:cNvPr id="239627" name="Picture 2" descr="图片1副本"/>
            <p:cNvPicPr>
              <a:picLocks noChangeAspect="1" noChangeArrowheads="1"/>
            </p:cNvPicPr>
            <p:nvPr/>
          </p:nvPicPr>
          <p:blipFill>
            <a:blip r:embed="rId2">
              <a:extLst>
                <a:ext uri="{28A0092B-C50C-407E-A947-70E740481C1C}">
                  <a14:useLocalDpi xmlns:a14="http://schemas.microsoft.com/office/drawing/2010/main" xmlns="" val="0"/>
                </a:ext>
              </a:extLst>
            </a:blip>
            <a:srcRect b="2003"/>
            <a:stretch>
              <a:fillRect/>
            </a:stretch>
          </p:blipFill>
          <p:spPr bwMode="auto">
            <a:xfrm>
              <a:off x="0" y="2308940"/>
              <a:ext cx="17281525" cy="6935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9628" name="Text Box 3"/>
            <p:cNvSpPr txBox="1">
              <a:spLocks noChangeArrowheads="1"/>
            </p:cNvSpPr>
            <p:nvPr/>
          </p:nvSpPr>
          <p:spPr bwMode="auto">
            <a:xfrm>
              <a:off x="3876343" y="5302009"/>
              <a:ext cx="1362120" cy="648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a:t>C</a:t>
              </a:r>
              <a:r>
                <a:rPr lang="zh-CN" altLang="en-US"/>
                <a:t>区</a:t>
              </a:r>
            </a:p>
          </p:txBody>
        </p:sp>
        <p:sp>
          <p:nvSpPr>
            <p:cNvPr id="239629" name="Text Box 4"/>
            <p:cNvSpPr txBox="1">
              <a:spLocks noChangeArrowheads="1"/>
            </p:cNvSpPr>
            <p:nvPr/>
          </p:nvSpPr>
          <p:spPr bwMode="auto">
            <a:xfrm>
              <a:off x="8640764" y="5200740"/>
              <a:ext cx="1362120" cy="648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a:t>B</a:t>
              </a:r>
              <a:r>
                <a:rPr lang="zh-CN" altLang="en-US"/>
                <a:t>区</a:t>
              </a:r>
            </a:p>
          </p:txBody>
        </p:sp>
        <p:sp>
          <p:nvSpPr>
            <p:cNvPr id="239630" name="Text Box 5"/>
            <p:cNvSpPr txBox="1">
              <a:spLocks noChangeArrowheads="1"/>
            </p:cNvSpPr>
            <p:nvPr/>
          </p:nvSpPr>
          <p:spPr bwMode="auto">
            <a:xfrm>
              <a:off x="14221256" y="5200740"/>
              <a:ext cx="1362120" cy="648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a:t>A</a:t>
              </a:r>
              <a:r>
                <a:rPr lang="zh-CN" altLang="en-US"/>
                <a:t>区</a:t>
              </a:r>
            </a:p>
          </p:txBody>
        </p:sp>
      </p:grpSp>
      <p:sp>
        <p:nvSpPr>
          <p:cNvPr id="239620" name="Text Box 6"/>
          <p:cNvSpPr txBox="1">
            <a:spLocks noChangeArrowheads="1"/>
          </p:cNvSpPr>
          <p:nvPr/>
        </p:nvSpPr>
        <p:spPr bwMode="auto">
          <a:xfrm>
            <a:off x="747713" y="1720850"/>
            <a:ext cx="5172075" cy="2025650"/>
          </a:xfrm>
          <a:prstGeom prst="rect">
            <a:avLst/>
          </a:prstGeom>
          <a:solidFill>
            <a:schemeClr val="hlink">
              <a:alpha val="30196"/>
            </a:schemeClr>
          </a:solidFill>
          <a:ln w="38100">
            <a:solidFill>
              <a:schemeClr val="hlink"/>
            </a:solidFill>
            <a:miter lim="800000"/>
            <a:headEnd/>
            <a:tailEnd/>
          </a:ln>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700" b="1">
                <a:latin typeface="微软雅黑" pitchFamily="34" charset="-122"/>
                <a:ea typeface="微软雅黑" pitchFamily="34" charset="-122"/>
              </a:rPr>
              <a:t>都会广场</a:t>
            </a:r>
          </a:p>
          <a:p>
            <a:pPr eaLnBrk="1" hangingPunct="1">
              <a:spcBef>
                <a:spcPct val="50000"/>
              </a:spcBef>
            </a:pPr>
            <a:r>
              <a:rPr lang="en-US" altLang="zh-CN" sz="2700">
                <a:latin typeface="微软雅黑" pitchFamily="34" charset="-122"/>
                <a:ea typeface="微软雅黑" pitchFamily="34" charset="-122"/>
              </a:rPr>
              <a:t>——</a:t>
            </a:r>
            <a:r>
              <a:rPr lang="zh-CN" altLang="en-US" sz="2700">
                <a:latin typeface="微软雅黑" pitchFamily="34" charset="-122"/>
                <a:ea typeface="微软雅黑" pitchFamily="34" charset="-122"/>
              </a:rPr>
              <a:t>靠近地铁口，与各大商办楼相连接，主要客群为周边商务白领，目的消费最显著区域。</a:t>
            </a:r>
          </a:p>
        </p:txBody>
      </p:sp>
      <p:sp>
        <p:nvSpPr>
          <p:cNvPr id="239621" name="Text Box 7"/>
          <p:cNvSpPr txBox="1">
            <a:spLocks noChangeArrowheads="1"/>
          </p:cNvSpPr>
          <p:nvPr/>
        </p:nvSpPr>
        <p:spPr bwMode="auto">
          <a:xfrm>
            <a:off x="6192838" y="1720850"/>
            <a:ext cx="5172075" cy="2025650"/>
          </a:xfrm>
          <a:prstGeom prst="rect">
            <a:avLst/>
          </a:prstGeom>
          <a:solidFill>
            <a:schemeClr val="hlink">
              <a:alpha val="30196"/>
            </a:schemeClr>
          </a:solidFill>
          <a:ln w="38100">
            <a:solidFill>
              <a:schemeClr val="hlink"/>
            </a:solidFill>
            <a:miter lim="800000"/>
            <a:headEnd/>
            <a:tailEnd/>
          </a:ln>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700" b="1">
                <a:latin typeface="微软雅黑" pitchFamily="34" charset="-122"/>
                <a:ea typeface="微软雅黑" pitchFamily="34" charset="-122"/>
              </a:rPr>
              <a:t>星光大道</a:t>
            </a:r>
          </a:p>
          <a:p>
            <a:pPr eaLnBrk="1" hangingPunct="1">
              <a:spcBef>
                <a:spcPct val="50000"/>
              </a:spcBef>
            </a:pPr>
            <a:r>
              <a:rPr lang="en-US" altLang="zh-CN" sz="2700">
                <a:latin typeface="微软雅黑" pitchFamily="34" charset="-122"/>
                <a:ea typeface="微软雅黑" pitchFamily="34" charset="-122"/>
              </a:rPr>
              <a:t>——A,C</a:t>
            </a:r>
            <a:r>
              <a:rPr lang="zh-CN" altLang="en-US" sz="2700">
                <a:latin typeface="微软雅黑" pitchFamily="34" charset="-122"/>
                <a:ea typeface="微软雅黑" pitchFamily="34" charset="-122"/>
              </a:rPr>
              <a:t>两区的综合衍生段，是两者的深化，以休闲娱乐为主，是下班后及节假日的休闲场所。</a:t>
            </a:r>
          </a:p>
        </p:txBody>
      </p:sp>
      <p:sp>
        <p:nvSpPr>
          <p:cNvPr id="239622" name="AutoShape 8"/>
          <p:cNvSpPr>
            <a:spLocks noChangeArrowheads="1"/>
          </p:cNvSpPr>
          <p:nvPr/>
        </p:nvSpPr>
        <p:spPr bwMode="auto">
          <a:xfrm rot="-5400000">
            <a:off x="2839245" y="4307681"/>
            <a:ext cx="715962" cy="542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endParaRPr lang="zh-CN" altLang="en-US"/>
          </a:p>
        </p:txBody>
      </p:sp>
      <p:sp>
        <p:nvSpPr>
          <p:cNvPr id="239623" name="AutoShape 9"/>
          <p:cNvSpPr>
            <a:spLocks noChangeArrowheads="1"/>
          </p:cNvSpPr>
          <p:nvPr/>
        </p:nvSpPr>
        <p:spPr bwMode="auto">
          <a:xfrm rot="-5400000">
            <a:off x="8554245" y="4307681"/>
            <a:ext cx="715962" cy="542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endParaRPr lang="zh-CN" altLang="en-US"/>
          </a:p>
        </p:txBody>
      </p:sp>
      <p:sp>
        <p:nvSpPr>
          <p:cNvPr id="239624" name="Text Box 10"/>
          <p:cNvSpPr txBox="1">
            <a:spLocks noChangeArrowheads="1"/>
          </p:cNvSpPr>
          <p:nvPr/>
        </p:nvSpPr>
        <p:spPr bwMode="auto">
          <a:xfrm>
            <a:off x="11769725" y="1720850"/>
            <a:ext cx="5172075" cy="2441575"/>
          </a:xfrm>
          <a:prstGeom prst="rect">
            <a:avLst/>
          </a:prstGeom>
          <a:solidFill>
            <a:schemeClr val="hlink">
              <a:alpha val="30196"/>
            </a:schemeClr>
          </a:solidFill>
          <a:ln w="38100">
            <a:solidFill>
              <a:schemeClr val="hlink"/>
            </a:solidFill>
            <a:miter lim="800000"/>
            <a:headEnd/>
            <a:tailEnd/>
          </a:ln>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400" b="1">
                <a:latin typeface="微软雅黑" pitchFamily="34" charset="-122"/>
                <a:ea typeface="微软雅黑" pitchFamily="34" charset="-122"/>
              </a:rPr>
              <a:t>缤纷集市</a:t>
            </a:r>
          </a:p>
          <a:p>
            <a:pPr eaLnBrk="1" hangingPunct="1">
              <a:spcBef>
                <a:spcPct val="50000"/>
              </a:spcBef>
            </a:pPr>
            <a:r>
              <a:rPr lang="en-US" altLang="zh-CN" sz="2700">
                <a:latin typeface="微软雅黑" pitchFamily="34" charset="-122"/>
                <a:ea typeface="微软雅黑" pitchFamily="34" charset="-122"/>
              </a:rPr>
              <a:t>——</a:t>
            </a:r>
            <a:r>
              <a:rPr lang="zh-CN" altLang="en-US" sz="2700">
                <a:latin typeface="微软雅黑" pitchFamily="34" charset="-122"/>
                <a:ea typeface="微软雅黑" pitchFamily="34" charset="-122"/>
              </a:rPr>
              <a:t>以零售、创意、潮流店带动解放路的商业氛围，以人气开辟新兴的小商圈，进一步扩大商圈辐射范围。</a:t>
            </a:r>
          </a:p>
        </p:txBody>
      </p:sp>
      <p:sp>
        <p:nvSpPr>
          <p:cNvPr id="239625" name="AutoShape 11"/>
          <p:cNvSpPr>
            <a:spLocks noChangeArrowheads="1"/>
          </p:cNvSpPr>
          <p:nvPr/>
        </p:nvSpPr>
        <p:spPr bwMode="auto">
          <a:xfrm rot="-5400000">
            <a:off x="14131132" y="4307681"/>
            <a:ext cx="715962" cy="542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endParaRPr lang="zh-CN" altLang="en-US"/>
          </a:p>
        </p:txBody>
      </p:sp>
      <p:sp>
        <p:nvSpPr>
          <p:cNvPr id="239626" name="Rectangle 2"/>
          <p:cNvSpPr>
            <a:spLocks noChangeArrowheads="1"/>
          </p:cNvSpPr>
          <p:nvPr/>
        </p:nvSpPr>
        <p:spPr bwMode="auto">
          <a:xfrm>
            <a:off x="0" y="0"/>
            <a:ext cx="45259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spcBef>
                <a:spcPct val="50000"/>
              </a:spcBef>
            </a:pPr>
            <a:r>
              <a:rPr lang="zh-CN" altLang="en-US" sz="3600" b="1"/>
              <a:t>明确各区主要职能</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 name="矩形 13"/>
          <p:cNvSpPr/>
          <p:nvPr/>
        </p:nvSpPr>
        <p:spPr>
          <a:xfrm>
            <a:off x="0" y="6146800"/>
            <a:ext cx="17281525" cy="222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tIns="77153" rIns="154305" bIns="77153" anchor="ctr"/>
          <a:lstStyle/>
          <a:p>
            <a:pPr algn="ctr">
              <a:defRPr/>
            </a:pPr>
            <a:endParaRPr lang="zh-CN" altLang="en-US"/>
          </a:p>
        </p:txBody>
      </p:sp>
      <p:grpSp>
        <p:nvGrpSpPr>
          <p:cNvPr id="240643" name="组合 15"/>
          <p:cNvGrpSpPr>
            <a:grpSpLocks/>
          </p:cNvGrpSpPr>
          <p:nvPr/>
        </p:nvGrpSpPr>
        <p:grpSpPr bwMode="auto">
          <a:xfrm>
            <a:off x="487363" y="1597025"/>
            <a:ext cx="16230600" cy="6084888"/>
            <a:chOff x="0" y="1203325"/>
            <a:chExt cx="17281525" cy="6478620"/>
          </a:xfrm>
        </p:grpSpPr>
        <p:pic>
          <p:nvPicPr>
            <p:cNvPr id="240651" name="Picture 2" descr="图片1副本"/>
            <p:cNvPicPr>
              <a:picLocks noChangeAspect="1" noChangeArrowheads="1"/>
            </p:cNvPicPr>
            <p:nvPr/>
          </p:nvPicPr>
          <p:blipFill>
            <a:blip r:embed="rId3">
              <a:extLst>
                <a:ext uri="{28A0092B-C50C-407E-A947-70E740481C1C}">
                  <a14:useLocalDpi xmlns:a14="http://schemas.microsoft.com/office/drawing/2010/main" xmlns="" val="0"/>
                </a:ext>
              </a:extLst>
            </a:blip>
            <a:srcRect t="6461" b="2003"/>
            <a:stretch>
              <a:fillRect/>
            </a:stretch>
          </p:blipFill>
          <p:spPr bwMode="auto">
            <a:xfrm>
              <a:off x="0" y="1203325"/>
              <a:ext cx="17281525" cy="6478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0652" name="Text Box 3"/>
            <p:cNvSpPr txBox="1">
              <a:spLocks noChangeArrowheads="1"/>
            </p:cNvSpPr>
            <p:nvPr/>
          </p:nvSpPr>
          <p:spPr bwMode="auto">
            <a:xfrm>
              <a:off x="3876343" y="3739195"/>
              <a:ext cx="1362120" cy="648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a:t>C</a:t>
              </a:r>
              <a:r>
                <a:rPr lang="zh-CN" altLang="en-US"/>
                <a:t>区</a:t>
              </a:r>
            </a:p>
          </p:txBody>
        </p:sp>
        <p:sp>
          <p:nvSpPr>
            <p:cNvPr id="240653" name="Text Box 4"/>
            <p:cNvSpPr txBox="1">
              <a:spLocks noChangeArrowheads="1"/>
            </p:cNvSpPr>
            <p:nvPr/>
          </p:nvSpPr>
          <p:spPr bwMode="auto">
            <a:xfrm>
              <a:off x="8640764" y="3637926"/>
              <a:ext cx="1362120" cy="648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a:t>B</a:t>
              </a:r>
              <a:r>
                <a:rPr lang="zh-CN" altLang="en-US"/>
                <a:t>区</a:t>
              </a:r>
            </a:p>
          </p:txBody>
        </p:sp>
        <p:sp>
          <p:nvSpPr>
            <p:cNvPr id="240654" name="Text Box 5"/>
            <p:cNvSpPr txBox="1">
              <a:spLocks noChangeArrowheads="1"/>
            </p:cNvSpPr>
            <p:nvPr/>
          </p:nvSpPr>
          <p:spPr bwMode="auto">
            <a:xfrm>
              <a:off x="14221256" y="3637926"/>
              <a:ext cx="1362120" cy="648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a:t>A</a:t>
              </a:r>
              <a:r>
                <a:rPr lang="zh-CN" altLang="en-US"/>
                <a:t>区</a:t>
              </a:r>
            </a:p>
          </p:txBody>
        </p:sp>
      </p:grpSp>
      <p:sp>
        <p:nvSpPr>
          <p:cNvPr id="240644" name="Text Box 6"/>
          <p:cNvSpPr txBox="1">
            <a:spLocks noChangeArrowheads="1"/>
          </p:cNvSpPr>
          <p:nvPr/>
        </p:nvSpPr>
        <p:spPr bwMode="auto">
          <a:xfrm>
            <a:off x="747713" y="6156325"/>
            <a:ext cx="5172075" cy="1609725"/>
          </a:xfrm>
          <a:prstGeom prst="rect">
            <a:avLst/>
          </a:prstGeom>
          <a:solidFill>
            <a:schemeClr val="accent2">
              <a:alpha val="50195"/>
            </a:schemeClr>
          </a:solidFill>
          <a:ln w="38100">
            <a:solidFill>
              <a:schemeClr val="accent2"/>
            </a:solidFill>
            <a:miter lim="800000"/>
            <a:headEnd/>
            <a:tailEnd/>
          </a:ln>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700" b="1">
                <a:solidFill>
                  <a:schemeClr val="bg1"/>
                </a:solidFill>
                <a:latin typeface="微软雅黑" pitchFamily="34" charset="-122"/>
                <a:ea typeface="微软雅黑" pitchFamily="34" charset="-122"/>
              </a:rPr>
              <a:t>服务于地铁人流及周边商务人士：</a:t>
            </a:r>
          </a:p>
          <a:p>
            <a:pPr eaLnBrk="1" hangingPunct="1">
              <a:spcBef>
                <a:spcPct val="50000"/>
              </a:spcBef>
            </a:pPr>
            <a:r>
              <a:rPr lang="zh-CN" altLang="en-US" sz="2700">
                <a:latin typeface="微软雅黑" pitchFamily="34" charset="-122"/>
                <a:ea typeface="微软雅黑" pitchFamily="34" charset="-122"/>
              </a:rPr>
              <a:t>商务简餐、银行</a:t>
            </a:r>
            <a:r>
              <a:rPr lang="en-US" altLang="zh-CN" sz="2700">
                <a:latin typeface="微软雅黑" pitchFamily="34" charset="-122"/>
                <a:ea typeface="微软雅黑" pitchFamily="34" charset="-122"/>
              </a:rPr>
              <a:t>ATM</a:t>
            </a:r>
            <a:r>
              <a:rPr lang="zh-CN" altLang="en-US" sz="2700">
                <a:latin typeface="微软雅黑" pitchFamily="34" charset="-122"/>
                <a:ea typeface="微软雅黑" pitchFamily="34" charset="-122"/>
              </a:rPr>
              <a:t>、便利店，快速餐饮（奶茶铺、面包房等）</a:t>
            </a:r>
          </a:p>
        </p:txBody>
      </p:sp>
      <p:sp>
        <p:nvSpPr>
          <p:cNvPr id="240645" name="Text Box 7"/>
          <p:cNvSpPr txBox="1">
            <a:spLocks noChangeArrowheads="1"/>
          </p:cNvSpPr>
          <p:nvPr/>
        </p:nvSpPr>
        <p:spPr bwMode="auto">
          <a:xfrm>
            <a:off x="6192838" y="6156325"/>
            <a:ext cx="5172075" cy="2025650"/>
          </a:xfrm>
          <a:prstGeom prst="rect">
            <a:avLst/>
          </a:prstGeom>
          <a:solidFill>
            <a:schemeClr val="accent2">
              <a:alpha val="50195"/>
            </a:schemeClr>
          </a:solidFill>
          <a:ln w="38100">
            <a:solidFill>
              <a:schemeClr val="accent2"/>
            </a:solidFill>
            <a:miter lim="800000"/>
            <a:headEnd/>
            <a:tailEnd/>
          </a:ln>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700" b="1">
                <a:solidFill>
                  <a:schemeClr val="bg1"/>
                </a:solidFill>
                <a:latin typeface="微软雅黑" pitchFamily="34" charset="-122"/>
                <a:ea typeface="微软雅黑" pitchFamily="34" charset="-122"/>
              </a:rPr>
              <a:t>商务人士闲暇时的休闲娱乐场所：</a:t>
            </a:r>
          </a:p>
          <a:p>
            <a:pPr eaLnBrk="1" hangingPunct="1">
              <a:spcBef>
                <a:spcPct val="50000"/>
              </a:spcBef>
            </a:pPr>
            <a:r>
              <a:rPr lang="zh-CN" altLang="en-US" sz="2700">
                <a:latin typeface="微软雅黑" pitchFamily="34" charset="-122"/>
                <a:ea typeface="微软雅黑" pitchFamily="34" charset="-122"/>
              </a:rPr>
              <a:t>大型游艺城、咖啡馆、红酒沙龙，冰激凌甜品店、健身房，美发美容。</a:t>
            </a:r>
          </a:p>
        </p:txBody>
      </p:sp>
      <p:sp>
        <p:nvSpPr>
          <p:cNvPr id="240646" name="AutoShape 8"/>
          <p:cNvSpPr>
            <a:spLocks noChangeArrowheads="1"/>
          </p:cNvSpPr>
          <p:nvPr/>
        </p:nvSpPr>
        <p:spPr bwMode="auto">
          <a:xfrm rot="5400000">
            <a:off x="2839244" y="4814094"/>
            <a:ext cx="715963" cy="542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endParaRPr lang="zh-CN" altLang="en-US"/>
          </a:p>
        </p:txBody>
      </p:sp>
      <p:sp>
        <p:nvSpPr>
          <p:cNvPr id="240647" name="Text Box 9"/>
          <p:cNvSpPr txBox="1">
            <a:spLocks noChangeArrowheads="1"/>
          </p:cNvSpPr>
          <p:nvPr/>
        </p:nvSpPr>
        <p:spPr bwMode="auto">
          <a:xfrm>
            <a:off x="11612563" y="6156325"/>
            <a:ext cx="5172075" cy="2555875"/>
          </a:xfrm>
          <a:prstGeom prst="rect">
            <a:avLst/>
          </a:prstGeom>
          <a:solidFill>
            <a:schemeClr val="accent2">
              <a:alpha val="50195"/>
            </a:schemeClr>
          </a:solidFill>
          <a:ln w="38100">
            <a:solidFill>
              <a:schemeClr val="accent2"/>
            </a:solidFill>
            <a:miter lim="800000"/>
            <a:headEnd/>
            <a:tailEnd/>
          </a:ln>
        </p:spPr>
        <p:txBody>
          <a:bodyPr lIns="154305" tIns="77153" rIns="154305" bIns="77153">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700" b="1">
                <a:solidFill>
                  <a:schemeClr val="bg1"/>
                </a:solidFill>
                <a:latin typeface="微软雅黑" pitchFamily="34" charset="-122"/>
                <a:ea typeface="微软雅黑" pitchFamily="34" charset="-122"/>
              </a:rPr>
              <a:t>补充地面商业，带动解放路商业氛围：</a:t>
            </a:r>
          </a:p>
          <a:p>
            <a:pPr eaLnBrk="1" hangingPunct="1">
              <a:spcBef>
                <a:spcPct val="50000"/>
              </a:spcBef>
            </a:pPr>
            <a:r>
              <a:rPr lang="zh-CN" altLang="en-US">
                <a:latin typeface="微软雅黑" pitchFamily="34" charset="-122"/>
                <a:ea typeface="微软雅黑" pitchFamily="34" charset="-122"/>
              </a:rPr>
              <a:t>大型潮流品牌</a:t>
            </a:r>
            <a:r>
              <a:rPr lang="zh-CN" altLang="en-US" sz="2700">
                <a:latin typeface="微软雅黑" pitchFamily="34" charset="-122"/>
                <a:ea typeface="微软雅黑" pitchFamily="34" charset="-122"/>
              </a:rPr>
              <a:t>服饰，专业零售超市，知名快餐，同时配合散户租售。</a:t>
            </a:r>
          </a:p>
        </p:txBody>
      </p:sp>
      <p:sp>
        <p:nvSpPr>
          <p:cNvPr id="240648" name="AutoShape 11"/>
          <p:cNvSpPr>
            <a:spLocks noChangeArrowheads="1"/>
          </p:cNvSpPr>
          <p:nvPr/>
        </p:nvSpPr>
        <p:spPr bwMode="auto">
          <a:xfrm rot="5400000">
            <a:off x="8554244" y="4814094"/>
            <a:ext cx="715963" cy="542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endParaRPr lang="zh-CN" altLang="en-US"/>
          </a:p>
        </p:txBody>
      </p:sp>
      <p:sp>
        <p:nvSpPr>
          <p:cNvPr id="240649" name="AutoShape 12"/>
          <p:cNvSpPr>
            <a:spLocks noChangeArrowheads="1"/>
          </p:cNvSpPr>
          <p:nvPr/>
        </p:nvSpPr>
        <p:spPr bwMode="auto">
          <a:xfrm rot="5400000">
            <a:off x="14134306" y="4814094"/>
            <a:ext cx="715963" cy="542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endParaRPr lang="zh-CN" altLang="en-US"/>
          </a:p>
        </p:txBody>
      </p:sp>
      <p:sp>
        <p:nvSpPr>
          <p:cNvPr id="240650" name="Rectangle 2"/>
          <p:cNvSpPr>
            <a:spLocks noChangeArrowheads="1"/>
          </p:cNvSpPr>
          <p:nvPr/>
        </p:nvSpPr>
        <p:spPr bwMode="auto">
          <a:xfrm>
            <a:off x="0" y="0"/>
            <a:ext cx="3535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spcBef>
                <a:spcPct val="50000"/>
              </a:spcBef>
            </a:pPr>
            <a:r>
              <a:rPr lang="zh-CN" altLang="en-US" sz="3600" b="1"/>
              <a:t>明确业态划分</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11" descr="C:\Documents and Settings\user\桌面\改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8763" y="746125"/>
            <a:ext cx="16611600" cy="853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537" name="Text Box 81"/>
          <p:cNvSpPr txBox="1">
            <a:spLocks noChangeArrowheads="1"/>
          </p:cNvSpPr>
          <p:nvPr/>
        </p:nvSpPr>
        <p:spPr bwMode="auto">
          <a:xfrm>
            <a:off x="747713" y="2278063"/>
            <a:ext cx="11277600" cy="525462"/>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2400" b="1" dirty="0">
                <a:solidFill>
                  <a:srgbClr val="0033CC"/>
                </a:solidFill>
                <a:latin typeface="微软雅黑" pitchFamily="34" charset="-122"/>
                <a:ea typeface="微软雅黑" pitchFamily="34" charset="-122"/>
              </a:rPr>
              <a:t>面宽及进深长度，由两点间柱点个数进行预估，两单位柱点间距离为</a:t>
            </a:r>
            <a:r>
              <a:rPr lang="en-US" altLang="zh-CN" sz="2400" b="1" dirty="0">
                <a:solidFill>
                  <a:srgbClr val="0033CC"/>
                </a:solidFill>
                <a:latin typeface="微软雅黑" pitchFamily="34" charset="-122"/>
                <a:ea typeface="微软雅黑" pitchFamily="34" charset="-122"/>
              </a:rPr>
              <a:t>8.4</a:t>
            </a:r>
            <a:r>
              <a:rPr lang="zh-CN" altLang="en-US" sz="2400" b="1" dirty="0">
                <a:solidFill>
                  <a:srgbClr val="0033CC"/>
                </a:solidFill>
                <a:latin typeface="微软雅黑" pitchFamily="34" charset="-122"/>
                <a:ea typeface="微软雅黑" pitchFamily="34" charset="-122"/>
              </a:rPr>
              <a:t>米</a:t>
            </a:r>
          </a:p>
        </p:txBody>
      </p:sp>
      <p:sp>
        <p:nvSpPr>
          <p:cNvPr id="24652" name="Text Box 76"/>
          <p:cNvSpPr txBox="1">
            <a:spLocks noChangeArrowheads="1"/>
          </p:cNvSpPr>
          <p:nvPr/>
        </p:nvSpPr>
        <p:spPr bwMode="auto">
          <a:xfrm>
            <a:off x="747713" y="1368425"/>
            <a:ext cx="10179050" cy="893763"/>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en-US" altLang="zh-CN" sz="2400" b="1" dirty="0">
                <a:solidFill>
                  <a:srgbClr val="0033CC"/>
                </a:solidFill>
                <a:latin typeface="微软雅黑" pitchFamily="34" charset="-122"/>
                <a:ea typeface="微软雅黑" pitchFamily="34" charset="-122"/>
              </a:rPr>
              <a:t>A</a:t>
            </a:r>
            <a:r>
              <a:rPr lang="zh-CN" altLang="en-US" sz="2400" b="1" dirty="0">
                <a:solidFill>
                  <a:srgbClr val="0033CC"/>
                </a:solidFill>
                <a:latin typeface="微软雅黑" pitchFamily="34" charset="-122"/>
                <a:ea typeface="微软雅黑" pitchFamily="34" charset="-122"/>
              </a:rPr>
              <a:t>区建筑面积：</a:t>
            </a:r>
            <a:r>
              <a:rPr lang="en-US" altLang="zh-CN" sz="2400" b="1" dirty="0">
                <a:solidFill>
                  <a:srgbClr val="0033CC"/>
                </a:solidFill>
                <a:latin typeface="微软雅黑" pitchFamily="34" charset="-122"/>
                <a:ea typeface="微软雅黑" pitchFamily="34" charset="-122"/>
              </a:rPr>
              <a:t>7200  </a:t>
            </a:r>
            <a:r>
              <a:rPr lang="zh-CN" altLang="en-US" sz="2400" b="1" dirty="0">
                <a:solidFill>
                  <a:srgbClr val="0033CC"/>
                </a:solidFill>
                <a:latin typeface="微软雅黑" pitchFamily="34" charset="-122"/>
                <a:ea typeface="微软雅黑" pitchFamily="34" charset="-122"/>
              </a:rPr>
              <a:t>实际商铺面积：</a:t>
            </a:r>
            <a:r>
              <a:rPr lang="en-US" altLang="zh-CN" sz="2400" b="1" dirty="0">
                <a:solidFill>
                  <a:srgbClr val="0033CC"/>
                </a:solidFill>
                <a:latin typeface="微软雅黑" pitchFamily="34" charset="-122"/>
                <a:ea typeface="微软雅黑" pitchFamily="34" charset="-122"/>
              </a:rPr>
              <a:t>3500</a:t>
            </a:r>
            <a:r>
              <a:rPr lang="zh-CN" altLang="en-US" sz="2400" b="1" dirty="0">
                <a:solidFill>
                  <a:srgbClr val="0033CC"/>
                </a:solidFill>
                <a:latin typeface="微软雅黑" pitchFamily="34" charset="-122"/>
                <a:ea typeface="微软雅黑" pitchFamily="34" charset="-122"/>
              </a:rPr>
              <a:t>（已去公共服务、设备房）  得房率：</a:t>
            </a:r>
            <a:r>
              <a:rPr lang="en-US" altLang="zh-CN" sz="2400" b="1" dirty="0">
                <a:solidFill>
                  <a:srgbClr val="0033CC"/>
                </a:solidFill>
                <a:latin typeface="微软雅黑" pitchFamily="34" charset="-122"/>
                <a:ea typeface="微软雅黑" pitchFamily="34" charset="-122"/>
              </a:rPr>
              <a:t>48%</a:t>
            </a:r>
            <a:r>
              <a:rPr lang="zh-CN" altLang="en-US" sz="2400" b="1" dirty="0">
                <a:solidFill>
                  <a:srgbClr val="0033CC"/>
                </a:solidFill>
                <a:latin typeface="微软雅黑" pitchFamily="34" charset="-122"/>
                <a:ea typeface="微软雅黑" pitchFamily="34" charset="-122"/>
              </a:rPr>
              <a:t>左右</a:t>
            </a:r>
          </a:p>
        </p:txBody>
      </p:sp>
      <p:sp>
        <p:nvSpPr>
          <p:cNvPr id="36871" name="Text Box 7"/>
          <p:cNvSpPr txBox="1">
            <a:spLocks noChangeArrowheads="1"/>
          </p:cNvSpPr>
          <p:nvPr/>
        </p:nvSpPr>
        <p:spPr bwMode="auto">
          <a:xfrm>
            <a:off x="12831763" y="7832725"/>
            <a:ext cx="1130300" cy="484188"/>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defRPr/>
            </a:pPr>
            <a:r>
              <a:rPr lang="zh-CN" altLang="en-US" sz="2400" b="1" dirty="0">
                <a:ea typeface="微软雅黑" pitchFamily="34" charset="-122"/>
              </a:rPr>
              <a:t>快餐</a:t>
            </a:r>
          </a:p>
        </p:txBody>
      </p:sp>
      <p:sp>
        <p:nvSpPr>
          <p:cNvPr id="36872" name="Text Box 8"/>
          <p:cNvSpPr txBox="1">
            <a:spLocks noChangeArrowheads="1"/>
          </p:cNvSpPr>
          <p:nvPr/>
        </p:nvSpPr>
        <p:spPr bwMode="auto">
          <a:xfrm>
            <a:off x="7954963" y="7832725"/>
            <a:ext cx="1885950" cy="485775"/>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defRPr/>
            </a:pPr>
            <a:r>
              <a:rPr lang="zh-CN" altLang="en-US" sz="2400" b="1" dirty="0">
                <a:ea typeface="微软雅黑" pitchFamily="34" charset="-122"/>
              </a:rPr>
              <a:t>创意零售店</a:t>
            </a:r>
            <a:endParaRPr lang="en-US" altLang="zh-CN" sz="2400" b="1" dirty="0">
              <a:ea typeface="微软雅黑" pitchFamily="34" charset="-122"/>
            </a:endParaRPr>
          </a:p>
        </p:txBody>
      </p:sp>
      <p:sp>
        <p:nvSpPr>
          <p:cNvPr id="36873" name="Text Box 9"/>
          <p:cNvSpPr txBox="1">
            <a:spLocks noChangeArrowheads="1"/>
          </p:cNvSpPr>
          <p:nvPr/>
        </p:nvSpPr>
        <p:spPr bwMode="auto">
          <a:xfrm>
            <a:off x="3001963" y="7805738"/>
            <a:ext cx="2511425" cy="484187"/>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defRPr/>
            </a:pPr>
            <a:r>
              <a:rPr lang="zh-CN" altLang="en-US" sz="2400" b="1" dirty="0">
                <a:ea typeface="微软雅黑" pitchFamily="34" charset="-122"/>
              </a:rPr>
              <a:t>品牌主力零售</a:t>
            </a:r>
          </a:p>
        </p:txBody>
      </p:sp>
      <p:sp>
        <p:nvSpPr>
          <p:cNvPr id="241672" name="Rectangle 2"/>
          <p:cNvSpPr>
            <a:spLocks noChangeArrowheads="1"/>
          </p:cNvSpPr>
          <p:nvPr/>
        </p:nvSpPr>
        <p:spPr bwMode="auto">
          <a:xfrm>
            <a:off x="0" y="0"/>
            <a:ext cx="2925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spcBef>
                <a:spcPct val="50000"/>
              </a:spcBef>
            </a:pPr>
            <a:r>
              <a:rPr lang="en-US" altLang="zh-CN" sz="3600" b="1"/>
              <a:t>A</a:t>
            </a:r>
            <a:r>
              <a:rPr lang="zh-CN" altLang="en-US" sz="3600" b="1"/>
              <a:t>区</a:t>
            </a:r>
            <a:endParaRPr lang="zh-CN" altLang="en-US" sz="3600" b="1">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16" descr="C:\Documents and Settings\user\桌面\改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127125"/>
            <a:ext cx="17281525" cy="844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537" name="Text Box 81"/>
          <p:cNvSpPr txBox="1">
            <a:spLocks noChangeArrowheads="1"/>
          </p:cNvSpPr>
          <p:nvPr/>
        </p:nvSpPr>
        <p:spPr bwMode="auto">
          <a:xfrm>
            <a:off x="752475" y="2354263"/>
            <a:ext cx="12514263" cy="525462"/>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2400" b="1" dirty="0">
                <a:solidFill>
                  <a:srgbClr val="0033CC"/>
                </a:solidFill>
                <a:latin typeface="微软雅黑" pitchFamily="34" charset="-122"/>
                <a:ea typeface="微软雅黑" pitchFamily="34" charset="-122"/>
              </a:rPr>
              <a:t>面宽及进深长度，由两点间柱点个数进行预估，两单位柱点间距离为</a:t>
            </a:r>
            <a:r>
              <a:rPr lang="en-US" altLang="zh-CN" sz="2400" b="1" dirty="0">
                <a:solidFill>
                  <a:srgbClr val="0033CC"/>
                </a:solidFill>
                <a:latin typeface="微软雅黑" pitchFamily="34" charset="-122"/>
                <a:ea typeface="微软雅黑" pitchFamily="34" charset="-122"/>
              </a:rPr>
              <a:t>8.4</a:t>
            </a:r>
            <a:r>
              <a:rPr lang="zh-CN" altLang="en-US" sz="2400" b="1" dirty="0">
                <a:solidFill>
                  <a:srgbClr val="0033CC"/>
                </a:solidFill>
                <a:latin typeface="微软雅黑" pitchFamily="34" charset="-122"/>
                <a:ea typeface="微软雅黑" pitchFamily="34" charset="-122"/>
              </a:rPr>
              <a:t>米</a:t>
            </a:r>
          </a:p>
        </p:txBody>
      </p:sp>
      <p:sp>
        <p:nvSpPr>
          <p:cNvPr id="24652" name="Text Box 76"/>
          <p:cNvSpPr txBox="1">
            <a:spLocks noChangeArrowheads="1"/>
          </p:cNvSpPr>
          <p:nvPr/>
        </p:nvSpPr>
        <p:spPr bwMode="auto">
          <a:xfrm>
            <a:off x="747713" y="1431925"/>
            <a:ext cx="10026650" cy="893763"/>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en-US" altLang="zh-CN" sz="2400" b="1" dirty="0">
                <a:solidFill>
                  <a:srgbClr val="0033CC"/>
                </a:solidFill>
                <a:latin typeface="微软雅黑" pitchFamily="34" charset="-122"/>
                <a:ea typeface="微软雅黑" pitchFamily="34" charset="-122"/>
              </a:rPr>
              <a:t>B</a:t>
            </a:r>
            <a:r>
              <a:rPr lang="zh-CN" altLang="en-US" sz="2400" b="1" dirty="0">
                <a:solidFill>
                  <a:srgbClr val="0033CC"/>
                </a:solidFill>
                <a:latin typeface="微软雅黑" pitchFamily="34" charset="-122"/>
                <a:ea typeface="微软雅黑" pitchFamily="34" charset="-122"/>
              </a:rPr>
              <a:t>区建筑面积：</a:t>
            </a:r>
            <a:r>
              <a:rPr lang="en-US" altLang="zh-CN" sz="2400" b="1" dirty="0">
                <a:solidFill>
                  <a:srgbClr val="0033CC"/>
                </a:solidFill>
                <a:latin typeface="微软雅黑" pitchFamily="34" charset="-122"/>
                <a:ea typeface="微软雅黑" pitchFamily="34" charset="-122"/>
              </a:rPr>
              <a:t>9600  </a:t>
            </a:r>
            <a:r>
              <a:rPr lang="zh-CN" altLang="en-US" sz="2400" b="1" dirty="0">
                <a:solidFill>
                  <a:srgbClr val="0033CC"/>
                </a:solidFill>
                <a:latin typeface="微软雅黑" pitchFamily="34" charset="-122"/>
                <a:ea typeface="微软雅黑" pitchFamily="34" charset="-122"/>
              </a:rPr>
              <a:t>实际商铺面积：</a:t>
            </a:r>
            <a:r>
              <a:rPr lang="en-US" altLang="zh-CN" sz="2400" b="1" dirty="0">
                <a:solidFill>
                  <a:srgbClr val="0033CC"/>
                </a:solidFill>
                <a:latin typeface="微软雅黑" pitchFamily="34" charset="-122"/>
                <a:ea typeface="微软雅黑" pitchFamily="34" charset="-122"/>
              </a:rPr>
              <a:t>5200</a:t>
            </a:r>
            <a:r>
              <a:rPr lang="zh-CN" altLang="en-US" sz="2400" b="1" dirty="0">
                <a:solidFill>
                  <a:srgbClr val="0033CC"/>
                </a:solidFill>
                <a:latin typeface="微软雅黑" pitchFamily="34" charset="-122"/>
                <a:ea typeface="微软雅黑" pitchFamily="34" charset="-122"/>
              </a:rPr>
              <a:t>（已去公共服务、设备房）  得房率：</a:t>
            </a:r>
            <a:r>
              <a:rPr lang="en-US" altLang="zh-CN" sz="2400" b="1" dirty="0">
                <a:solidFill>
                  <a:srgbClr val="0033CC"/>
                </a:solidFill>
                <a:latin typeface="微软雅黑" pitchFamily="34" charset="-122"/>
                <a:ea typeface="微软雅黑" pitchFamily="34" charset="-122"/>
              </a:rPr>
              <a:t>54%</a:t>
            </a:r>
            <a:r>
              <a:rPr lang="zh-CN" altLang="en-US" sz="2400" b="1" dirty="0">
                <a:solidFill>
                  <a:srgbClr val="0033CC"/>
                </a:solidFill>
                <a:latin typeface="微软雅黑" pitchFamily="34" charset="-122"/>
                <a:ea typeface="微软雅黑" pitchFamily="34" charset="-122"/>
              </a:rPr>
              <a:t>左右</a:t>
            </a:r>
          </a:p>
        </p:txBody>
      </p:sp>
      <p:sp>
        <p:nvSpPr>
          <p:cNvPr id="242693" name="Rectangle 2"/>
          <p:cNvSpPr>
            <a:spLocks noChangeArrowheads="1"/>
          </p:cNvSpPr>
          <p:nvPr/>
        </p:nvSpPr>
        <p:spPr bwMode="auto">
          <a:xfrm>
            <a:off x="0" y="0"/>
            <a:ext cx="2925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spcBef>
                <a:spcPct val="50000"/>
              </a:spcBef>
            </a:pPr>
            <a:r>
              <a:rPr lang="en-US" altLang="zh-CN" sz="3600" b="1"/>
              <a:t>B</a:t>
            </a:r>
            <a:r>
              <a:rPr lang="zh-CN" altLang="en-US" sz="3600" b="1"/>
              <a:t>区</a:t>
            </a:r>
            <a:endParaRPr lang="zh-CN" altLang="en-US" sz="3600" b="1">
              <a:latin typeface="微软雅黑" pitchFamily="34" charset="-122"/>
              <a:ea typeface="微软雅黑" pitchFamily="34" charset="-122"/>
            </a:endParaRPr>
          </a:p>
        </p:txBody>
      </p:sp>
      <p:sp>
        <p:nvSpPr>
          <p:cNvPr id="242694" name="TextBox 15"/>
          <p:cNvSpPr txBox="1">
            <a:spLocks noChangeArrowheads="1"/>
          </p:cNvSpPr>
          <p:nvPr/>
        </p:nvSpPr>
        <p:spPr bwMode="auto">
          <a:xfrm>
            <a:off x="8716963" y="7070725"/>
            <a:ext cx="12192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ea typeface="微软雅黑" pitchFamily="34" charset="-122"/>
              </a:rPr>
              <a:t>餐饮</a:t>
            </a:r>
            <a:r>
              <a:rPr lang="en-US" altLang="zh-CN"/>
              <a:t> </a:t>
            </a:r>
            <a:endParaRPr lang="zh-CN" altLang="en-US"/>
          </a:p>
        </p:txBody>
      </p:sp>
      <p:sp>
        <p:nvSpPr>
          <p:cNvPr id="242695" name="TextBox 16"/>
          <p:cNvSpPr txBox="1">
            <a:spLocks noChangeArrowheads="1"/>
          </p:cNvSpPr>
          <p:nvPr/>
        </p:nvSpPr>
        <p:spPr bwMode="auto">
          <a:xfrm>
            <a:off x="8716963" y="7832725"/>
            <a:ext cx="22098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ea typeface="微软雅黑" pitchFamily="34" charset="-122"/>
              </a:rPr>
              <a:t>电玩</a:t>
            </a:r>
            <a:r>
              <a:rPr lang="en-US" altLang="zh-CN" sz="2400" b="1">
                <a:ea typeface="微软雅黑" pitchFamily="34" charset="-122"/>
              </a:rPr>
              <a:t> </a:t>
            </a:r>
            <a:endParaRPr lang="zh-CN" altLang="en-US" sz="2400" b="1">
              <a:ea typeface="微软雅黑" pitchFamily="34" charset="-122"/>
            </a:endParaRPr>
          </a:p>
        </p:txBody>
      </p:sp>
      <p:sp>
        <p:nvSpPr>
          <p:cNvPr id="242696" name="TextBox 17"/>
          <p:cNvSpPr txBox="1">
            <a:spLocks noChangeArrowheads="1"/>
          </p:cNvSpPr>
          <p:nvPr/>
        </p:nvSpPr>
        <p:spPr bwMode="auto">
          <a:xfrm>
            <a:off x="8716963" y="8442325"/>
            <a:ext cx="12192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ea typeface="微软雅黑" pitchFamily="34" charset="-122"/>
              </a:rPr>
              <a:t>咖啡</a:t>
            </a:r>
            <a:r>
              <a:rPr lang="en-US" altLang="zh-CN"/>
              <a:t> </a:t>
            </a:r>
            <a:endParaRPr lang="zh-CN" altLang="en-US"/>
          </a:p>
        </p:txBody>
      </p:sp>
      <p:sp>
        <p:nvSpPr>
          <p:cNvPr id="242697" name="TextBox 18"/>
          <p:cNvSpPr txBox="1">
            <a:spLocks noChangeArrowheads="1"/>
          </p:cNvSpPr>
          <p:nvPr/>
        </p:nvSpPr>
        <p:spPr bwMode="auto">
          <a:xfrm>
            <a:off x="4373563" y="7070725"/>
            <a:ext cx="2133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ea typeface="微软雅黑" pitchFamily="34" charset="-122"/>
              </a:rPr>
              <a:t>美容美发</a:t>
            </a:r>
            <a:r>
              <a:rPr lang="en-US" altLang="zh-CN"/>
              <a:t> </a:t>
            </a:r>
            <a:endParaRPr lang="zh-CN" altLang="en-US"/>
          </a:p>
        </p:txBody>
      </p:sp>
      <p:sp>
        <p:nvSpPr>
          <p:cNvPr id="242698" name="TextBox 19"/>
          <p:cNvSpPr txBox="1">
            <a:spLocks noChangeArrowheads="1"/>
          </p:cNvSpPr>
          <p:nvPr/>
        </p:nvSpPr>
        <p:spPr bwMode="auto">
          <a:xfrm>
            <a:off x="4373563" y="7904163"/>
            <a:ext cx="25146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ea typeface="微软雅黑" pitchFamily="34" charset="-122"/>
              </a:rPr>
              <a:t>休闲养生</a:t>
            </a:r>
            <a:r>
              <a:rPr lang="en-US" altLang="zh-CN" sz="2400" b="1">
                <a:ea typeface="微软雅黑" pitchFamily="34" charset="-122"/>
              </a:rPr>
              <a:t> </a:t>
            </a:r>
            <a:endParaRPr lang="zh-CN" altLang="en-US" sz="2400" b="1">
              <a:ea typeface="微软雅黑" pitchFamily="34" charset="-122"/>
            </a:endParaRPr>
          </a:p>
        </p:txBody>
      </p:sp>
      <p:sp>
        <p:nvSpPr>
          <p:cNvPr id="242699" name="TextBox 20"/>
          <p:cNvSpPr txBox="1">
            <a:spLocks noChangeArrowheads="1"/>
          </p:cNvSpPr>
          <p:nvPr/>
        </p:nvSpPr>
        <p:spPr bwMode="auto">
          <a:xfrm>
            <a:off x="4373563" y="8589963"/>
            <a:ext cx="21336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ea typeface="微软雅黑" pitchFamily="34" charset="-122"/>
              </a:rPr>
              <a:t>景观过道</a:t>
            </a:r>
            <a:r>
              <a:rPr lang="en-US" altLang="zh-CN" sz="2400" b="1">
                <a:ea typeface="微软雅黑" pitchFamily="34" charset="-122"/>
              </a:rPr>
              <a:t> </a:t>
            </a:r>
            <a:endParaRPr lang="zh-CN" altLang="en-US" sz="2400" b="1">
              <a:ea typeface="微软雅黑" pitchFamily="34" charset="-122"/>
            </a:endParaRPr>
          </a:p>
        </p:txBody>
      </p:sp>
      <p:sp>
        <p:nvSpPr>
          <p:cNvPr id="242700" name="TextBox 21"/>
          <p:cNvSpPr txBox="1">
            <a:spLocks noChangeArrowheads="1"/>
          </p:cNvSpPr>
          <p:nvPr/>
        </p:nvSpPr>
        <p:spPr bwMode="auto">
          <a:xfrm>
            <a:off x="13441363" y="7070725"/>
            <a:ext cx="12192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ea typeface="微软雅黑" pitchFamily="34" charset="-122"/>
              </a:rPr>
              <a:t>甜品</a:t>
            </a:r>
            <a:r>
              <a:rPr lang="en-US" altLang="zh-CN"/>
              <a:t> </a:t>
            </a:r>
            <a:endParaRPr lang="zh-CN" altLang="en-US"/>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12" descr="C:\Documents and Settings\user\桌面\改-Model.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8763" y="762000"/>
            <a:ext cx="16535400" cy="889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537" name="Text Box 81"/>
          <p:cNvSpPr txBox="1">
            <a:spLocks noChangeArrowheads="1"/>
          </p:cNvSpPr>
          <p:nvPr/>
        </p:nvSpPr>
        <p:spPr bwMode="auto">
          <a:xfrm>
            <a:off x="739775" y="2422525"/>
            <a:ext cx="11863388" cy="525463"/>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2400" b="1" dirty="0">
                <a:solidFill>
                  <a:srgbClr val="0033CC"/>
                </a:solidFill>
                <a:latin typeface="微软雅黑" pitchFamily="34" charset="-122"/>
                <a:ea typeface="微软雅黑" pitchFamily="34" charset="-122"/>
              </a:rPr>
              <a:t>面宽及进深长度，由两点间柱点个数进行预估，两单位柱点间距离为</a:t>
            </a:r>
            <a:r>
              <a:rPr lang="en-US" altLang="zh-CN" sz="2400" b="1" dirty="0">
                <a:solidFill>
                  <a:srgbClr val="0033CC"/>
                </a:solidFill>
                <a:latin typeface="微软雅黑" pitchFamily="34" charset="-122"/>
                <a:ea typeface="微软雅黑" pitchFamily="34" charset="-122"/>
              </a:rPr>
              <a:t>8.4</a:t>
            </a:r>
            <a:r>
              <a:rPr lang="zh-CN" altLang="en-US" sz="2400" b="1" dirty="0">
                <a:solidFill>
                  <a:srgbClr val="0033CC"/>
                </a:solidFill>
                <a:latin typeface="微软雅黑" pitchFamily="34" charset="-122"/>
                <a:ea typeface="微软雅黑" pitchFamily="34" charset="-122"/>
              </a:rPr>
              <a:t>米</a:t>
            </a:r>
          </a:p>
        </p:txBody>
      </p:sp>
      <p:sp>
        <p:nvSpPr>
          <p:cNvPr id="24652" name="Text Box 76"/>
          <p:cNvSpPr txBox="1">
            <a:spLocks noChangeArrowheads="1"/>
          </p:cNvSpPr>
          <p:nvPr/>
        </p:nvSpPr>
        <p:spPr bwMode="auto">
          <a:xfrm>
            <a:off x="715963" y="1452563"/>
            <a:ext cx="9906000" cy="893762"/>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en-US" altLang="zh-CN" sz="2400" b="1" dirty="0">
                <a:solidFill>
                  <a:srgbClr val="0033CC"/>
                </a:solidFill>
                <a:latin typeface="微软雅黑" pitchFamily="34" charset="-122"/>
                <a:ea typeface="微软雅黑" pitchFamily="34" charset="-122"/>
              </a:rPr>
              <a:t>C</a:t>
            </a:r>
            <a:r>
              <a:rPr lang="zh-CN" altLang="en-US" sz="2400" b="1" dirty="0">
                <a:solidFill>
                  <a:srgbClr val="0033CC"/>
                </a:solidFill>
                <a:latin typeface="微软雅黑" pitchFamily="34" charset="-122"/>
                <a:ea typeface="微软雅黑" pitchFamily="34" charset="-122"/>
              </a:rPr>
              <a:t>区建筑面积：</a:t>
            </a:r>
            <a:r>
              <a:rPr lang="en-US" altLang="zh-CN" sz="2400" b="1" dirty="0">
                <a:solidFill>
                  <a:srgbClr val="0033CC"/>
                </a:solidFill>
                <a:latin typeface="微软雅黑" pitchFamily="34" charset="-122"/>
                <a:ea typeface="微软雅黑" pitchFamily="34" charset="-122"/>
              </a:rPr>
              <a:t>4700  </a:t>
            </a:r>
            <a:r>
              <a:rPr lang="zh-CN" altLang="en-US" sz="2400" b="1" dirty="0">
                <a:solidFill>
                  <a:srgbClr val="0033CC"/>
                </a:solidFill>
                <a:latin typeface="微软雅黑" pitchFamily="34" charset="-122"/>
                <a:ea typeface="微软雅黑" pitchFamily="34" charset="-122"/>
              </a:rPr>
              <a:t>实际商铺面积：</a:t>
            </a:r>
            <a:r>
              <a:rPr lang="en-US" altLang="zh-CN" sz="2400" b="1" dirty="0">
                <a:solidFill>
                  <a:srgbClr val="0033CC"/>
                </a:solidFill>
                <a:latin typeface="微软雅黑" pitchFamily="34" charset="-122"/>
                <a:ea typeface="微软雅黑" pitchFamily="34" charset="-122"/>
              </a:rPr>
              <a:t>2560</a:t>
            </a:r>
            <a:r>
              <a:rPr lang="zh-CN" altLang="en-US" sz="2400" b="1" dirty="0">
                <a:solidFill>
                  <a:srgbClr val="0033CC"/>
                </a:solidFill>
                <a:latin typeface="微软雅黑" pitchFamily="34" charset="-122"/>
                <a:ea typeface="微软雅黑" pitchFamily="34" charset="-122"/>
              </a:rPr>
              <a:t>（已去公共服务、设备房）  得房率：</a:t>
            </a:r>
            <a:r>
              <a:rPr lang="en-US" altLang="zh-CN" sz="2400" b="1" dirty="0">
                <a:solidFill>
                  <a:srgbClr val="0033CC"/>
                </a:solidFill>
                <a:latin typeface="微软雅黑" pitchFamily="34" charset="-122"/>
                <a:ea typeface="微软雅黑" pitchFamily="34" charset="-122"/>
              </a:rPr>
              <a:t>54%</a:t>
            </a:r>
            <a:r>
              <a:rPr lang="zh-CN" altLang="en-US" sz="2400" b="1" dirty="0">
                <a:solidFill>
                  <a:srgbClr val="0033CC"/>
                </a:solidFill>
                <a:latin typeface="微软雅黑" pitchFamily="34" charset="-122"/>
                <a:ea typeface="微软雅黑" pitchFamily="34" charset="-122"/>
              </a:rPr>
              <a:t>左右</a:t>
            </a:r>
          </a:p>
        </p:txBody>
      </p:sp>
      <p:sp>
        <p:nvSpPr>
          <p:cNvPr id="243717" name="Rectangle 2"/>
          <p:cNvSpPr>
            <a:spLocks noChangeArrowheads="1"/>
          </p:cNvSpPr>
          <p:nvPr/>
        </p:nvSpPr>
        <p:spPr bwMode="auto">
          <a:xfrm>
            <a:off x="0" y="0"/>
            <a:ext cx="2925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spcBef>
                <a:spcPct val="50000"/>
              </a:spcBef>
            </a:pPr>
            <a:r>
              <a:rPr lang="en-US" altLang="zh-CN" sz="3600" b="1"/>
              <a:t>C</a:t>
            </a:r>
            <a:r>
              <a:rPr lang="zh-CN" altLang="en-US" sz="3600" b="1"/>
              <a:t>区</a:t>
            </a:r>
            <a:endParaRPr lang="zh-CN" altLang="en-US" sz="3600" b="1">
              <a:latin typeface="微软雅黑" pitchFamily="34" charset="-122"/>
              <a:ea typeface="微软雅黑" pitchFamily="34" charset="-122"/>
            </a:endParaRPr>
          </a:p>
        </p:txBody>
      </p:sp>
      <p:sp>
        <p:nvSpPr>
          <p:cNvPr id="243718" name="TextBox 13"/>
          <p:cNvSpPr txBox="1">
            <a:spLocks noChangeArrowheads="1"/>
          </p:cNvSpPr>
          <p:nvPr/>
        </p:nvSpPr>
        <p:spPr bwMode="auto">
          <a:xfrm>
            <a:off x="3078163" y="7308850"/>
            <a:ext cx="228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宋体" pitchFamily="2" charset="-122"/>
                <a:ea typeface="宋体" pitchFamily="2" charset="-122"/>
              </a:rPr>
              <a:t>商务配套</a:t>
            </a:r>
          </a:p>
        </p:txBody>
      </p:sp>
      <p:sp>
        <p:nvSpPr>
          <p:cNvPr id="243719" name="TextBox 14"/>
          <p:cNvSpPr txBox="1">
            <a:spLocks noChangeArrowheads="1"/>
          </p:cNvSpPr>
          <p:nvPr/>
        </p:nvSpPr>
        <p:spPr bwMode="auto">
          <a:xfrm>
            <a:off x="3078163" y="8070850"/>
            <a:ext cx="228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宋体" pitchFamily="2" charset="-122"/>
                <a:ea typeface="宋体" pitchFamily="2" charset="-122"/>
              </a:rPr>
              <a:t>甜品</a:t>
            </a:r>
          </a:p>
        </p:txBody>
      </p:sp>
      <p:sp>
        <p:nvSpPr>
          <p:cNvPr id="243720" name="TextBox 15"/>
          <p:cNvSpPr txBox="1">
            <a:spLocks noChangeArrowheads="1"/>
          </p:cNvSpPr>
          <p:nvPr/>
        </p:nvSpPr>
        <p:spPr bwMode="auto">
          <a:xfrm>
            <a:off x="7345363" y="7299325"/>
            <a:ext cx="228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宋体" pitchFamily="2" charset="-122"/>
                <a:ea typeface="宋体" pitchFamily="2" charset="-122"/>
              </a:rPr>
              <a:t>面包</a:t>
            </a:r>
          </a:p>
        </p:txBody>
      </p:sp>
      <p:sp>
        <p:nvSpPr>
          <p:cNvPr id="243721" name="TextBox 16"/>
          <p:cNvSpPr txBox="1">
            <a:spLocks noChangeArrowheads="1"/>
          </p:cNvSpPr>
          <p:nvPr/>
        </p:nvSpPr>
        <p:spPr bwMode="auto">
          <a:xfrm>
            <a:off x="7345363" y="8061325"/>
            <a:ext cx="228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宋体" pitchFamily="2" charset="-122"/>
                <a:ea typeface="宋体" pitchFamily="2" charset="-122"/>
              </a:rPr>
              <a:t>便利店</a:t>
            </a:r>
          </a:p>
        </p:txBody>
      </p:sp>
      <p:sp>
        <p:nvSpPr>
          <p:cNvPr id="243722" name="TextBox 17"/>
          <p:cNvSpPr txBox="1">
            <a:spLocks noChangeArrowheads="1"/>
          </p:cNvSpPr>
          <p:nvPr/>
        </p:nvSpPr>
        <p:spPr bwMode="auto">
          <a:xfrm>
            <a:off x="11612563" y="7299325"/>
            <a:ext cx="228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宋体" pitchFamily="2" charset="-122"/>
                <a:ea typeface="宋体" pitchFamily="2" charset="-122"/>
              </a:rPr>
              <a:t>咖啡吧</a:t>
            </a:r>
          </a:p>
        </p:txBody>
      </p:sp>
      <p:sp>
        <p:nvSpPr>
          <p:cNvPr id="243723" name="TextBox 18"/>
          <p:cNvSpPr txBox="1">
            <a:spLocks noChangeArrowheads="1"/>
          </p:cNvSpPr>
          <p:nvPr/>
        </p:nvSpPr>
        <p:spPr bwMode="auto">
          <a:xfrm>
            <a:off x="11612563" y="8070850"/>
            <a:ext cx="228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宋体" pitchFamily="2" charset="-122"/>
                <a:ea typeface="宋体" pitchFamily="2" charset="-122"/>
              </a:rPr>
              <a:t>简餐</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Box 1"/>
          <p:cNvSpPr txBox="1">
            <a:spLocks noChangeArrowheads="1"/>
          </p:cNvSpPr>
          <p:nvPr/>
        </p:nvSpPr>
        <p:spPr bwMode="auto">
          <a:xfrm>
            <a:off x="639763" y="1681163"/>
            <a:ext cx="14630400" cy="258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3600" b="1">
                <a:latin typeface="微软雅黑" pitchFamily="34" charset="-122"/>
                <a:ea typeface="微软雅黑" pitchFamily="34" charset="-122"/>
              </a:rPr>
              <a:t>用电：</a:t>
            </a:r>
            <a:r>
              <a:rPr lang="en-US" altLang="zh-CN" sz="3600" b="1">
                <a:latin typeface="微软雅黑" pitchFamily="34" charset="-122"/>
                <a:ea typeface="微软雅黑" pitchFamily="34" charset="-122"/>
              </a:rPr>
              <a:t>120W/</a:t>
            </a:r>
            <a:r>
              <a:rPr lang="zh-CN" altLang="en-US" sz="3600" b="1">
                <a:latin typeface="微软雅黑" pitchFamily="34" charset="-122"/>
                <a:ea typeface="微软雅黑" pitchFamily="34" charset="-122"/>
              </a:rPr>
              <a:t>平米   </a:t>
            </a:r>
            <a:endParaRPr lang="en-US" altLang="zh-CN" sz="3600" b="1">
              <a:latin typeface="微软雅黑" pitchFamily="34" charset="-122"/>
              <a:ea typeface="微软雅黑" pitchFamily="34" charset="-122"/>
            </a:endParaRPr>
          </a:p>
          <a:p>
            <a:pPr eaLnBrk="1" hangingPunct="1">
              <a:lnSpc>
                <a:spcPct val="150000"/>
              </a:lnSpc>
            </a:pPr>
            <a:r>
              <a:rPr lang="zh-CN" altLang="en-US" sz="3600" b="1">
                <a:latin typeface="微软雅黑" pitchFamily="34" charset="-122"/>
                <a:ea typeface="微软雅黑" pitchFamily="34" charset="-122"/>
              </a:rPr>
              <a:t>通风：建议全部按照简餐基本配置通风设备</a:t>
            </a:r>
            <a:endParaRPr lang="en-US" altLang="zh-CN" sz="3600" b="1">
              <a:latin typeface="微软雅黑" pitchFamily="34" charset="-122"/>
              <a:ea typeface="微软雅黑" pitchFamily="34" charset="-122"/>
            </a:endParaRPr>
          </a:p>
          <a:p>
            <a:pPr eaLnBrk="1" hangingPunct="1">
              <a:lnSpc>
                <a:spcPct val="150000"/>
              </a:lnSpc>
            </a:pPr>
            <a:r>
              <a:rPr lang="zh-CN" altLang="en-US" sz="3600" b="1">
                <a:latin typeface="微软雅黑" pitchFamily="34" charset="-122"/>
                <a:ea typeface="微软雅黑" pitchFamily="34" charset="-122"/>
              </a:rPr>
              <a:t>（已备商铺后期业态调整</a:t>
            </a:r>
            <a:r>
              <a:rPr lang="zh-CN" altLang="en-US" sz="3600">
                <a:latin typeface="微软雅黑" pitchFamily="34" charset="-122"/>
                <a:ea typeface="微软雅黑" pitchFamily="34" charset="-122"/>
              </a:rPr>
              <a:t>）</a:t>
            </a:r>
            <a:endParaRPr lang="en-US" altLang="zh-CN" sz="3600">
              <a:latin typeface="微软雅黑" pitchFamily="34" charset="-122"/>
              <a:ea typeface="微软雅黑" pitchFamily="34" charset="-122"/>
            </a:endParaRPr>
          </a:p>
        </p:txBody>
      </p:sp>
      <p:sp>
        <p:nvSpPr>
          <p:cNvPr id="244739" name="Rectangle 2"/>
          <p:cNvSpPr>
            <a:spLocks noChangeArrowheads="1"/>
          </p:cNvSpPr>
          <p:nvPr/>
        </p:nvSpPr>
        <p:spPr bwMode="auto">
          <a:xfrm>
            <a:off x="0" y="0"/>
            <a:ext cx="58213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a:spcBef>
                <a:spcPct val="50000"/>
              </a:spcBef>
            </a:pPr>
            <a:r>
              <a:rPr lang="zh-CN" altLang="en-US" sz="3600" b="1"/>
              <a:t>建筑配套建议</a:t>
            </a: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3333750" y="5835650"/>
            <a:ext cx="13947775" cy="730250"/>
          </a:xfrm>
          <a:prstGeom prst="rect">
            <a:avLst/>
          </a:prstGeom>
          <a:solidFill>
            <a:srgbClr val="3366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b="1">
                <a:solidFill>
                  <a:schemeClr val="bg1"/>
                </a:solidFill>
                <a:latin typeface="微软雅黑" pitchFamily="34" charset="-122"/>
                <a:ea typeface="微软雅黑" pitchFamily="34" charset="-122"/>
              </a:rPr>
              <a:t>以上各区所示商家为我司建议，可根据实际招商情况适当调整。</a:t>
            </a:r>
          </a:p>
        </p:txBody>
      </p:sp>
      <p:sp>
        <p:nvSpPr>
          <p:cNvPr id="245763" name="Text Box 3"/>
          <p:cNvSpPr txBox="1">
            <a:spLocks noChangeArrowheads="1"/>
          </p:cNvSpPr>
          <p:nvPr/>
        </p:nvSpPr>
        <p:spPr bwMode="auto">
          <a:xfrm>
            <a:off x="3333750" y="4816475"/>
            <a:ext cx="13947775" cy="730250"/>
          </a:xfrm>
          <a:prstGeom prst="rect">
            <a:avLst/>
          </a:prstGeom>
          <a:solidFill>
            <a:srgbClr val="3366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b="1">
                <a:solidFill>
                  <a:schemeClr val="bg1"/>
                </a:solidFill>
                <a:latin typeface="微软雅黑" pitchFamily="34" charset="-122"/>
                <a:ea typeface="微软雅黑" pitchFamily="34" charset="-122"/>
              </a:rPr>
              <a:t>招商品牌建议以时尚潮流为主，因地铁主要客群为</a:t>
            </a:r>
            <a:r>
              <a:rPr lang="en-US" altLang="zh-CN" b="1">
                <a:solidFill>
                  <a:schemeClr val="bg1"/>
                </a:solidFill>
                <a:latin typeface="微软雅黑" pitchFamily="34" charset="-122"/>
                <a:ea typeface="微软雅黑" pitchFamily="34" charset="-122"/>
              </a:rPr>
              <a:t>30</a:t>
            </a:r>
            <a:r>
              <a:rPr lang="zh-CN" altLang="en-US" b="1">
                <a:solidFill>
                  <a:schemeClr val="bg1"/>
                </a:solidFill>
                <a:latin typeface="微软雅黑" pitchFamily="34" charset="-122"/>
                <a:ea typeface="微软雅黑" pitchFamily="34" charset="-122"/>
              </a:rPr>
              <a:t>岁左右的年轻白领。</a:t>
            </a:r>
          </a:p>
        </p:txBody>
      </p:sp>
      <p:sp>
        <p:nvSpPr>
          <p:cNvPr id="245764" name="Text Box 4"/>
          <p:cNvSpPr txBox="1">
            <a:spLocks noChangeArrowheads="1"/>
          </p:cNvSpPr>
          <p:nvPr/>
        </p:nvSpPr>
        <p:spPr bwMode="auto">
          <a:xfrm>
            <a:off x="3333750" y="3794125"/>
            <a:ext cx="13947775" cy="730250"/>
          </a:xfrm>
          <a:prstGeom prst="rect">
            <a:avLst/>
          </a:prstGeom>
          <a:solidFill>
            <a:srgbClr val="3366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lstStyle>
            <a:lvl1pPr eaLnBrk="0" hangingPunct="0">
              <a:defRPr sz="3200">
                <a:solidFill>
                  <a:schemeClr val="tx1"/>
                </a:solidFill>
                <a:latin typeface="华文细黑" pitchFamily="2" charset="-122"/>
                <a:ea typeface="华文细黑" pitchFamily="2" charset="-122"/>
              </a:defRPr>
            </a:lvl1pPr>
            <a:lvl2pPr marL="742950" indent="-285750" eaLnBrk="0" hangingPunct="0">
              <a:defRPr sz="3200">
                <a:solidFill>
                  <a:schemeClr val="tx1"/>
                </a:solidFill>
                <a:latin typeface="华文细黑" pitchFamily="2" charset="-122"/>
                <a:ea typeface="华文细黑" pitchFamily="2" charset="-122"/>
              </a:defRPr>
            </a:lvl2pPr>
            <a:lvl3pPr marL="1143000" indent="-228600" eaLnBrk="0" hangingPunct="0">
              <a:defRPr sz="3200">
                <a:solidFill>
                  <a:schemeClr val="tx1"/>
                </a:solidFill>
                <a:latin typeface="华文细黑" pitchFamily="2" charset="-122"/>
                <a:ea typeface="华文细黑" pitchFamily="2" charset="-122"/>
              </a:defRPr>
            </a:lvl3pPr>
            <a:lvl4pPr marL="1600200" indent="-228600" eaLnBrk="0" hangingPunct="0">
              <a:defRPr sz="3200">
                <a:solidFill>
                  <a:schemeClr val="tx1"/>
                </a:solidFill>
                <a:latin typeface="华文细黑" pitchFamily="2" charset="-122"/>
                <a:ea typeface="华文细黑" pitchFamily="2" charset="-122"/>
              </a:defRPr>
            </a:lvl4pPr>
            <a:lvl5pPr marL="2057400" indent="-228600" eaLnBrk="0" hangingPunct="0">
              <a:defRPr sz="3200">
                <a:solidFill>
                  <a:schemeClr val="tx1"/>
                </a:solidFill>
                <a:latin typeface="华文细黑" pitchFamily="2" charset="-122"/>
                <a:ea typeface="华文细黑" pitchFamily="2" charset="-122"/>
              </a:defRPr>
            </a:lvl5pPr>
            <a:lvl6pPr marL="2514600" indent="-2286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b="1">
                <a:solidFill>
                  <a:schemeClr val="bg1"/>
                </a:solidFill>
                <a:latin typeface="微软雅黑" pitchFamily="34" charset="-122"/>
                <a:ea typeface="微软雅黑" pitchFamily="34" charset="-122"/>
              </a:rPr>
              <a:t>整体动线做到三区完美结合，互相服务，取长补短，做到多功能业态。</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a:grpSpLocks/>
          </p:cNvGrpSpPr>
          <p:nvPr/>
        </p:nvGrpSpPr>
        <p:grpSpPr bwMode="auto">
          <a:xfrm>
            <a:off x="3687763" y="1660525"/>
            <a:ext cx="9982200" cy="4718050"/>
            <a:chOff x="944563" y="1660525"/>
            <a:chExt cx="9982200" cy="4718050"/>
          </a:xfrm>
        </p:grpSpPr>
        <p:graphicFrame>
          <p:nvGraphicFramePr>
            <p:cNvPr id="3074" name="Object 4"/>
            <p:cNvGraphicFramePr>
              <a:graphicFrameLocks noChangeAspect="1"/>
            </p:cNvGraphicFramePr>
            <p:nvPr/>
          </p:nvGraphicFramePr>
          <p:xfrm>
            <a:off x="944563" y="1965325"/>
            <a:ext cx="9982200" cy="4413250"/>
          </p:xfrm>
          <a:graphic>
            <a:graphicData uri="http://schemas.openxmlformats.org/presentationml/2006/ole">
              <p:oleObj spid="_x0000_s3085" name="图表" r:id="rId4" imgW="6610384" imgH="4400685" progId="MSGraph.Chart.8">
                <p:embed followColorScheme="full"/>
              </p:oleObj>
            </a:graphicData>
          </a:graphic>
        </p:graphicFrame>
        <p:sp>
          <p:nvSpPr>
            <p:cNvPr id="335877" name="Text Box 5"/>
            <p:cNvSpPr txBox="1">
              <a:spLocks noChangeArrowheads="1"/>
            </p:cNvSpPr>
            <p:nvPr/>
          </p:nvSpPr>
          <p:spPr bwMode="auto">
            <a:xfrm>
              <a:off x="1165225" y="1660525"/>
              <a:ext cx="1947863" cy="519113"/>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spcBef>
                  <a:spcPct val="50000"/>
                </a:spcBef>
                <a:defRPr/>
              </a:pPr>
              <a:r>
                <a:rPr lang="zh-CN" altLang="en-US" sz="2900" b="1" dirty="0">
                  <a:latin typeface="Times New Roman" pitchFamily="18" charset="0"/>
                  <a:ea typeface="宋体" pitchFamily="2" charset="-122"/>
                </a:rPr>
                <a:t>（万）</a:t>
              </a:r>
            </a:p>
          </p:txBody>
        </p:sp>
      </p:grpSp>
      <p:grpSp>
        <p:nvGrpSpPr>
          <p:cNvPr id="3" name="组合 6"/>
          <p:cNvGrpSpPr>
            <a:grpSpLocks/>
          </p:cNvGrpSpPr>
          <p:nvPr/>
        </p:nvGrpSpPr>
        <p:grpSpPr bwMode="auto">
          <a:xfrm>
            <a:off x="1349375" y="6461125"/>
            <a:ext cx="16021050" cy="1684338"/>
            <a:chOff x="1349375" y="6461125"/>
            <a:chExt cx="16021050" cy="1684338"/>
          </a:xfrm>
        </p:grpSpPr>
        <p:sp>
          <p:nvSpPr>
            <p:cNvPr id="3078" name="Rectangle 1"/>
            <p:cNvSpPr>
              <a:spLocks noChangeArrowheads="1"/>
            </p:cNvSpPr>
            <p:nvPr/>
          </p:nvSpPr>
          <p:spPr bwMode="auto">
            <a:xfrm>
              <a:off x="1349375" y="6562725"/>
              <a:ext cx="16021050"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40" tIns="77220" rIns="154440" bIns="77220" anchor="ctr">
              <a:spAutoFit/>
            </a:bodyPr>
            <a:lstStyle/>
            <a:p>
              <a:pPr defTabSz="1473200">
                <a:lnSpc>
                  <a:spcPct val="150000"/>
                </a:lnSpc>
                <a:buFont typeface="Wingdings" pitchFamily="2" charset="2"/>
                <a:buChar char="p"/>
                <a:tabLst>
                  <a:tab pos="536575" algn="l"/>
                </a:tabLst>
              </a:pPr>
              <a:r>
                <a:rPr lang="en-US" altLang="zh-CN" sz="2600" b="1">
                  <a:solidFill>
                    <a:srgbClr val="0033CC"/>
                  </a:solidFill>
                  <a:latin typeface="微软雅黑" pitchFamily="34" charset="-122"/>
                  <a:ea typeface="微软雅黑" pitchFamily="34" charset="-122"/>
                  <a:cs typeface="Times New Roman" pitchFamily="18" charset="0"/>
                </a:rPr>
                <a:t>  2004-2020</a:t>
              </a:r>
              <a:r>
                <a:rPr lang="zh-CN" altLang="en-US" sz="2600" b="1">
                  <a:solidFill>
                    <a:srgbClr val="0033CC"/>
                  </a:solidFill>
                  <a:latin typeface="微软雅黑" pitchFamily="34" charset="-122"/>
                  <a:ea typeface="微软雅黑" pitchFamily="34" charset="-122"/>
                  <a:cs typeface="Times New Roman" pitchFamily="18" charset="0"/>
                </a:rPr>
                <a:t>年期间，无锡市人口将保持增长态势，主要来源于外来人口数量的增加。</a:t>
              </a:r>
            </a:p>
            <a:p>
              <a:pPr defTabSz="1473200">
                <a:lnSpc>
                  <a:spcPct val="150000"/>
                </a:lnSpc>
                <a:buFont typeface="Wingdings" pitchFamily="2" charset="2"/>
                <a:buChar char="p"/>
                <a:tabLst>
                  <a:tab pos="536575" algn="l"/>
                </a:tabLst>
              </a:pPr>
              <a:r>
                <a:rPr lang="zh-CN" altLang="en-US" sz="2600" b="1">
                  <a:solidFill>
                    <a:srgbClr val="0033CC"/>
                  </a:solidFill>
                  <a:latin typeface="微软雅黑" pitchFamily="34" charset="-122"/>
                  <a:ea typeface="微软雅黑" pitchFamily="34" charset="-122"/>
                  <a:cs typeface="Times New Roman" pitchFamily="18" charset="0"/>
                </a:rPr>
                <a:t>  </a:t>
              </a:r>
              <a:r>
                <a:rPr lang="en-US" altLang="zh-CN" sz="2600" b="1">
                  <a:solidFill>
                    <a:srgbClr val="0033CC"/>
                  </a:solidFill>
                  <a:latin typeface="微软雅黑" pitchFamily="34" charset="-122"/>
                  <a:ea typeface="微软雅黑" pitchFamily="34" charset="-122"/>
                  <a:cs typeface="Times New Roman" pitchFamily="18" charset="0"/>
                </a:rPr>
                <a:t>2010-2020</a:t>
              </a:r>
              <a:r>
                <a:rPr lang="zh-CN" altLang="en-US" sz="2600" b="1">
                  <a:solidFill>
                    <a:srgbClr val="0033CC"/>
                  </a:solidFill>
                  <a:latin typeface="微软雅黑" pitchFamily="34" charset="-122"/>
                  <a:ea typeface="微软雅黑" pitchFamily="34" charset="-122"/>
                  <a:cs typeface="Times New Roman" pitchFamily="18" charset="0"/>
                </a:rPr>
                <a:t>年，将是无锡市人口增长最快时期。</a:t>
              </a:r>
            </a:p>
          </p:txBody>
        </p:sp>
        <p:sp>
          <p:nvSpPr>
            <p:cNvPr id="38" name="AutoShape 5"/>
            <p:cNvSpPr>
              <a:spLocks noChangeArrowheads="1"/>
            </p:cNvSpPr>
            <p:nvPr/>
          </p:nvSpPr>
          <p:spPr bwMode="auto">
            <a:xfrm>
              <a:off x="1401763" y="6461125"/>
              <a:ext cx="14700250" cy="1684338"/>
            </a:xfrm>
            <a:prstGeom prst="homePlate">
              <a:avLst>
                <a:gd name="adj" fmla="val 44769"/>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solidFill>
                  <a:srgbClr val="0033CC"/>
                </a:solidFill>
                <a:latin typeface="微软雅黑" pitchFamily="34" charset="-122"/>
                <a:ea typeface="微软雅黑" pitchFamily="34" charset="-122"/>
              </a:endParaRPr>
            </a:p>
          </p:txBody>
        </p:sp>
      </p:grpSp>
      <p:sp>
        <p:nvSpPr>
          <p:cNvPr id="3077" name="Rectangle 7"/>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人口增长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3336925"/>
            <a:ext cx="7848600" cy="1828800"/>
          </a:xfrm>
          <a:prstGeom prst="rect">
            <a:avLst/>
          </a:prstGeom>
          <a:solidFill>
            <a:srgbClr val="3366CC"/>
          </a:solidFill>
          <a:ln w="19050">
            <a:solidFill>
              <a:srgbClr val="0000FF"/>
            </a:solid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defTabSz="1543050">
              <a:lnSpc>
                <a:spcPct val="150000"/>
              </a:lnSpc>
              <a:defRPr/>
            </a:pPr>
            <a:r>
              <a:rPr lang="zh-CN" altLang="en-US" sz="4400" b="1" dirty="0">
                <a:solidFill>
                  <a:schemeClr val="bg1"/>
                </a:solidFill>
                <a:latin typeface="微软雅黑" pitchFamily="34" charset="-122"/>
                <a:ea typeface="微软雅黑" pitchFamily="34" charset="-122"/>
              </a:rPr>
              <a:t>本案人流动线分析</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l="13538" t="28571" r="24" b="22449"/>
          <a:stretch>
            <a:fillRect/>
          </a:stretch>
        </p:blipFill>
        <p:spPr bwMode="auto">
          <a:xfrm>
            <a:off x="1020763" y="2103438"/>
            <a:ext cx="15374937" cy="333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7811" name="Rectangle 10"/>
          <p:cNvSpPr>
            <a:spLocks noChangeArrowheads="1"/>
          </p:cNvSpPr>
          <p:nvPr/>
        </p:nvSpPr>
        <p:spPr bwMode="auto">
          <a:xfrm>
            <a:off x="1428750" y="6089650"/>
            <a:ext cx="1085850" cy="612775"/>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12" name="Rectangle 11"/>
          <p:cNvSpPr>
            <a:spLocks noChangeArrowheads="1"/>
          </p:cNvSpPr>
          <p:nvPr/>
        </p:nvSpPr>
        <p:spPr bwMode="auto">
          <a:xfrm>
            <a:off x="1428750" y="7721600"/>
            <a:ext cx="1085850" cy="611188"/>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13" name="Rectangle 12"/>
          <p:cNvSpPr>
            <a:spLocks noChangeArrowheads="1"/>
          </p:cNvSpPr>
          <p:nvPr/>
        </p:nvSpPr>
        <p:spPr bwMode="auto">
          <a:xfrm>
            <a:off x="3468688" y="6089650"/>
            <a:ext cx="1497012" cy="612775"/>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14" name="Rectangle 13"/>
          <p:cNvSpPr>
            <a:spLocks noChangeArrowheads="1"/>
          </p:cNvSpPr>
          <p:nvPr/>
        </p:nvSpPr>
        <p:spPr bwMode="auto">
          <a:xfrm>
            <a:off x="3468688" y="7721600"/>
            <a:ext cx="1497012" cy="611188"/>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15" name="Rectangle 14"/>
          <p:cNvSpPr>
            <a:spLocks noChangeArrowheads="1"/>
          </p:cNvSpPr>
          <p:nvPr/>
        </p:nvSpPr>
        <p:spPr bwMode="auto">
          <a:xfrm>
            <a:off x="5919788" y="6089650"/>
            <a:ext cx="1223962" cy="508000"/>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16" name="Rectangle 16"/>
          <p:cNvSpPr>
            <a:spLocks noChangeArrowheads="1"/>
          </p:cNvSpPr>
          <p:nvPr/>
        </p:nvSpPr>
        <p:spPr bwMode="auto">
          <a:xfrm>
            <a:off x="5919788" y="7824788"/>
            <a:ext cx="1223962" cy="511175"/>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17" name="Rectangle 18"/>
          <p:cNvSpPr>
            <a:spLocks noChangeArrowheads="1"/>
          </p:cNvSpPr>
          <p:nvPr/>
        </p:nvSpPr>
        <p:spPr bwMode="auto">
          <a:xfrm>
            <a:off x="7959725" y="6089650"/>
            <a:ext cx="950913" cy="508000"/>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18" name="Rectangle 19"/>
          <p:cNvSpPr>
            <a:spLocks noChangeArrowheads="1"/>
          </p:cNvSpPr>
          <p:nvPr/>
        </p:nvSpPr>
        <p:spPr bwMode="auto">
          <a:xfrm>
            <a:off x="7959725" y="7823200"/>
            <a:ext cx="950913" cy="509588"/>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19" name="Rectangle 20"/>
          <p:cNvSpPr>
            <a:spLocks noChangeArrowheads="1"/>
          </p:cNvSpPr>
          <p:nvPr/>
        </p:nvSpPr>
        <p:spPr bwMode="auto">
          <a:xfrm>
            <a:off x="9594850" y="6089650"/>
            <a:ext cx="2039938" cy="407988"/>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20" name="Rectangle 21"/>
          <p:cNvSpPr>
            <a:spLocks noChangeArrowheads="1"/>
          </p:cNvSpPr>
          <p:nvPr/>
        </p:nvSpPr>
        <p:spPr bwMode="auto">
          <a:xfrm>
            <a:off x="9591675" y="7926388"/>
            <a:ext cx="2178050" cy="406400"/>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21" name="Rectangle 23"/>
          <p:cNvSpPr>
            <a:spLocks noChangeArrowheads="1"/>
          </p:cNvSpPr>
          <p:nvPr/>
        </p:nvSpPr>
        <p:spPr bwMode="auto">
          <a:xfrm>
            <a:off x="12312650" y="6089650"/>
            <a:ext cx="954088" cy="407988"/>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22" name="Rectangle 24"/>
          <p:cNvSpPr>
            <a:spLocks noChangeArrowheads="1"/>
          </p:cNvSpPr>
          <p:nvPr/>
        </p:nvSpPr>
        <p:spPr bwMode="auto">
          <a:xfrm>
            <a:off x="12312650" y="7926388"/>
            <a:ext cx="954088" cy="406400"/>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23" name="Rectangle 26"/>
          <p:cNvSpPr>
            <a:spLocks noChangeArrowheads="1"/>
          </p:cNvSpPr>
          <p:nvPr/>
        </p:nvSpPr>
        <p:spPr bwMode="auto">
          <a:xfrm>
            <a:off x="13944600" y="6089650"/>
            <a:ext cx="2043113" cy="306388"/>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24" name="Rectangle 27"/>
          <p:cNvSpPr>
            <a:spLocks noChangeArrowheads="1"/>
          </p:cNvSpPr>
          <p:nvPr/>
        </p:nvSpPr>
        <p:spPr bwMode="auto">
          <a:xfrm>
            <a:off x="13947775" y="7926388"/>
            <a:ext cx="2039938" cy="406400"/>
          </a:xfrm>
          <a:prstGeom prst="rect">
            <a:avLst/>
          </a:prstGeom>
          <a:solidFill>
            <a:schemeClr val="accent1"/>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
        <p:nvSpPr>
          <p:cNvPr id="247825" name="Line 28"/>
          <p:cNvSpPr>
            <a:spLocks noChangeShapeType="1"/>
          </p:cNvSpPr>
          <p:nvPr/>
        </p:nvSpPr>
        <p:spPr bwMode="auto">
          <a:xfrm>
            <a:off x="1428750" y="7007225"/>
            <a:ext cx="950913"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26" name="Line 29"/>
          <p:cNvSpPr>
            <a:spLocks noChangeShapeType="1"/>
          </p:cNvSpPr>
          <p:nvPr/>
        </p:nvSpPr>
        <p:spPr bwMode="auto">
          <a:xfrm flipH="1">
            <a:off x="1428750" y="7415213"/>
            <a:ext cx="950913"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27" name="Line 30"/>
          <p:cNvSpPr>
            <a:spLocks noChangeShapeType="1"/>
          </p:cNvSpPr>
          <p:nvPr/>
        </p:nvSpPr>
        <p:spPr bwMode="auto">
          <a:xfrm>
            <a:off x="3468688" y="7007225"/>
            <a:ext cx="1362075"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28" name="Line 31"/>
          <p:cNvSpPr>
            <a:spLocks noChangeShapeType="1"/>
          </p:cNvSpPr>
          <p:nvPr/>
        </p:nvSpPr>
        <p:spPr bwMode="auto">
          <a:xfrm>
            <a:off x="5919788" y="6904038"/>
            <a:ext cx="1223962"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29" name="Line 32"/>
          <p:cNvSpPr>
            <a:spLocks noChangeShapeType="1"/>
          </p:cNvSpPr>
          <p:nvPr/>
        </p:nvSpPr>
        <p:spPr bwMode="auto">
          <a:xfrm>
            <a:off x="7959725" y="6904038"/>
            <a:ext cx="950913"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0" name="Line 33"/>
          <p:cNvSpPr>
            <a:spLocks noChangeShapeType="1"/>
          </p:cNvSpPr>
          <p:nvPr/>
        </p:nvSpPr>
        <p:spPr bwMode="auto">
          <a:xfrm>
            <a:off x="9594850" y="6802438"/>
            <a:ext cx="2043113"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1" name="Line 34"/>
          <p:cNvSpPr>
            <a:spLocks noChangeShapeType="1"/>
          </p:cNvSpPr>
          <p:nvPr/>
        </p:nvSpPr>
        <p:spPr bwMode="auto">
          <a:xfrm>
            <a:off x="12315825" y="6802438"/>
            <a:ext cx="950913"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2" name="Line 35"/>
          <p:cNvSpPr>
            <a:spLocks noChangeShapeType="1"/>
          </p:cNvSpPr>
          <p:nvPr/>
        </p:nvSpPr>
        <p:spPr bwMode="auto">
          <a:xfrm>
            <a:off x="13947775" y="6697663"/>
            <a:ext cx="2174875"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3" name="Line 60"/>
          <p:cNvSpPr>
            <a:spLocks noChangeShapeType="1"/>
          </p:cNvSpPr>
          <p:nvPr/>
        </p:nvSpPr>
        <p:spPr bwMode="auto">
          <a:xfrm rot="10800000">
            <a:off x="3468688" y="7518400"/>
            <a:ext cx="1362075"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4" name="Line 61"/>
          <p:cNvSpPr>
            <a:spLocks noChangeShapeType="1"/>
          </p:cNvSpPr>
          <p:nvPr/>
        </p:nvSpPr>
        <p:spPr bwMode="auto">
          <a:xfrm rot="10800000">
            <a:off x="5919788" y="7518400"/>
            <a:ext cx="1223962"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5" name="Line 62"/>
          <p:cNvSpPr>
            <a:spLocks noChangeShapeType="1"/>
          </p:cNvSpPr>
          <p:nvPr/>
        </p:nvSpPr>
        <p:spPr bwMode="auto">
          <a:xfrm rot="10800000">
            <a:off x="7959725" y="7518400"/>
            <a:ext cx="950913"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6" name="Line 63"/>
          <p:cNvSpPr>
            <a:spLocks noChangeShapeType="1"/>
          </p:cNvSpPr>
          <p:nvPr/>
        </p:nvSpPr>
        <p:spPr bwMode="auto">
          <a:xfrm rot="10800000">
            <a:off x="13947775" y="7721600"/>
            <a:ext cx="2174875"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7" name="Line 64"/>
          <p:cNvSpPr>
            <a:spLocks noChangeShapeType="1"/>
          </p:cNvSpPr>
          <p:nvPr/>
        </p:nvSpPr>
        <p:spPr bwMode="auto">
          <a:xfrm rot="10800000">
            <a:off x="12315825" y="7721600"/>
            <a:ext cx="950913"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8" name="Line 65"/>
          <p:cNvSpPr>
            <a:spLocks noChangeShapeType="1"/>
          </p:cNvSpPr>
          <p:nvPr/>
        </p:nvSpPr>
        <p:spPr bwMode="auto">
          <a:xfrm rot="10800000">
            <a:off x="9594850" y="7620000"/>
            <a:ext cx="2043113" cy="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39" name="Line 66"/>
          <p:cNvSpPr>
            <a:spLocks noChangeShapeType="1"/>
          </p:cNvSpPr>
          <p:nvPr/>
        </p:nvSpPr>
        <p:spPr bwMode="auto">
          <a:xfrm flipV="1">
            <a:off x="2790825" y="5883275"/>
            <a:ext cx="0" cy="917575"/>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0" name="Line 67"/>
          <p:cNvSpPr>
            <a:spLocks noChangeShapeType="1"/>
          </p:cNvSpPr>
          <p:nvPr/>
        </p:nvSpPr>
        <p:spPr bwMode="auto">
          <a:xfrm>
            <a:off x="3198813" y="5883275"/>
            <a:ext cx="0" cy="1020763"/>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1" name="Line 68"/>
          <p:cNvSpPr>
            <a:spLocks noChangeShapeType="1"/>
          </p:cNvSpPr>
          <p:nvPr/>
        </p:nvSpPr>
        <p:spPr bwMode="auto">
          <a:xfrm>
            <a:off x="3198813" y="7518400"/>
            <a:ext cx="0" cy="919163"/>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2" name="Line 69"/>
          <p:cNvSpPr>
            <a:spLocks noChangeShapeType="1"/>
          </p:cNvSpPr>
          <p:nvPr/>
        </p:nvSpPr>
        <p:spPr bwMode="auto">
          <a:xfrm flipV="1">
            <a:off x="2790825" y="7518400"/>
            <a:ext cx="0" cy="814388"/>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3" name="Line 70"/>
          <p:cNvSpPr>
            <a:spLocks noChangeShapeType="1"/>
          </p:cNvSpPr>
          <p:nvPr/>
        </p:nvSpPr>
        <p:spPr bwMode="auto">
          <a:xfrm flipV="1">
            <a:off x="5238750" y="5883275"/>
            <a:ext cx="0" cy="919163"/>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4" name="Line 71"/>
          <p:cNvSpPr>
            <a:spLocks noChangeShapeType="1"/>
          </p:cNvSpPr>
          <p:nvPr/>
        </p:nvSpPr>
        <p:spPr bwMode="auto">
          <a:xfrm>
            <a:off x="5646738" y="5884863"/>
            <a:ext cx="0" cy="917575"/>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5" name="Line 72"/>
          <p:cNvSpPr>
            <a:spLocks noChangeShapeType="1"/>
          </p:cNvSpPr>
          <p:nvPr/>
        </p:nvSpPr>
        <p:spPr bwMode="auto">
          <a:xfrm>
            <a:off x="5646738" y="7721600"/>
            <a:ext cx="0" cy="715963"/>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6" name="Line 73"/>
          <p:cNvSpPr>
            <a:spLocks noChangeShapeType="1"/>
          </p:cNvSpPr>
          <p:nvPr/>
        </p:nvSpPr>
        <p:spPr bwMode="auto">
          <a:xfrm flipV="1">
            <a:off x="5238750" y="7620000"/>
            <a:ext cx="0" cy="817563"/>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7" name="Line 74"/>
          <p:cNvSpPr>
            <a:spLocks noChangeShapeType="1"/>
          </p:cNvSpPr>
          <p:nvPr/>
        </p:nvSpPr>
        <p:spPr bwMode="auto">
          <a:xfrm flipV="1">
            <a:off x="7416800" y="5884863"/>
            <a:ext cx="0" cy="712787"/>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8" name="Line 75"/>
          <p:cNvSpPr>
            <a:spLocks noChangeShapeType="1"/>
          </p:cNvSpPr>
          <p:nvPr/>
        </p:nvSpPr>
        <p:spPr bwMode="auto">
          <a:xfrm>
            <a:off x="7686675" y="5988050"/>
            <a:ext cx="0" cy="714375"/>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49" name="Line 76"/>
          <p:cNvSpPr>
            <a:spLocks noChangeShapeType="1"/>
          </p:cNvSpPr>
          <p:nvPr/>
        </p:nvSpPr>
        <p:spPr bwMode="auto">
          <a:xfrm>
            <a:off x="7686675" y="7721600"/>
            <a:ext cx="0" cy="715963"/>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0" name="Line 77"/>
          <p:cNvSpPr>
            <a:spLocks noChangeShapeType="1"/>
          </p:cNvSpPr>
          <p:nvPr/>
        </p:nvSpPr>
        <p:spPr bwMode="auto">
          <a:xfrm flipV="1">
            <a:off x="7416800" y="7721600"/>
            <a:ext cx="0" cy="611188"/>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1" name="Line 78"/>
          <p:cNvSpPr>
            <a:spLocks noChangeShapeType="1"/>
          </p:cNvSpPr>
          <p:nvPr/>
        </p:nvSpPr>
        <p:spPr bwMode="auto">
          <a:xfrm flipV="1">
            <a:off x="9048750" y="5986463"/>
            <a:ext cx="0" cy="611187"/>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2" name="Line 79"/>
          <p:cNvSpPr>
            <a:spLocks noChangeShapeType="1"/>
          </p:cNvSpPr>
          <p:nvPr/>
        </p:nvSpPr>
        <p:spPr bwMode="auto">
          <a:xfrm>
            <a:off x="9321800" y="5884863"/>
            <a:ext cx="0" cy="817562"/>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3" name="Line 81"/>
          <p:cNvSpPr>
            <a:spLocks noChangeShapeType="1"/>
          </p:cNvSpPr>
          <p:nvPr/>
        </p:nvSpPr>
        <p:spPr bwMode="auto">
          <a:xfrm>
            <a:off x="9456738" y="7721600"/>
            <a:ext cx="0" cy="611188"/>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4" name="Line 82"/>
          <p:cNvSpPr>
            <a:spLocks noChangeShapeType="1"/>
          </p:cNvSpPr>
          <p:nvPr/>
        </p:nvSpPr>
        <p:spPr bwMode="auto">
          <a:xfrm flipV="1">
            <a:off x="9183688" y="7721600"/>
            <a:ext cx="0" cy="611188"/>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5" name="Line 83"/>
          <p:cNvSpPr>
            <a:spLocks noChangeShapeType="1"/>
          </p:cNvSpPr>
          <p:nvPr/>
        </p:nvSpPr>
        <p:spPr bwMode="auto">
          <a:xfrm flipV="1">
            <a:off x="11769725" y="5986463"/>
            <a:ext cx="0" cy="611187"/>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6" name="Line 84"/>
          <p:cNvSpPr>
            <a:spLocks noChangeShapeType="1"/>
          </p:cNvSpPr>
          <p:nvPr/>
        </p:nvSpPr>
        <p:spPr bwMode="auto">
          <a:xfrm>
            <a:off x="12042775" y="5986463"/>
            <a:ext cx="0" cy="611187"/>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7" name="Line 85"/>
          <p:cNvSpPr>
            <a:spLocks noChangeShapeType="1"/>
          </p:cNvSpPr>
          <p:nvPr/>
        </p:nvSpPr>
        <p:spPr bwMode="auto">
          <a:xfrm flipV="1">
            <a:off x="13404850" y="6089650"/>
            <a:ext cx="0" cy="50800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8" name="Line 86"/>
          <p:cNvSpPr>
            <a:spLocks noChangeShapeType="1"/>
          </p:cNvSpPr>
          <p:nvPr/>
        </p:nvSpPr>
        <p:spPr bwMode="auto">
          <a:xfrm>
            <a:off x="13674725" y="6088063"/>
            <a:ext cx="0" cy="509587"/>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59" name="Line 87"/>
          <p:cNvSpPr>
            <a:spLocks noChangeShapeType="1"/>
          </p:cNvSpPr>
          <p:nvPr/>
        </p:nvSpPr>
        <p:spPr bwMode="auto">
          <a:xfrm>
            <a:off x="13812838" y="7824788"/>
            <a:ext cx="0" cy="612775"/>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60" name="Line 88"/>
          <p:cNvSpPr>
            <a:spLocks noChangeShapeType="1"/>
          </p:cNvSpPr>
          <p:nvPr/>
        </p:nvSpPr>
        <p:spPr bwMode="auto">
          <a:xfrm flipV="1">
            <a:off x="13539788" y="7824788"/>
            <a:ext cx="0" cy="612775"/>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61" name="Line 89"/>
          <p:cNvSpPr>
            <a:spLocks noChangeShapeType="1"/>
          </p:cNvSpPr>
          <p:nvPr/>
        </p:nvSpPr>
        <p:spPr bwMode="auto">
          <a:xfrm flipH="1">
            <a:off x="12177713" y="7824788"/>
            <a:ext cx="0" cy="508000"/>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62" name="Line 90"/>
          <p:cNvSpPr>
            <a:spLocks noChangeShapeType="1"/>
          </p:cNvSpPr>
          <p:nvPr/>
        </p:nvSpPr>
        <p:spPr bwMode="auto">
          <a:xfrm flipV="1">
            <a:off x="11907838" y="7824788"/>
            <a:ext cx="0" cy="612775"/>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7863" name="Rectangle 2"/>
          <p:cNvSpPr>
            <a:spLocks noChangeArrowheads="1"/>
          </p:cNvSpPr>
          <p:nvPr/>
        </p:nvSpPr>
        <p:spPr bwMode="auto">
          <a:xfrm>
            <a:off x="0" y="0"/>
            <a:ext cx="4830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543050">
              <a:spcBef>
                <a:spcPct val="50000"/>
              </a:spcBef>
            </a:pPr>
            <a:r>
              <a:rPr lang="zh-CN" altLang="en-US" sz="3600" b="1"/>
              <a:t>项目人行动线示意图</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834" name="Group 15"/>
          <p:cNvGrpSpPr>
            <a:grpSpLocks/>
          </p:cNvGrpSpPr>
          <p:nvPr/>
        </p:nvGrpSpPr>
        <p:grpSpPr bwMode="auto">
          <a:xfrm>
            <a:off x="681038" y="2092325"/>
            <a:ext cx="16060737" cy="4292600"/>
            <a:chOff x="204" y="572"/>
            <a:chExt cx="5353" cy="1907"/>
          </a:xfrm>
        </p:grpSpPr>
        <p:grpSp>
          <p:nvGrpSpPr>
            <p:cNvPr id="248841" name="Group 4"/>
            <p:cNvGrpSpPr>
              <a:grpSpLocks/>
            </p:cNvGrpSpPr>
            <p:nvPr/>
          </p:nvGrpSpPr>
          <p:grpSpPr bwMode="auto">
            <a:xfrm>
              <a:off x="1020" y="663"/>
              <a:ext cx="4264" cy="1814"/>
              <a:chOff x="748" y="709"/>
              <a:chExt cx="4148" cy="911"/>
            </a:xfrm>
          </p:grpSpPr>
          <p:pic>
            <p:nvPicPr>
              <p:cNvPr id="24884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8" y="709"/>
                <a:ext cx="4148" cy="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8849" name="矩形 6"/>
              <p:cNvSpPr>
                <a:spLocks noChangeArrowheads="1"/>
              </p:cNvSpPr>
              <p:nvPr/>
            </p:nvSpPr>
            <p:spPr bwMode="auto">
              <a:xfrm>
                <a:off x="793" y="1026"/>
                <a:ext cx="1271" cy="272"/>
              </a:xfrm>
              <a:prstGeom prst="rect">
                <a:avLst/>
              </a:prstGeom>
              <a:solidFill>
                <a:srgbClr val="CCFF99">
                  <a:alpha val="61176"/>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54305" tIns="77153" rIns="154305" bIns="77153" anchor="ctr"/>
              <a:lstStyle/>
              <a:p>
                <a:pPr algn="ctr" defTabSz="1543050"/>
                <a:endParaRPr lang="zh-CN" altLang="en-US" sz="3000">
                  <a:solidFill>
                    <a:srgbClr val="FFFFFF"/>
                  </a:solidFill>
                  <a:latin typeface="Calibri" pitchFamily="34" charset="0"/>
                  <a:ea typeface="宋体" pitchFamily="2" charset="-122"/>
                </a:endParaRPr>
              </a:p>
            </p:txBody>
          </p:sp>
          <p:sp>
            <p:nvSpPr>
              <p:cNvPr id="248850" name="矩形 7"/>
              <p:cNvSpPr>
                <a:spLocks noChangeArrowheads="1"/>
              </p:cNvSpPr>
              <p:nvPr/>
            </p:nvSpPr>
            <p:spPr bwMode="auto">
              <a:xfrm>
                <a:off x="2109" y="1026"/>
                <a:ext cx="1315" cy="227"/>
              </a:xfrm>
              <a:prstGeom prst="rect">
                <a:avLst/>
              </a:prstGeom>
              <a:solidFill>
                <a:srgbClr val="FFFF00">
                  <a:alpha val="49019"/>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54305" tIns="77153" rIns="154305" bIns="77153" anchor="ctr"/>
              <a:lstStyle/>
              <a:p>
                <a:pPr algn="ctr" defTabSz="1543050"/>
                <a:endParaRPr lang="zh-CN" altLang="en-US" sz="3000">
                  <a:solidFill>
                    <a:srgbClr val="FFFFFF"/>
                  </a:solidFill>
                  <a:latin typeface="Calibri" pitchFamily="34" charset="0"/>
                  <a:ea typeface="宋体" pitchFamily="2" charset="-122"/>
                </a:endParaRPr>
              </a:p>
            </p:txBody>
          </p:sp>
          <p:sp>
            <p:nvSpPr>
              <p:cNvPr id="248851" name="矩形 17"/>
              <p:cNvSpPr>
                <a:spLocks noChangeArrowheads="1"/>
              </p:cNvSpPr>
              <p:nvPr/>
            </p:nvSpPr>
            <p:spPr bwMode="auto">
              <a:xfrm>
                <a:off x="3424" y="1026"/>
                <a:ext cx="1225" cy="227"/>
              </a:xfrm>
              <a:prstGeom prst="rect">
                <a:avLst/>
              </a:prstGeom>
              <a:solidFill>
                <a:srgbClr val="FFC000">
                  <a:alpha val="79999"/>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54305" tIns="77153" rIns="154305" bIns="77153" anchor="ctr"/>
              <a:lstStyle/>
              <a:p>
                <a:pPr algn="ctr" defTabSz="1543050"/>
                <a:endParaRPr lang="zh-CN" altLang="en-US" sz="3000">
                  <a:solidFill>
                    <a:srgbClr val="FFFFFF"/>
                  </a:solidFill>
                  <a:latin typeface="Calibri" pitchFamily="34" charset="0"/>
                  <a:ea typeface="宋体" pitchFamily="2" charset="-122"/>
                </a:endParaRPr>
              </a:p>
            </p:txBody>
          </p:sp>
        </p:grpSp>
        <p:sp>
          <p:nvSpPr>
            <p:cNvPr id="248842" name="Text Box 9"/>
            <p:cNvSpPr txBox="1">
              <a:spLocks noChangeArrowheads="1"/>
            </p:cNvSpPr>
            <p:nvPr/>
          </p:nvSpPr>
          <p:spPr bwMode="auto">
            <a:xfrm>
              <a:off x="3424" y="2205"/>
              <a:ext cx="1179" cy="274"/>
            </a:xfrm>
            <a:prstGeom prst="rect">
              <a:avLst/>
            </a:prstGeom>
            <a:solidFill>
              <a:srgbClr val="FF99CC"/>
            </a:solidFill>
            <a:ln>
              <a:noFill/>
            </a:ln>
            <a:effectLst>
              <a:prstShdw prst="shdw17" dist="17961" dir="2700000">
                <a:srgbClr val="995C7A"/>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3000">
                  <a:latin typeface="Arial" pitchFamily="34" charset="0"/>
                  <a:ea typeface="微软雅黑" pitchFamily="34" charset="-122"/>
                </a:rPr>
                <a:t>崇安寺三期东块</a:t>
              </a:r>
            </a:p>
          </p:txBody>
        </p:sp>
        <p:sp>
          <p:nvSpPr>
            <p:cNvPr id="248843" name="Text Box 10"/>
            <p:cNvSpPr txBox="1">
              <a:spLocks noChangeArrowheads="1"/>
            </p:cNvSpPr>
            <p:nvPr/>
          </p:nvSpPr>
          <p:spPr bwMode="auto">
            <a:xfrm>
              <a:off x="1837" y="2205"/>
              <a:ext cx="1225" cy="274"/>
            </a:xfrm>
            <a:prstGeom prst="rect">
              <a:avLst/>
            </a:prstGeom>
            <a:solidFill>
              <a:srgbClr val="FF99CC"/>
            </a:solidFill>
            <a:ln>
              <a:noFill/>
            </a:ln>
            <a:effectLst>
              <a:prstShdw prst="shdw17" dist="17961" dir="2700000">
                <a:srgbClr val="995C7A"/>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3000">
                  <a:latin typeface="Arial" pitchFamily="34" charset="0"/>
                  <a:ea typeface="微软雅黑" pitchFamily="34" charset="-122"/>
                </a:rPr>
                <a:t>崇安寺三期西块</a:t>
              </a:r>
            </a:p>
          </p:txBody>
        </p:sp>
        <p:sp>
          <p:nvSpPr>
            <p:cNvPr id="248844" name="Text Box 11"/>
            <p:cNvSpPr txBox="1">
              <a:spLocks noChangeArrowheads="1"/>
            </p:cNvSpPr>
            <p:nvPr/>
          </p:nvSpPr>
          <p:spPr bwMode="auto">
            <a:xfrm>
              <a:off x="2699" y="572"/>
              <a:ext cx="1134" cy="274"/>
            </a:xfrm>
            <a:prstGeom prst="rect">
              <a:avLst/>
            </a:prstGeom>
            <a:solidFill>
              <a:srgbClr val="FF99CC"/>
            </a:solidFill>
            <a:ln>
              <a:noFill/>
            </a:ln>
            <a:effectLst>
              <a:prstShdw prst="shdw17" dist="17961" dir="2700000">
                <a:srgbClr val="995C7A"/>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3000">
                  <a:latin typeface="Arial" pitchFamily="34" charset="0"/>
                  <a:ea typeface="微软雅黑" pitchFamily="34" charset="-122"/>
                </a:rPr>
                <a:t>崇安寺三期北块</a:t>
              </a:r>
            </a:p>
          </p:txBody>
        </p:sp>
        <p:sp>
          <p:nvSpPr>
            <p:cNvPr id="248845" name="Text Box 12"/>
            <p:cNvSpPr txBox="1">
              <a:spLocks noChangeArrowheads="1"/>
            </p:cNvSpPr>
            <p:nvPr/>
          </p:nvSpPr>
          <p:spPr bwMode="auto">
            <a:xfrm>
              <a:off x="612" y="1389"/>
              <a:ext cx="272" cy="685"/>
            </a:xfrm>
            <a:prstGeom prst="rect">
              <a:avLst/>
            </a:prstGeom>
            <a:solidFill>
              <a:srgbClr val="FF99CC"/>
            </a:solidFill>
            <a:ln>
              <a:noFill/>
            </a:ln>
            <a:effectLst>
              <a:prstShdw prst="shdw17" dist="17961" dir="2700000">
                <a:srgbClr val="995C7A"/>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3000">
                  <a:latin typeface="Arial" pitchFamily="34" charset="0"/>
                  <a:ea typeface="微软雅黑" pitchFamily="34" charset="-122"/>
                </a:rPr>
                <a:t>地铁站</a:t>
              </a:r>
            </a:p>
          </p:txBody>
        </p:sp>
        <p:sp>
          <p:nvSpPr>
            <p:cNvPr id="248846" name="Text Box 13"/>
            <p:cNvSpPr txBox="1">
              <a:spLocks noChangeArrowheads="1"/>
            </p:cNvSpPr>
            <p:nvPr/>
          </p:nvSpPr>
          <p:spPr bwMode="auto">
            <a:xfrm>
              <a:off x="5284" y="1138"/>
              <a:ext cx="273" cy="890"/>
            </a:xfrm>
            <a:prstGeom prst="rect">
              <a:avLst/>
            </a:prstGeom>
            <a:solidFill>
              <a:srgbClr val="FF99CC"/>
            </a:solidFill>
            <a:ln>
              <a:noFill/>
            </a:ln>
            <a:effectLst>
              <a:prstShdw prst="shdw17" dist="17961" dir="2700000">
                <a:srgbClr val="995C7A"/>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3000">
                  <a:latin typeface="Arial" pitchFamily="34" charset="0"/>
                  <a:ea typeface="微软雅黑" pitchFamily="34" charset="-122"/>
                </a:rPr>
                <a:t>解放东路</a:t>
              </a:r>
            </a:p>
          </p:txBody>
        </p:sp>
        <p:sp>
          <p:nvSpPr>
            <p:cNvPr id="248847" name="Text Box 14"/>
            <p:cNvSpPr txBox="1">
              <a:spLocks noChangeArrowheads="1"/>
            </p:cNvSpPr>
            <p:nvPr/>
          </p:nvSpPr>
          <p:spPr bwMode="auto">
            <a:xfrm>
              <a:off x="204" y="1389"/>
              <a:ext cx="272" cy="685"/>
            </a:xfrm>
            <a:prstGeom prst="rect">
              <a:avLst/>
            </a:prstGeom>
            <a:solidFill>
              <a:srgbClr val="FF99CC"/>
            </a:solidFill>
            <a:ln>
              <a:noFill/>
            </a:ln>
            <a:effectLst>
              <a:prstShdw prst="shdw17" dist="17961" dir="2700000">
                <a:srgbClr val="995C7A"/>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3000">
                  <a:latin typeface="Arial" pitchFamily="34" charset="0"/>
                  <a:ea typeface="微软雅黑" pitchFamily="34" charset="-122"/>
                </a:rPr>
                <a:t>中山路</a:t>
              </a:r>
            </a:p>
          </p:txBody>
        </p:sp>
      </p:grpSp>
      <p:sp>
        <p:nvSpPr>
          <p:cNvPr id="248835" name="Text Box 69"/>
          <p:cNvSpPr txBox="1">
            <a:spLocks noChangeArrowheads="1"/>
          </p:cNvSpPr>
          <p:nvPr/>
        </p:nvSpPr>
        <p:spPr bwMode="auto">
          <a:xfrm>
            <a:off x="4764088" y="3930650"/>
            <a:ext cx="815975" cy="73660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a:latin typeface="Arial" pitchFamily="34" charset="0"/>
                <a:ea typeface="宋体" pitchFamily="2" charset="-122"/>
              </a:rPr>
              <a:t>C</a:t>
            </a:r>
          </a:p>
        </p:txBody>
      </p:sp>
      <p:sp>
        <p:nvSpPr>
          <p:cNvPr id="248836" name="Text Box 70"/>
          <p:cNvSpPr txBox="1">
            <a:spLocks noChangeArrowheads="1"/>
          </p:cNvSpPr>
          <p:nvPr/>
        </p:nvSpPr>
        <p:spPr bwMode="auto">
          <a:xfrm>
            <a:off x="8983663" y="3930650"/>
            <a:ext cx="815975" cy="73660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a:latin typeface="Arial" pitchFamily="34" charset="0"/>
                <a:ea typeface="宋体" pitchFamily="2" charset="-122"/>
              </a:rPr>
              <a:t>B</a:t>
            </a:r>
          </a:p>
        </p:txBody>
      </p:sp>
      <p:sp>
        <p:nvSpPr>
          <p:cNvPr id="248837" name="Text Box 71"/>
          <p:cNvSpPr txBox="1">
            <a:spLocks noChangeArrowheads="1"/>
          </p:cNvSpPr>
          <p:nvPr/>
        </p:nvSpPr>
        <p:spPr bwMode="auto">
          <a:xfrm>
            <a:off x="12793663" y="3930650"/>
            <a:ext cx="815975" cy="73660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700">
                <a:latin typeface="Arial" pitchFamily="34" charset="0"/>
                <a:ea typeface="宋体" pitchFamily="2" charset="-122"/>
              </a:rPr>
              <a:t>A</a:t>
            </a:r>
          </a:p>
        </p:txBody>
      </p:sp>
      <p:sp>
        <p:nvSpPr>
          <p:cNvPr id="248838" name="Text Box 17"/>
          <p:cNvSpPr txBox="1">
            <a:spLocks noChangeArrowheads="1"/>
          </p:cNvSpPr>
          <p:nvPr/>
        </p:nvSpPr>
        <p:spPr bwMode="auto">
          <a:xfrm>
            <a:off x="3968750" y="6757988"/>
            <a:ext cx="10072688" cy="167481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3500" b="1">
                <a:solidFill>
                  <a:srgbClr val="0033CC"/>
                </a:solidFill>
                <a:latin typeface="Arial" pitchFamily="34" charset="0"/>
                <a:ea typeface="微软雅黑" pitchFamily="34" charset="-122"/>
              </a:rPr>
              <a:t>不同区域的主题定位、功能业态及各出入口的通向将决定区域的人流能级</a:t>
            </a:r>
          </a:p>
        </p:txBody>
      </p:sp>
      <p:sp>
        <p:nvSpPr>
          <p:cNvPr id="248839" name="Rectangle 2"/>
          <p:cNvSpPr>
            <a:spLocks noChangeArrowheads="1"/>
          </p:cNvSpPr>
          <p:nvPr/>
        </p:nvSpPr>
        <p:spPr bwMode="auto">
          <a:xfrm>
            <a:off x="0" y="0"/>
            <a:ext cx="4830763" cy="1079500"/>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lIns="54178" tIns="27089" rIns="54178" bIns="27089" anchor="ctr"/>
          <a:lstStyle/>
          <a:p>
            <a:pPr algn="ctr" defTabSz="1543050">
              <a:spcBef>
                <a:spcPct val="50000"/>
              </a:spcBef>
            </a:pPr>
            <a:r>
              <a:rPr lang="zh-CN" altLang="en-US" sz="3600" b="1"/>
              <a:t>人流动线能级分析</a:t>
            </a:r>
          </a:p>
        </p:txBody>
      </p:sp>
      <p:sp>
        <p:nvSpPr>
          <p:cNvPr id="248840" name="Rectangle 12"/>
          <p:cNvSpPr>
            <a:spLocks noChangeArrowheads="1"/>
          </p:cNvSpPr>
          <p:nvPr/>
        </p:nvSpPr>
        <p:spPr bwMode="auto">
          <a:xfrm>
            <a:off x="3535363" y="6765925"/>
            <a:ext cx="10591800" cy="1828800"/>
          </a:xfrm>
          <a:prstGeom prst="rect">
            <a:avLst/>
          </a:prstGeom>
          <a:noFill/>
          <a:ln w="6350">
            <a:solidFill>
              <a:schemeClr val="hlink"/>
            </a:solidFill>
            <a:miter lim="800000"/>
            <a:headEnd/>
            <a:tailEnd/>
          </a:ln>
          <a:effectLst>
            <a:prstShdw prst="shdw17" dist="17961" dir="2700000">
              <a:srgbClr val="000099"/>
            </a:prstShdw>
          </a:effectLst>
          <a:extLst>
            <a:ext uri="{909E8E84-426E-40DD-AFC4-6F175D3DCCD1}">
              <a14:hiddenFill xmlns:a14="http://schemas.microsoft.com/office/drawing/2010/main" xmlns="">
                <a:solidFill>
                  <a:srgbClr val="FFFFFF"/>
                </a:solidFill>
              </a14:hiddenFill>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60"/>
          <p:cNvSpPr txBox="1">
            <a:spLocks noChangeArrowheads="1"/>
          </p:cNvSpPr>
          <p:nvPr/>
        </p:nvSpPr>
        <p:spPr bwMode="auto">
          <a:xfrm>
            <a:off x="2714625" y="5626100"/>
            <a:ext cx="954088" cy="64770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3</a:t>
            </a:r>
          </a:p>
        </p:txBody>
      </p:sp>
      <p:sp>
        <p:nvSpPr>
          <p:cNvPr id="249859" name="Text Box 62"/>
          <p:cNvSpPr txBox="1">
            <a:spLocks noChangeArrowheads="1"/>
          </p:cNvSpPr>
          <p:nvPr/>
        </p:nvSpPr>
        <p:spPr bwMode="auto">
          <a:xfrm>
            <a:off x="5438775" y="5626100"/>
            <a:ext cx="954088" cy="64770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5</a:t>
            </a:r>
          </a:p>
        </p:txBody>
      </p:sp>
      <p:sp>
        <p:nvSpPr>
          <p:cNvPr id="249860" name="Rectangle 6"/>
          <p:cNvSpPr>
            <a:spLocks noChangeArrowheads="1"/>
          </p:cNvSpPr>
          <p:nvPr/>
        </p:nvSpPr>
        <p:spPr bwMode="auto">
          <a:xfrm>
            <a:off x="1497013" y="2335213"/>
            <a:ext cx="758825" cy="752475"/>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61" name="Rectangle 7"/>
          <p:cNvSpPr>
            <a:spLocks noChangeArrowheads="1"/>
          </p:cNvSpPr>
          <p:nvPr/>
        </p:nvSpPr>
        <p:spPr bwMode="auto">
          <a:xfrm>
            <a:off x="1497013" y="4835525"/>
            <a:ext cx="758825" cy="711200"/>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62" name="Rectangle 8"/>
          <p:cNvSpPr>
            <a:spLocks noChangeArrowheads="1"/>
          </p:cNvSpPr>
          <p:nvPr/>
        </p:nvSpPr>
        <p:spPr bwMode="auto">
          <a:xfrm>
            <a:off x="3648075" y="2300288"/>
            <a:ext cx="1014413" cy="701675"/>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63" name="Rectangle 9"/>
          <p:cNvSpPr>
            <a:spLocks noChangeArrowheads="1"/>
          </p:cNvSpPr>
          <p:nvPr/>
        </p:nvSpPr>
        <p:spPr bwMode="auto">
          <a:xfrm>
            <a:off x="3648075" y="4919663"/>
            <a:ext cx="1014413" cy="627062"/>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64" name="Rectangle 10"/>
          <p:cNvSpPr>
            <a:spLocks noChangeArrowheads="1"/>
          </p:cNvSpPr>
          <p:nvPr/>
        </p:nvSpPr>
        <p:spPr bwMode="auto">
          <a:xfrm>
            <a:off x="5926138" y="2300288"/>
            <a:ext cx="857250" cy="619125"/>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65" name="Rectangle 11"/>
          <p:cNvSpPr>
            <a:spLocks noChangeArrowheads="1"/>
          </p:cNvSpPr>
          <p:nvPr/>
        </p:nvSpPr>
        <p:spPr bwMode="auto">
          <a:xfrm>
            <a:off x="5926138" y="5002213"/>
            <a:ext cx="857250" cy="522287"/>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66" name="Rectangle 12"/>
          <p:cNvSpPr>
            <a:spLocks noChangeArrowheads="1"/>
          </p:cNvSpPr>
          <p:nvPr/>
        </p:nvSpPr>
        <p:spPr bwMode="auto">
          <a:xfrm>
            <a:off x="7699375" y="2335213"/>
            <a:ext cx="762000" cy="584200"/>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67" name="Rectangle 13"/>
          <p:cNvSpPr>
            <a:spLocks noChangeArrowheads="1"/>
          </p:cNvSpPr>
          <p:nvPr/>
        </p:nvSpPr>
        <p:spPr bwMode="auto">
          <a:xfrm>
            <a:off x="7699375" y="5002213"/>
            <a:ext cx="887413" cy="500062"/>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68" name="Rectangle 14"/>
          <p:cNvSpPr>
            <a:spLocks noChangeArrowheads="1"/>
          </p:cNvSpPr>
          <p:nvPr/>
        </p:nvSpPr>
        <p:spPr bwMode="auto">
          <a:xfrm>
            <a:off x="9601200" y="2335213"/>
            <a:ext cx="1392238" cy="500062"/>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69" name="Rectangle 15"/>
          <p:cNvSpPr>
            <a:spLocks noChangeArrowheads="1"/>
          </p:cNvSpPr>
          <p:nvPr/>
        </p:nvSpPr>
        <p:spPr bwMode="auto">
          <a:xfrm>
            <a:off x="9726613" y="5002213"/>
            <a:ext cx="1266825" cy="500062"/>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70" name="Rectangle 16"/>
          <p:cNvSpPr>
            <a:spLocks noChangeArrowheads="1"/>
          </p:cNvSpPr>
          <p:nvPr/>
        </p:nvSpPr>
        <p:spPr bwMode="auto">
          <a:xfrm>
            <a:off x="12007850" y="2335213"/>
            <a:ext cx="920750" cy="584200"/>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71" name="Rectangle 17"/>
          <p:cNvSpPr>
            <a:spLocks noChangeArrowheads="1"/>
          </p:cNvSpPr>
          <p:nvPr/>
        </p:nvSpPr>
        <p:spPr bwMode="auto">
          <a:xfrm>
            <a:off x="12007850" y="4919663"/>
            <a:ext cx="884238" cy="582612"/>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72" name="Rectangle 18"/>
          <p:cNvSpPr>
            <a:spLocks noChangeArrowheads="1"/>
          </p:cNvSpPr>
          <p:nvPr/>
        </p:nvSpPr>
        <p:spPr bwMode="auto">
          <a:xfrm>
            <a:off x="13831888" y="2335213"/>
            <a:ext cx="1466850" cy="439737"/>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73" name="Rectangle 19"/>
          <p:cNvSpPr>
            <a:spLocks noChangeArrowheads="1"/>
          </p:cNvSpPr>
          <p:nvPr/>
        </p:nvSpPr>
        <p:spPr bwMode="auto">
          <a:xfrm>
            <a:off x="13906500" y="4919663"/>
            <a:ext cx="1517650" cy="582612"/>
          </a:xfrm>
          <a:prstGeom prst="rect">
            <a:avLst/>
          </a:prstGeom>
          <a:solidFill>
            <a:schemeClr val="folHlink"/>
          </a:solidFill>
          <a:ln>
            <a:noFill/>
          </a:ln>
          <a:effectLst>
            <a:prstShdw prst="shdw17" dist="17961" dir="2700000">
              <a:srgbClr val="2F4D71"/>
            </a:prstShdw>
          </a:effectLst>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lstStyle/>
          <a:p>
            <a:pPr defTabSz="1543050"/>
            <a:endParaRPr lang="zh-CN" altLang="en-US" sz="3000">
              <a:latin typeface="Calibri" pitchFamily="34" charset="0"/>
              <a:ea typeface="宋体" pitchFamily="2" charset="-122"/>
            </a:endParaRPr>
          </a:p>
        </p:txBody>
      </p:sp>
      <p:sp>
        <p:nvSpPr>
          <p:cNvPr id="249874" name="Line 20"/>
          <p:cNvSpPr>
            <a:spLocks noChangeShapeType="1"/>
          </p:cNvSpPr>
          <p:nvPr/>
        </p:nvSpPr>
        <p:spPr bwMode="auto">
          <a:xfrm>
            <a:off x="1443038" y="3587750"/>
            <a:ext cx="917575" cy="1588"/>
          </a:xfrm>
          <a:prstGeom prst="line">
            <a:avLst/>
          </a:prstGeom>
          <a:noFill/>
          <a:ln w="50800">
            <a:solidFill>
              <a:srgbClr val="0000FF"/>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75" name="Line 21"/>
          <p:cNvSpPr>
            <a:spLocks noChangeShapeType="1"/>
          </p:cNvSpPr>
          <p:nvPr/>
        </p:nvSpPr>
        <p:spPr bwMode="auto">
          <a:xfrm flipH="1">
            <a:off x="1443038" y="4170363"/>
            <a:ext cx="917575" cy="0"/>
          </a:xfrm>
          <a:prstGeom prst="line">
            <a:avLst/>
          </a:prstGeom>
          <a:noFill/>
          <a:ln w="50800">
            <a:solidFill>
              <a:srgbClr val="0000FF"/>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76" name="Line 22"/>
          <p:cNvSpPr>
            <a:spLocks noChangeShapeType="1"/>
          </p:cNvSpPr>
          <p:nvPr/>
        </p:nvSpPr>
        <p:spPr bwMode="auto">
          <a:xfrm>
            <a:off x="3471863" y="3587750"/>
            <a:ext cx="1312862" cy="1588"/>
          </a:xfrm>
          <a:prstGeom prst="line">
            <a:avLst/>
          </a:prstGeom>
          <a:noFill/>
          <a:ln w="50800">
            <a:solidFill>
              <a:srgbClr val="0000FF">
                <a:alpha val="63136"/>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77" name="Line 23"/>
          <p:cNvSpPr>
            <a:spLocks noChangeShapeType="1"/>
          </p:cNvSpPr>
          <p:nvPr/>
        </p:nvSpPr>
        <p:spPr bwMode="auto">
          <a:xfrm>
            <a:off x="5802313" y="3502025"/>
            <a:ext cx="1179512" cy="1588"/>
          </a:xfrm>
          <a:prstGeom prst="line">
            <a:avLst/>
          </a:prstGeom>
          <a:noFill/>
          <a:ln w="25400">
            <a:solidFill>
              <a:schemeClr val="hlink">
                <a:alpha val="56078"/>
              </a:scheme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78" name="Line 24"/>
          <p:cNvSpPr>
            <a:spLocks noChangeShapeType="1"/>
          </p:cNvSpPr>
          <p:nvPr/>
        </p:nvSpPr>
        <p:spPr bwMode="auto">
          <a:xfrm>
            <a:off x="7773988" y="3502025"/>
            <a:ext cx="917575" cy="1588"/>
          </a:xfrm>
          <a:prstGeom prst="line">
            <a:avLst/>
          </a:prstGeom>
          <a:noFill/>
          <a:ln w="25400">
            <a:solidFill>
              <a:schemeClr val="hlink">
                <a:alpha val="56078"/>
              </a:scheme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79" name="Line 25"/>
          <p:cNvSpPr>
            <a:spLocks noChangeShapeType="1"/>
          </p:cNvSpPr>
          <p:nvPr/>
        </p:nvSpPr>
        <p:spPr bwMode="auto">
          <a:xfrm>
            <a:off x="9375775" y="3324225"/>
            <a:ext cx="1971675" cy="1588"/>
          </a:xfrm>
          <a:prstGeom prst="line">
            <a:avLst/>
          </a:prstGeom>
          <a:noFill/>
          <a:ln w="25400">
            <a:solidFill>
              <a:srgbClr val="009BD2">
                <a:alpha val="78822"/>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80" name="Line 26"/>
          <p:cNvSpPr>
            <a:spLocks noChangeShapeType="1"/>
          </p:cNvSpPr>
          <p:nvPr/>
        </p:nvSpPr>
        <p:spPr bwMode="auto">
          <a:xfrm>
            <a:off x="12004675" y="3324225"/>
            <a:ext cx="917575" cy="1588"/>
          </a:xfrm>
          <a:prstGeom prst="line">
            <a:avLst/>
          </a:prstGeom>
          <a:noFill/>
          <a:ln w="9525">
            <a:solidFill>
              <a:srgbClr val="00B0F0">
                <a:alpha val="78822"/>
              </a:srgbClr>
            </a:solidFill>
            <a:prstDash val="dash"/>
            <a:round/>
            <a:headEnd/>
            <a:tailEnd type="triangle" w="med" len="med"/>
          </a:ln>
          <a:effectLst>
            <a:prstShdw prst="shdw17" dist="17961" dir="2700000">
              <a:schemeClr val="bg1"/>
            </a:prstShdw>
          </a:effectLst>
          <a:extLst>
            <a:ext uri="{909E8E84-426E-40DD-AFC4-6F175D3DCCD1}">
              <a14:hiddenFill xmlns:a14="http://schemas.microsoft.com/office/drawing/2010/main" xmlns="">
                <a:noFill/>
              </a14:hiddenFill>
            </a:ext>
          </a:extLst>
        </p:spPr>
        <p:txBody>
          <a:bodyPr/>
          <a:lstStyle/>
          <a:p>
            <a:endParaRPr lang="zh-CN" altLang="en-US"/>
          </a:p>
        </p:txBody>
      </p:sp>
      <p:sp>
        <p:nvSpPr>
          <p:cNvPr id="249881" name="Line 27"/>
          <p:cNvSpPr>
            <a:spLocks noChangeShapeType="1"/>
          </p:cNvSpPr>
          <p:nvPr/>
        </p:nvSpPr>
        <p:spPr bwMode="auto">
          <a:xfrm>
            <a:off x="13471525" y="3168650"/>
            <a:ext cx="2100263" cy="1588"/>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82" name="Line 28"/>
          <p:cNvSpPr>
            <a:spLocks noChangeShapeType="1"/>
          </p:cNvSpPr>
          <p:nvPr/>
        </p:nvSpPr>
        <p:spPr bwMode="auto">
          <a:xfrm rot="10800000">
            <a:off x="3465513" y="4349750"/>
            <a:ext cx="1314450" cy="3175"/>
          </a:xfrm>
          <a:prstGeom prst="line">
            <a:avLst/>
          </a:prstGeom>
          <a:noFill/>
          <a:ln w="50800">
            <a:solidFill>
              <a:srgbClr val="0000FF">
                <a:alpha val="63136"/>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83" name="Line 29"/>
          <p:cNvSpPr>
            <a:spLocks noChangeShapeType="1"/>
          </p:cNvSpPr>
          <p:nvPr/>
        </p:nvSpPr>
        <p:spPr bwMode="auto">
          <a:xfrm rot="10800000">
            <a:off x="5802313" y="4337050"/>
            <a:ext cx="1179512" cy="1588"/>
          </a:xfrm>
          <a:prstGeom prst="line">
            <a:avLst/>
          </a:prstGeom>
          <a:noFill/>
          <a:ln w="25400">
            <a:solidFill>
              <a:schemeClr val="hlink">
                <a:alpha val="56078"/>
              </a:scheme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84" name="Line 30"/>
          <p:cNvSpPr>
            <a:spLocks noChangeShapeType="1"/>
          </p:cNvSpPr>
          <p:nvPr/>
        </p:nvSpPr>
        <p:spPr bwMode="auto">
          <a:xfrm rot="10800000">
            <a:off x="7827963" y="4337050"/>
            <a:ext cx="917575" cy="1588"/>
          </a:xfrm>
          <a:prstGeom prst="line">
            <a:avLst/>
          </a:prstGeom>
          <a:noFill/>
          <a:ln w="25400">
            <a:solidFill>
              <a:schemeClr val="hlink">
                <a:alpha val="56078"/>
              </a:scheme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85" name="Line 31"/>
          <p:cNvSpPr>
            <a:spLocks noChangeShapeType="1"/>
          </p:cNvSpPr>
          <p:nvPr/>
        </p:nvSpPr>
        <p:spPr bwMode="auto">
          <a:xfrm rot="10800000">
            <a:off x="13525500" y="4670425"/>
            <a:ext cx="2025650" cy="1588"/>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86" name="Line 32"/>
          <p:cNvSpPr>
            <a:spLocks noChangeShapeType="1"/>
          </p:cNvSpPr>
          <p:nvPr/>
        </p:nvSpPr>
        <p:spPr bwMode="auto">
          <a:xfrm rot="10800000">
            <a:off x="12004675" y="4641850"/>
            <a:ext cx="917575" cy="0"/>
          </a:xfrm>
          <a:prstGeom prst="line">
            <a:avLst/>
          </a:prstGeom>
          <a:noFill/>
          <a:ln w="9525">
            <a:solidFill>
              <a:srgbClr val="00B0F0">
                <a:alpha val="78822"/>
              </a:srgbClr>
            </a:solidFill>
            <a:prstDash val="dash"/>
            <a:round/>
            <a:headEnd/>
            <a:tailEnd type="triangle" w="med" len="med"/>
          </a:ln>
          <a:effectLst>
            <a:prstShdw prst="shdw17" dist="17961" dir="2700000">
              <a:schemeClr val="bg1"/>
            </a:prstShdw>
          </a:effectLst>
          <a:extLst>
            <a:ext uri="{909E8E84-426E-40DD-AFC4-6F175D3DCCD1}">
              <a14:hiddenFill xmlns:a14="http://schemas.microsoft.com/office/drawing/2010/main" xmlns="">
                <a:noFill/>
              </a14:hiddenFill>
            </a:ext>
          </a:extLst>
        </p:spPr>
        <p:txBody>
          <a:bodyPr/>
          <a:lstStyle/>
          <a:p>
            <a:endParaRPr lang="zh-CN" altLang="en-US"/>
          </a:p>
        </p:txBody>
      </p:sp>
      <p:sp>
        <p:nvSpPr>
          <p:cNvPr id="249887" name="Line 33"/>
          <p:cNvSpPr>
            <a:spLocks noChangeShapeType="1"/>
          </p:cNvSpPr>
          <p:nvPr/>
        </p:nvSpPr>
        <p:spPr bwMode="auto">
          <a:xfrm rot="10800000">
            <a:off x="9375775" y="4495800"/>
            <a:ext cx="1971675" cy="3175"/>
          </a:xfrm>
          <a:prstGeom prst="line">
            <a:avLst/>
          </a:prstGeom>
          <a:noFill/>
          <a:ln w="25400">
            <a:solidFill>
              <a:srgbClr val="009BD2">
                <a:alpha val="74901"/>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88" name="Line 34"/>
          <p:cNvSpPr>
            <a:spLocks noChangeShapeType="1"/>
          </p:cNvSpPr>
          <p:nvPr/>
        </p:nvSpPr>
        <p:spPr bwMode="auto">
          <a:xfrm flipV="1">
            <a:off x="2811463" y="2005013"/>
            <a:ext cx="3175" cy="1319212"/>
          </a:xfrm>
          <a:prstGeom prst="line">
            <a:avLst/>
          </a:prstGeom>
          <a:noFill/>
          <a:ln w="50800">
            <a:solidFill>
              <a:srgbClr val="0000FF"/>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89" name="Line 35"/>
          <p:cNvSpPr>
            <a:spLocks noChangeShapeType="1"/>
          </p:cNvSpPr>
          <p:nvPr/>
        </p:nvSpPr>
        <p:spPr bwMode="auto">
          <a:xfrm>
            <a:off x="3216275" y="2003425"/>
            <a:ext cx="3175" cy="1466850"/>
          </a:xfrm>
          <a:prstGeom prst="line">
            <a:avLst/>
          </a:prstGeom>
          <a:noFill/>
          <a:ln w="50800">
            <a:solidFill>
              <a:srgbClr val="0000FF"/>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0" name="Line 36"/>
          <p:cNvSpPr>
            <a:spLocks noChangeShapeType="1"/>
          </p:cNvSpPr>
          <p:nvPr/>
        </p:nvSpPr>
        <p:spPr bwMode="auto">
          <a:xfrm>
            <a:off x="3216275" y="4456113"/>
            <a:ext cx="0" cy="1196975"/>
          </a:xfrm>
          <a:prstGeom prst="line">
            <a:avLst/>
          </a:prstGeom>
          <a:noFill/>
          <a:ln w="50800">
            <a:solidFill>
              <a:srgbClr val="0000FF"/>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1" name="Line 37"/>
          <p:cNvSpPr>
            <a:spLocks noChangeShapeType="1"/>
          </p:cNvSpPr>
          <p:nvPr/>
        </p:nvSpPr>
        <p:spPr bwMode="auto">
          <a:xfrm flipV="1">
            <a:off x="2760663" y="4418013"/>
            <a:ext cx="3175" cy="1169987"/>
          </a:xfrm>
          <a:prstGeom prst="line">
            <a:avLst/>
          </a:prstGeom>
          <a:noFill/>
          <a:ln w="50800">
            <a:solidFill>
              <a:srgbClr val="0000FF"/>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2" name="Line 38"/>
          <p:cNvSpPr>
            <a:spLocks noChangeShapeType="1"/>
          </p:cNvSpPr>
          <p:nvPr/>
        </p:nvSpPr>
        <p:spPr bwMode="auto">
          <a:xfrm flipV="1">
            <a:off x="5118100" y="2178050"/>
            <a:ext cx="0" cy="1050925"/>
          </a:xfrm>
          <a:prstGeom prst="line">
            <a:avLst/>
          </a:prstGeom>
          <a:noFill/>
          <a:ln w="50800">
            <a:solidFill>
              <a:srgbClr val="0000FF">
                <a:alpha val="63136"/>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3" name="Line 39"/>
          <p:cNvSpPr>
            <a:spLocks noChangeShapeType="1"/>
          </p:cNvSpPr>
          <p:nvPr/>
        </p:nvSpPr>
        <p:spPr bwMode="auto">
          <a:xfrm>
            <a:off x="5495925" y="2178050"/>
            <a:ext cx="3175" cy="1125538"/>
          </a:xfrm>
          <a:prstGeom prst="line">
            <a:avLst/>
          </a:prstGeom>
          <a:noFill/>
          <a:ln w="50800">
            <a:solidFill>
              <a:srgbClr val="0000FF">
                <a:alpha val="63136"/>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4" name="Line 40"/>
          <p:cNvSpPr>
            <a:spLocks noChangeShapeType="1"/>
          </p:cNvSpPr>
          <p:nvPr/>
        </p:nvSpPr>
        <p:spPr bwMode="auto">
          <a:xfrm>
            <a:off x="5546725" y="4670425"/>
            <a:ext cx="3175" cy="914400"/>
          </a:xfrm>
          <a:prstGeom prst="line">
            <a:avLst/>
          </a:prstGeom>
          <a:noFill/>
          <a:ln w="50800">
            <a:solidFill>
              <a:srgbClr val="0000FF">
                <a:alpha val="63136"/>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5" name="Line 41"/>
          <p:cNvSpPr>
            <a:spLocks noChangeShapeType="1"/>
          </p:cNvSpPr>
          <p:nvPr/>
        </p:nvSpPr>
        <p:spPr bwMode="auto">
          <a:xfrm flipV="1">
            <a:off x="5165725" y="4670425"/>
            <a:ext cx="3175" cy="919163"/>
          </a:xfrm>
          <a:prstGeom prst="line">
            <a:avLst/>
          </a:prstGeom>
          <a:noFill/>
          <a:ln w="50800">
            <a:solidFill>
              <a:srgbClr val="0000FF">
                <a:alpha val="63136"/>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6" name="Line 42"/>
          <p:cNvSpPr>
            <a:spLocks noChangeShapeType="1"/>
          </p:cNvSpPr>
          <p:nvPr/>
        </p:nvSpPr>
        <p:spPr bwMode="auto">
          <a:xfrm flipV="1">
            <a:off x="7069138" y="2335213"/>
            <a:ext cx="3175" cy="692150"/>
          </a:xfrm>
          <a:prstGeom prst="line">
            <a:avLst/>
          </a:prstGeom>
          <a:noFill/>
          <a:ln w="25400">
            <a:solidFill>
              <a:schemeClr val="hlink">
                <a:alpha val="56078"/>
              </a:scheme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7" name="Line 43"/>
          <p:cNvSpPr>
            <a:spLocks noChangeShapeType="1"/>
          </p:cNvSpPr>
          <p:nvPr/>
        </p:nvSpPr>
        <p:spPr bwMode="auto">
          <a:xfrm>
            <a:off x="7446963" y="2335213"/>
            <a:ext cx="3175" cy="774700"/>
          </a:xfrm>
          <a:prstGeom prst="line">
            <a:avLst/>
          </a:prstGeom>
          <a:noFill/>
          <a:ln w="25400">
            <a:solidFill>
              <a:schemeClr val="hlink">
                <a:alpha val="56078"/>
              </a:scheme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8" name="Line 44"/>
          <p:cNvSpPr>
            <a:spLocks noChangeShapeType="1"/>
          </p:cNvSpPr>
          <p:nvPr/>
        </p:nvSpPr>
        <p:spPr bwMode="auto">
          <a:xfrm>
            <a:off x="7396163" y="4919663"/>
            <a:ext cx="3175" cy="665162"/>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899" name="Line 45"/>
          <p:cNvSpPr>
            <a:spLocks noChangeShapeType="1"/>
          </p:cNvSpPr>
          <p:nvPr/>
        </p:nvSpPr>
        <p:spPr bwMode="auto">
          <a:xfrm flipV="1">
            <a:off x="7015163" y="4919663"/>
            <a:ext cx="3175" cy="627062"/>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0" name="Line 46"/>
          <p:cNvSpPr>
            <a:spLocks noChangeShapeType="1"/>
          </p:cNvSpPr>
          <p:nvPr/>
        </p:nvSpPr>
        <p:spPr bwMode="auto">
          <a:xfrm flipV="1">
            <a:off x="8842375" y="2251075"/>
            <a:ext cx="3175" cy="798513"/>
          </a:xfrm>
          <a:prstGeom prst="line">
            <a:avLst/>
          </a:prstGeom>
          <a:noFill/>
          <a:ln w="25400">
            <a:solidFill>
              <a:srgbClr val="009BD2">
                <a:alpha val="74901"/>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1" name="Line 47"/>
          <p:cNvSpPr>
            <a:spLocks noChangeShapeType="1"/>
          </p:cNvSpPr>
          <p:nvPr/>
        </p:nvSpPr>
        <p:spPr bwMode="auto">
          <a:xfrm>
            <a:off x="9220200" y="2251075"/>
            <a:ext cx="3175" cy="838200"/>
          </a:xfrm>
          <a:prstGeom prst="line">
            <a:avLst/>
          </a:prstGeom>
          <a:noFill/>
          <a:ln w="25400">
            <a:solidFill>
              <a:srgbClr val="009BD2">
                <a:alpha val="74901"/>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2" name="Line 48"/>
          <p:cNvSpPr>
            <a:spLocks noChangeShapeType="1"/>
          </p:cNvSpPr>
          <p:nvPr/>
        </p:nvSpPr>
        <p:spPr bwMode="auto">
          <a:xfrm>
            <a:off x="9345613" y="5002213"/>
            <a:ext cx="3175" cy="544512"/>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3" name="Line 49"/>
          <p:cNvSpPr>
            <a:spLocks noChangeShapeType="1"/>
          </p:cNvSpPr>
          <p:nvPr/>
        </p:nvSpPr>
        <p:spPr bwMode="auto">
          <a:xfrm flipV="1">
            <a:off x="8967788" y="4919663"/>
            <a:ext cx="3175" cy="627062"/>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4" name="Line 50"/>
          <p:cNvSpPr>
            <a:spLocks noChangeShapeType="1"/>
          </p:cNvSpPr>
          <p:nvPr/>
        </p:nvSpPr>
        <p:spPr bwMode="auto">
          <a:xfrm flipV="1">
            <a:off x="11320463" y="2170113"/>
            <a:ext cx="3175" cy="749300"/>
          </a:xfrm>
          <a:prstGeom prst="line">
            <a:avLst/>
          </a:prstGeom>
          <a:noFill/>
          <a:ln w="25400">
            <a:solidFill>
              <a:srgbClr val="009BD2">
                <a:alpha val="74901"/>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5" name="Line 51"/>
          <p:cNvSpPr>
            <a:spLocks noChangeShapeType="1"/>
          </p:cNvSpPr>
          <p:nvPr/>
        </p:nvSpPr>
        <p:spPr bwMode="auto">
          <a:xfrm>
            <a:off x="11701463" y="2170113"/>
            <a:ext cx="0" cy="879475"/>
          </a:xfrm>
          <a:prstGeom prst="line">
            <a:avLst/>
          </a:prstGeom>
          <a:noFill/>
          <a:ln w="25400">
            <a:solidFill>
              <a:srgbClr val="009BD2">
                <a:alpha val="74901"/>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6" name="Line 52"/>
          <p:cNvSpPr>
            <a:spLocks noChangeShapeType="1"/>
          </p:cNvSpPr>
          <p:nvPr/>
        </p:nvSpPr>
        <p:spPr bwMode="auto">
          <a:xfrm flipV="1">
            <a:off x="13222288" y="2251075"/>
            <a:ext cx="3175" cy="730250"/>
          </a:xfrm>
          <a:prstGeom prst="line">
            <a:avLst/>
          </a:prstGeom>
          <a:noFill/>
          <a:ln w="25400">
            <a:solidFill>
              <a:srgbClr val="009BD2">
                <a:alpha val="74901"/>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7" name="Line 53"/>
          <p:cNvSpPr>
            <a:spLocks noChangeShapeType="1"/>
          </p:cNvSpPr>
          <p:nvPr/>
        </p:nvSpPr>
        <p:spPr bwMode="auto">
          <a:xfrm>
            <a:off x="13600113" y="2251075"/>
            <a:ext cx="3175" cy="735013"/>
          </a:xfrm>
          <a:prstGeom prst="line">
            <a:avLst/>
          </a:prstGeom>
          <a:noFill/>
          <a:ln w="25400">
            <a:solidFill>
              <a:srgbClr val="009BD2">
                <a:alpha val="74901"/>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8" name="Line 54"/>
          <p:cNvSpPr>
            <a:spLocks noChangeShapeType="1"/>
          </p:cNvSpPr>
          <p:nvPr/>
        </p:nvSpPr>
        <p:spPr bwMode="auto">
          <a:xfrm>
            <a:off x="13600113" y="4835525"/>
            <a:ext cx="3175" cy="666750"/>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09" name="Line 55"/>
          <p:cNvSpPr>
            <a:spLocks noChangeShapeType="1"/>
          </p:cNvSpPr>
          <p:nvPr/>
        </p:nvSpPr>
        <p:spPr bwMode="auto">
          <a:xfrm flipV="1">
            <a:off x="13222288" y="4835525"/>
            <a:ext cx="3175" cy="666750"/>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10" name="Line 56"/>
          <p:cNvSpPr>
            <a:spLocks noChangeShapeType="1"/>
          </p:cNvSpPr>
          <p:nvPr/>
        </p:nvSpPr>
        <p:spPr bwMode="auto">
          <a:xfrm flipH="1">
            <a:off x="11701463" y="4835525"/>
            <a:ext cx="0" cy="649288"/>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11" name="Line 57"/>
          <p:cNvSpPr>
            <a:spLocks noChangeShapeType="1"/>
          </p:cNvSpPr>
          <p:nvPr/>
        </p:nvSpPr>
        <p:spPr bwMode="auto">
          <a:xfrm flipV="1">
            <a:off x="11374438" y="4835525"/>
            <a:ext cx="3175" cy="666750"/>
          </a:xfrm>
          <a:prstGeom prst="line">
            <a:avLst/>
          </a:prstGeom>
          <a:noFill/>
          <a:ln w="44450">
            <a:solidFill>
              <a:srgbClr val="00B0F0"/>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12" name="Text Box 58"/>
          <p:cNvSpPr txBox="1">
            <a:spLocks noChangeArrowheads="1"/>
          </p:cNvSpPr>
          <p:nvPr/>
        </p:nvSpPr>
        <p:spPr bwMode="auto">
          <a:xfrm>
            <a:off x="809625" y="3638550"/>
            <a:ext cx="889000"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1</a:t>
            </a:r>
          </a:p>
        </p:txBody>
      </p:sp>
      <p:sp>
        <p:nvSpPr>
          <p:cNvPr id="249913" name="Text Box 59"/>
          <p:cNvSpPr txBox="1">
            <a:spLocks noChangeArrowheads="1"/>
          </p:cNvSpPr>
          <p:nvPr/>
        </p:nvSpPr>
        <p:spPr bwMode="auto">
          <a:xfrm>
            <a:off x="2711450" y="1417638"/>
            <a:ext cx="885825"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2</a:t>
            </a:r>
          </a:p>
        </p:txBody>
      </p:sp>
      <p:sp>
        <p:nvSpPr>
          <p:cNvPr id="249914" name="Text Box 61"/>
          <p:cNvSpPr txBox="1">
            <a:spLocks noChangeArrowheads="1"/>
          </p:cNvSpPr>
          <p:nvPr/>
        </p:nvSpPr>
        <p:spPr bwMode="auto">
          <a:xfrm>
            <a:off x="4989513" y="1417638"/>
            <a:ext cx="887412"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4</a:t>
            </a:r>
          </a:p>
        </p:txBody>
      </p:sp>
      <p:sp>
        <p:nvSpPr>
          <p:cNvPr id="249915" name="Text Box 63"/>
          <p:cNvSpPr txBox="1">
            <a:spLocks noChangeArrowheads="1"/>
          </p:cNvSpPr>
          <p:nvPr/>
        </p:nvSpPr>
        <p:spPr bwMode="auto">
          <a:xfrm>
            <a:off x="7015163" y="5641975"/>
            <a:ext cx="887412"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7</a:t>
            </a:r>
          </a:p>
        </p:txBody>
      </p:sp>
      <p:sp>
        <p:nvSpPr>
          <p:cNvPr id="249916" name="Text Box 64"/>
          <p:cNvSpPr txBox="1">
            <a:spLocks noChangeArrowheads="1"/>
          </p:cNvSpPr>
          <p:nvPr/>
        </p:nvSpPr>
        <p:spPr bwMode="auto">
          <a:xfrm>
            <a:off x="8913813" y="5641975"/>
            <a:ext cx="887412"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9</a:t>
            </a:r>
          </a:p>
        </p:txBody>
      </p:sp>
      <p:sp>
        <p:nvSpPr>
          <p:cNvPr id="249917" name="Text Box 66"/>
          <p:cNvSpPr txBox="1">
            <a:spLocks noChangeArrowheads="1"/>
          </p:cNvSpPr>
          <p:nvPr/>
        </p:nvSpPr>
        <p:spPr bwMode="auto">
          <a:xfrm>
            <a:off x="6888163" y="1417638"/>
            <a:ext cx="889000"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6</a:t>
            </a:r>
          </a:p>
        </p:txBody>
      </p:sp>
      <p:sp>
        <p:nvSpPr>
          <p:cNvPr id="249918" name="Text Box 67"/>
          <p:cNvSpPr txBox="1">
            <a:spLocks noChangeArrowheads="1"/>
          </p:cNvSpPr>
          <p:nvPr/>
        </p:nvSpPr>
        <p:spPr bwMode="auto">
          <a:xfrm>
            <a:off x="8788400" y="1417638"/>
            <a:ext cx="887413"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8</a:t>
            </a:r>
          </a:p>
        </p:txBody>
      </p:sp>
      <p:sp>
        <p:nvSpPr>
          <p:cNvPr id="249919" name="Text Box 68"/>
          <p:cNvSpPr txBox="1">
            <a:spLocks noChangeArrowheads="1"/>
          </p:cNvSpPr>
          <p:nvPr/>
        </p:nvSpPr>
        <p:spPr bwMode="auto">
          <a:xfrm>
            <a:off x="11068050" y="1417638"/>
            <a:ext cx="1143000"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10</a:t>
            </a:r>
          </a:p>
        </p:txBody>
      </p:sp>
      <p:sp>
        <p:nvSpPr>
          <p:cNvPr id="249920" name="Text Box 69"/>
          <p:cNvSpPr txBox="1">
            <a:spLocks noChangeArrowheads="1"/>
          </p:cNvSpPr>
          <p:nvPr/>
        </p:nvSpPr>
        <p:spPr bwMode="auto">
          <a:xfrm>
            <a:off x="12841288" y="1417638"/>
            <a:ext cx="1517650"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12</a:t>
            </a:r>
          </a:p>
        </p:txBody>
      </p:sp>
      <p:sp>
        <p:nvSpPr>
          <p:cNvPr id="249921" name="Text Box 70"/>
          <p:cNvSpPr txBox="1">
            <a:spLocks noChangeArrowheads="1"/>
          </p:cNvSpPr>
          <p:nvPr/>
        </p:nvSpPr>
        <p:spPr bwMode="auto">
          <a:xfrm>
            <a:off x="14739938" y="3638550"/>
            <a:ext cx="1392237"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14</a:t>
            </a:r>
          </a:p>
        </p:txBody>
      </p:sp>
      <p:sp>
        <p:nvSpPr>
          <p:cNvPr id="249922" name="Text Box 71"/>
          <p:cNvSpPr txBox="1">
            <a:spLocks noChangeArrowheads="1"/>
          </p:cNvSpPr>
          <p:nvPr/>
        </p:nvSpPr>
        <p:spPr bwMode="auto">
          <a:xfrm>
            <a:off x="11064875" y="5641975"/>
            <a:ext cx="1014413"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11</a:t>
            </a:r>
          </a:p>
        </p:txBody>
      </p:sp>
      <p:sp>
        <p:nvSpPr>
          <p:cNvPr id="249923" name="Text Box 72"/>
          <p:cNvSpPr txBox="1">
            <a:spLocks noChangeArrowheads="1"/>
          </p:cNvSpPr>
          <p:nvPr/>
        </p:nvSpPr>
        <p:spPr bwMode="auto">
          <a:xfrm>
            <a:off x="12966700" y="5641975"/>
            <a:ext cx="1017588" cy="603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4100" b="1">
                <a:latin typeface="Calibri" pitchFamily="34" charset="0"/>
                <a:ea typeface="宋体" pitchFamily="2" charset="-122"/>
              </a:rPr>
              <a:t>13</a:t>
            </a:r>
          </a:p>
        </p:txBody>
      </p:sp>
      <p:sp>
        <p:nvSpPr>
          <p:cNvPr id="249924" name="Text Box 73"/>
          <p:cNvSpPr txBox="1">
            <a:spLocks noChangeArrowheads="1"/>
          </p:cNvSpPr>
          <p:nvPr/>
        </p:nvSpPr>
        <p:spPr bwMode="auto">
          <a:xfrm>
            <a:off x="474663" y="7291388"/>
            <a:ext cx="16332200" cy="218757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buClr>
                <a:schemeClr val="tx1"/>
              </a:buClr>
              <a:buFont typeface="Wingdings" pitchFamily="2" charset="2"/>
              <a:buChar char="Ø"/>
            </a:pPr>
            <a:r>
              <a:rPr lang="zh-CN" altLang="en-US" sz="2400">
                <a:latin typeface="微软雅黑" pitchFamily="34" charset="-122"/>
                <a:ea typeface="微软雅黑" pitchFamily="34" charset="-122"/>
              </a:rPr>
              <a:t>项目出入口</a:t>
            </a:r>
            <a:r>
              <a:rPr lang="en-US" altLang="zh-CN" sz="2400">
                <a:latin typeface="微软雅黑" pitchFamily="34" charset="-122"/>
                <a:ea typeface="微软雅黑" pitchFamily="34" charset="-122"/>
              </a:rPr>
              <a:t>1</a:t>
            </a:r>
            <a:r>
              <a:rPr lang="zh-CN" altLang="en-US" sz="2400">
                <a:latin typeface="微软雅黑" pitchFamily="34" charset="-122"/>
                <a:ea typeface="微软雅黑" pitchFamily="34" charset="-122"/>
              </a:rPr>
              <a:t>，直通地体</a:t>
            </a:r>
            <a:r>
              <a:rPr lang="en-US" altLang="zh-CN" sz="2400">
                <a:latin typeface="微软雅黑" pitchFamily="34" charset="-122"/>
                <a:ea typeface="微软雅黑" pitchFamily="34" charset="-122"/>
              </a:rPr>
              <a:t>2</a:t>
            </a:r>
            <a:r>
              <a:rPr lang="zh-CN" altLang="en-US" sz="2400">
                <a:latin typeface="微软雅黑" pitchFamily="34" charset="-122"/>
                <a:ea typeface="微软雅黑" pitchFamily="34" charset="-122"/>
              </a:rPr>
              <a:t>号线三阳站，且通往中山路方向，故此区域将有庞大而有稳定的人流。</a:t>
            </a:r>
          </a:p>
          <a:p>
            <a:pPr eaLnBrk="1" hangingPunct="1">
              <a:lnSpc>
                <a:spcPct val="150000"/>
              </a:lnSpc>
              <a:spcBef>
                <a:spcPct val="50000"/>
              </a:spcBef>
              <a:buClr>
                <a:schemeClr val="tx1"/>
              </a:buClr>
              <a:buFont typeface="Wingdings" pitchFamily="2" charset="2"/>
              <a:buChar char="Ø"/>
            </a:pPr>
            <a:r>
              <a:rPr lang="zh-CN" altLang="en-US" sz="2400">
                <a:latin typeface="微软雅黑" pitchFamily="34" charset="-122"/>
                <a:ea typeface="微软雅黑" pitchFamily="34" charset="-122"/>
              </a:rPr>
              <a:t>南部出入口（</a:t>
            </a:r>
            <a:r>
              <a:rPr lang="en-US" altLang="zh-CN" sz="2400">
                <a:latin typeface="微软雅黑" pitchFamily="34" charset="-122"/>
                <a:ea typeface="微软雅黑" pitchFamily="34" charset="-122"/>
              </a:rPr>
              <a:t>7—13</a:t>
            </a:r>
            <a:r>
              <a:rPr lang="zh-CN" altLang="en-US" sz="2400">
                <a:latin typeface="微软雅黑" pitchFamily="34" charset="-122"/>
                <a:ea typeface="微软雅黑" pitchFamily="34" charset="-122"/>
              </a:rPr>
              <a:t>）相较于北部出入口人流能级更大，主要得益于未来与崇安寺三期通道相连。</a:t>
            </a:r>
          </a:p>
          <a:p>
            <a:pPr eaLnBrk="1" hangingPunct="1">
              <a:lnSpc>
                <a:spcPct val="150000"/>
              </a:lnSpc>
              <a:spcBef>
                <a:spcPct val="50000"/>
              </a:spcBef>
              <a:buClr>
                <a:schemeClr val="tx1"/>
              </a:buClr>
              <a:buFont typeface="Wingdings" pitchFamily="2" charset="2"/>
              <a:buChar char="Ø"/>
            </a:pPr>
            <a:r>
              <a:rPr lang="zh-CN" altLang="en-US" sz="2400">
                <a:latin typeface="微软雅黑" pitchFamily="34" charset="-122"/>
                <a:ea typeface="微软雅黑" pitchFamily="34" charset="-122"/>
              </a:rPr>
              <a:t>项目出入口</a:t>
            </a:r>
            <a:r>
              <a:rPr lang="en-US" altLang="zh-CN" sz="2400">
                <a:latin typeface="微软雅黑" pitchFamily="34" charset="-122"/>
                <a:ea typeface="微软雅黑" pitchFamily="34" charset="-122"/>
              </a:rPr>
              <a:t>14</a:t>
            </a:r>
            <a:r>
              <a:rPr lang="zh-CN" altLang="en-US" sz="2400">
                <a:latin typeface="微软雅黑" pitchFamily="34" charset="-122"/>
                <a:ea typeface="微软雅黑" pitchFamily="34" charset="-122"/>
              </a:rPr>
              <a:t>连通解放东路，此区域商业氛围现略显逊色，待本项目建成后，由创意零售逐渐笼络人气。</a:t>
            </a:r>
          </a:p>
        </p:txBody>
      </p:sp>
      <p:sp>
        <p:nvSpPr>
          <p:cNvPr id="249925" name="TextBox 72"/>
          <p:cNvSpPr txBox="1">
            <a:spLocks noChangeArrowheads="1"/>
          </p:cNvSpPr>
          <p:nvPr/>
        </p:nvSpPr>
        <p:spPr bwMode="auto">
          <a:xfrm>
            <a:off x="14311313" y="6278563"/>
            <a:ext cx="4184650" cy="436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solidFill>
                  <a:srgbClr val="0000FF"/>
                </a:solidFill>
                <a:latin typeface="微软雅黑" pitchFamily="34" charset="-122"/>
                <a:ea typeface="微软雅黑" pitchFamily="34" charset="-122"/>
              </a:rPr>
              <a:t>人流从多到少</a:t>
            </a:r>
          </a:p>
        </p:txBody>
      </p:sp>
      <p:sp>
        <p:nvSpPr>
          <p:cNvPr id="249926" name="Line 22"/>
          <p:cNvSpPr>
            <a:spLocks noChangeShapeType="1"/>
          </p:cNvSpPr>
          <p:nvPr/>
        </p:nvSpPr>
        <p:spPr bwMode="auto">
          <a:xfrm>
            <a:off x="11107738" y="6473825"/>
            <a:ext cx="1312862" cy="3175"/>
          </a:xfrm>
          <a:prstGeom prst="line">
            <a:avLst/>
          </a:prstGeom>
          <a:noFill/>
          <a:ln w="50800">
            <a:solidFill>
              <a:srgbClr val="0000FF">
                <a:alpha val="63136"/>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27" name="Line 23"/>
          <p:cNvSpPr>
            <a:spLocks noChangeShapeType="1"/>
          </p:cNvSpPr>
          <p:nvPr/>
        </p:nvSpPr>
        <p:spPr bwMode="auto">
          <a:xfrm>
            <a:off x="12825413" y="6473825"/>
            <a:ext cx="1182687" cy="3175"/>
          </a:xfrm>
          <a:prstGeom prst="line">
            <a:avLst/>
          </a:prstGeom>
          <a:noFill/>
          <a:ln w="25400">
            <a:solidFill>
              <a:schemeClr val="hlink">
                <a:alpha val="56078"/>
              </a:scheme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28" name="Line 22"/>
          <p:cNvSpPr>
            <a:spLocks noChangeShapeType="1"/>
          </p:cNvSpPr>
          <p:nvPr/>
        </p:nvSpPr>
        <p:spPr bwMode="auto">
          <a:xfrm>
            <a:off x="9450388" y="6996113"/>
            <a:ext cx="1314450" cy="3175"/>
          </a:xfrm>
          <a:prstGeom prst="line">
            <a:avLst/>
          </a:prstGeom>
          <a:noFill/>
          <a:ln w="50800">
            <a:solidFill>
              <a:srgbClr val="009BD2">
                <a:alpha val="78822"/>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29" name="TextBox 84"/>
          <p:cNvSpPr txBox="1">
            <a:spLocks noChangeArrowheads="1"/>
          </p:cNvSpPr>
          <p:nvPr/>
        </p:nvSpPr>
        <p:spPr bwMode="auto">
          <a:xfrm>
            <a:off x="12690475" y="6748463"/>
            <a:ext cx="4591050" cy="436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solidFill>
                  <a:srgbClr val="009BD2"/>
                </a:solidFill>
                <a:latin typeface="微软雅黑" pitchFamily="34" charset="-122"/>
                <a:ea typeface="微软雅黑" pitchFamily="34" charset="-122"/>
              </a:rPr>
              <a:t>人流从中到小</a:t>
            </a:r>
          </a:p>
        </p:txBody>
      </p:sp>
      <p:sp>
        <p:nvSpPr>
          <p:cNvPr id="249930" name="Line 22"/>
          <p:cNvSpPr>
            <a:spLocks noChangeShapeType="1"/>
          </p:cNvSpPr>
          <p:nvPr/>
        </p:nvSpPr>
        <p:spPr bwMode="auto">
          <a:xfrm>
            <a:off x="9450388" y="6477000"/>
            <a:ext cx="1314450" cy="1588"/>
          </a:xfrm>
          <a:prstGeom prst="line">
            <a:avLst/>
          </a:prstGeom>
          <a:noFill/>
          <a:ln w="50800">
            <a:solidFill>
              <a:srgbClr val="0000FF"/>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31" name="Line 23"/>
          <p:cNvSpPr>
            <a:spLocks noChangeShapeType="1"/>
          </p:cNvSpPr>
          <p:nvPr/>
        </p:nvSpPr>
        <p:spPr bwMode="auto">
          <a:xfrm>
            <a:off x="11104563" y="6983413"/>
            <a:ext cx="1181100" cy="1587"/>
          </a:xfrm>
          <a:prstGeom prst="line">
            <a:avLst/>
          </a:prstGeom>
          <a:noFill/>
          <a:ln w="25400">
            <a:solidFill>
              <a:srgbClr val="00B0F0">
                <a:alpha val="78822"/>
              </a:srgbClr>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9932" name="Rectangle 4"/>
          <p:cNvSpPr>
            <a:spLocks noChangeArrowheads="1"/>
          </p:cNvSpPr>
          <p:nvPr/>
        </p:nvSpPr>
        <p:spPr bwMode="auto">
          <a:xfrm>
            <a:off x="0" y="0"/>
            <a:ext cx="4525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spcBef>
                <a:spcPct val="50000"/>
              </a:spcBef>
            </a:pPr>
            <a:r>
              <a:rPr lang="zh-CN" altLang="en-US" sz="3600" b="1"/>
              <a:t>人流动线能级预判</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5"/>
          <p:cNvSpPr txBox="1">
            <a:spLocks noChangeArrowheads="1"/>
          </p:cNvSpPr>
          <p:nvPr/>
        </p:nvSpPr>
        <p:spPr bwMode="auto">
          <a:xfrm>
            <a:off x="1155700" y="1979613"/>
            <a:ext cx="12111038" cy="16319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buClr>
                <a:schemeClr val="tx1"/>
              </a:buClr>
              <a:buFont typeface="Wingdings" pitchFamily="2" charset="2"/>
              <a:buChar char="Ø"/>
            </a:pPr>
            <a:r>
              <a:rPr lang="zh-CN" altLang="en-US" sz="3400" b="1">
                <a:solidFill>
                  <a:srgbClr val="0033CC"/>
                </a:solidFill>
                <a:latin typeface="Arial" pitchFamily="34" charset="0"/>
                <a:ea typeface="微软雅黑" pitchFamily="34" charset="-122"/>
              </a:rPr>
              <a:t>根据不同时间段不同消费客群对目的性消费和随机性消费进行预判</a:t>
            </a:r>
          </a:p>
        </p:txBody>
      </p:sp>
      <p:sp>
        <p:nvSpPr>
          <p:cNvPr id="250883" name="Text Box 6"/>
          <p:cNvSpPr txBox="1">
            <a:spLocks noChangeArrowheads="1"/>
          </p:cNvSpPr>
          <p:nvPr/>
        </p:nvSpPr>
        <p:spPr bwMode="auto">
          <a:xfrm>
            <a:off x="1155700" y="3668713"/>
            <a:ext cx="11841163" cy="16319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buClr>
                <a:schemeClr val="tx1"/>
              </a:buClr>
              <a:buFont typeface="Wingdings" pitchFamily="2" charset="2"/>
              <a:buChar char="Ø"/>
            </a:pPr>
            <a:r>
              <a:rPr lang="zh-CN" altLang="en-US" sz="3400" b="1">
                <a:solidFill>
                  <a:srgbClr val="0033CC"/>
                </a:solidFill>
                <a:latin typeface="Arial" pitchFamily="34" charset="0"/>
                <a:ea typeface="微软雅黑" pitchFamily="34" charset="-122"/>
              </a:rPr>
              <a:t>根据不同主题区域的不同业态对目的性消费和随机性消费进行预判</a:t>
            </a:r>
          </a:p>
        </p:txBody>
      </p:sp>
      <p:sp>
        <p:nvSpPr>
          <p:cNvPr id="250884" name="Text Box 7"/>
          <p:cNvSpPr txBox="1">
            <a:spLocks noChangeArrowheads="1"/>
          </p:cNvSpPr>
          <p:nvPr/>
        </p:nvSpPr>
        <p:spPr bwMode="auto">
          <a:xfrm>
            <a:off x="1155700" y="5553075"/>
            <a:ext cx="12927013" cy="6794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buClr>
                <a:schemeClr val="tx1"/>
              </a:buClr>
              <a:buFont typeface="Wingdings" pitchFamily="2" charset="2"/>
              <a:buChar char="Ø"/>
            </a:pPr>
            <a:r>
              <a:rPr lang="zh-CN" altLang="en-US" sz="3400" b="1">
                <a:solidFill>
                  <a:srgbClr val="0033CC"/>
                </a:solidFill>
                <a:latin typeface="Arial" pitchFamily="34" charset="0"/>
                <a:ea typeface="微软雅黑" pitchFamily="34" charset="-122"/>
              </a:rPr>
              <a:t>根据商家的品牌效应对目的性消费和随机性消费进行预判</a:t>
            </a:r>
          </a:p>
        </p:txBody>
      </p:sp>
      <p:sp>
        <p:nvSpPr>
          <p:cNvPr id="250885" name="Rectangle 4"/>
          <p:cNvSpPr>
            <a:spLocks noChangeArrowheads="1"/>
          </p:cNvSpPr>
          <p:nvPr/>
        </p:nvSpPr>
        <p:spPr bwMode="auto">
          <a:xfrm>
            <a:off x="0" y="0"/>
            <a:ext cx="4525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spcBef>
                <a:spcPct val="50000"/>
              </a:spcBef>
            </a:pPr>
            <a:r>
              <a:rPr lang="zh-CN" altLang="en-US" sz="3600" b="1"/>
              <a:t>人流动线属性预判</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Grp="1" noChangeAspect="1"/>
          </p:cNvGraphicFramePr>
          <p:nvPr>
            <p:ph sz="half" idx="4294967295"/>
          </p:nvPr>
        </p:nvGraphicFramePr>
        <p:xfrm>
          <a:off x="204788" y="2058988"/>
          <a:ext cx="7631112" cy="4787900"/>
        </p:xfrm>
        <a:graphic>
          <a:graphicData uri="http://schemas.openxmlformats.org/presentationml/2006/ole">
            <p:oleObj spid="_x0000_s5140" name="图表" r:id="rId3" imgW="4853927" imgH="4061448" progId="MSGraph.Chart.8">
              <p:embed followColorScheme="full"/>
            </p:oleObj>
          </a:graphicData>
        </a:graphic>
      </p:graphicFrame>
      <p:pic>
        <p:nvPicPr>
          <p:cNvPr id="5124" name="Picture 6" descr="V@YH[EC9{~R6KTCWOT@NJ)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82650" y="6918325"/>
            <a:ext cx="4764088" cy="115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5" name="Text Box 7"/>
          <p:cNvSpPr txBox="1">
            <a:spLocks noChangeArrowheads="1"/>
          </p:cNvSpPr>
          <p:nvPr/>
        </p:nvSpPr>
        <p:spPr bwMode="auto">
          <a:xfrm>
            <a:off x="1905000" y="1279525"/>
            <a:ext cx="6122988"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3000" b="1">
                <a:latin typeface="Arial" pitchFamily="34" charset="0"/>
                <a:ea typeface="微软雅黑" pitchFamily="34" charset="-122"/>
              </a:rPr>
              <a:t>不同时段主要消费客群分析</a:t>
            </a:r>
          </a:p>
        </p:txBody>
      </p:sp>
      <p:graphicFrame>
        <p:nvGraphicFramePr>
          <p:cNvPr id="5123" name="Object 5"/>
          <p:cNvGraphicFramePr>
            <a:graphicFrameLocks noGrp="1" noChangeAspect="1"/>
          </p:cNvGraphicFramePr>
          <p:nvPr>
            <p:ph sz="half" idx="4294967295"/>
          </p:nvPr>
        </p:nvGraphicFramePr>
        <p:xfrm>
          <a:off x="8164513" y="1957388"/>
          <a:ext cx="8712200" cy="4927600"/>
        </p:xfrm>
        <a:graphic>
          <a:graphicData uri="http://schemas.openxmlformats.org/presentationml/2006/ole">
            <p:oleObj spid="_x0000_s5141" name="图表" r:id="rId5" imgW="6652300" imgH="4069008" progId="MSGraph.Chart.8">
              <p:embed followColorScheme="full"/>
            </p:oleObj>
          </a:graphicData>
        </a:graphic>
      </p:graphicFrame>
      <p:sp>
        <p:nvSpPr>
          <p:cNvPr id="5126" name="Text Box 11"/>
          <p:cNvSpPr txBox="1">
            <a:spLocks noChangeArrowheads="1"/>
          </p:cNvSpPr>
          <p:nvPr/>
        </p:nvSpPr>
        <p:spPr bwMode="auto">
          <a:xfrm>
            <a:off x="407988" y="1873250"/>
            <a:ext cx="1631950"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Arial" pitchFamily="34" charset="0"/>
                <a:ea typeface="宋体" pitchFamily="2" charset="-122"/>
              </a:rPr>
              <a:t>（比例）</a:t>
            </a:r>
          </a:p>
        </p:txBody>
      </p:sp>
      <p:sp>
        <p:nvSpPr>
          <p:cNvPr id="5127" name="Text Box 12"/>
          <p:cNvSpPr txBox="1">
            <a:spLocks noChangeArrowheads="1"/>
          </p:cNvSpPr>
          <p:nvPr/>
        </p:nvSpPr>
        <p:spPr bwMode="auto">
          <a:xfrm>
            <a:off x="8027988" y="1773238"/>
            <a:ext cx="1633537" cy="38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Arial" pitchFamily="34" charset="0"/>
                <a:ea typeface="宋体" pitchFamily="2" charset="-122"/>
              </a:rPr>
              <a:t>（比值）</a:t>
            </a:r>
          </a:p>
        </p:txBody>
      </p:sp>
      <p:sp>
        <p:nvSpPr>
          <p:cNvPr id="5128" name="Text Box 13"/>
          <p:cNvSpPr txBox="1">
            <a:spLocks noChangeArrowheads="1"/>
          </p:cNvSpPr>
          <p:nvPr/>
        </p:nvSpPr>
        <p:spPr bwMode="auto">
          <a:xfrm>
            <a:off x="7346950" y="6345238"/>
            <a:ext cx="1362075" cy="38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latin typeface="Arial" pitchFamily="34" charset="0"/>
                <a:ea typeface="宋体" pitchFamily="2" charset="-122"/>
              </a:rPr>
              <a:t>（时间）</a:t>
            </a:r>
          </a:p>
        </p:txBody>
      </p:sp>
      <p:sp>
        <p:nvSpPr>
          <p:cNvPr id="5129" name="Text Box 14"/>
          <p:cNvSpPr txBox="1">
            <a:spLocks noChangeArrowheads="1"/>
          </p:cNvSpPr>
          <p:nvPr/>
        </p:nvSpPr>
        <p:spPr bwMode="auto">
          <a:xfrm>
            <a:off x="10958513" y="1279525"/>
            <a:ext cx="598805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3000" b="1">
                <a:latin typeface="Arial" pitchFamily="34" charset="0"/>
                <a:ea typeface="微软雅黑" pitchFamily="34" charset="-122"/>
              </a:rPr>
              <a:t>不同时段的客流量比值</a:t>
            </a:r>
          </a:p>
        </p:txBody>
      </p:sp>
      <p:sp>
        <p:nvSpPr>
          <p:cNvPr id="5130" name="Text Box 15"/>
          <p:cNvSpPr txBox="1">
            <a:spLocks noChangeArrowheads="1"/>
          </p:cNvSpPr>
          <p:nvPr/>
        </p:nvSpPr>
        <p:spPr bwMode="auto">
          <a:xfrm>
            <a:off x="7296150" y="7096125"/>
            <a:ext cx="8709025" cy="181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400">
                <a:latin typeface="微软雅黑" pitchFamily="34" charset="-122"/>
                <a:ea typeface="微软雅黑" pitchFamily="34" charset="-122"/>
              </a:rPr>
              <a:t>本项目客流量将在</a:t>
            </a:r>
            <a:r>
              <a:rPr lang="en-US" altLang="zh-CN" sz="2400" b="1">
                <a:solidFill>
                  <a:srgbClr val="0033CC"/>
                </a:solidFill>
                <a:latin typeface="微软雅黑" pitchFamily="34" charset="-122"/>
                <a:ea typeface="微软雅黑" pitchFamily="34" charset="-122"/>
              </a:rPr>
              <a:t>11</a:t>
            </a:r>
            <a:r>
              <a:rPr lang="zh-CN" altLang="en-US" sz="2400" b="1">
                <a:solidFill>
                  <a:srgbClr val="0033CC"/>
                </a:solidFill>
                <a:latin typeface="微软雅黑" pitchFamily="34" charset="-122"/>
                <a:ea typeface="微软雅黑" pitchFamily="34" charset="-122"/>
              </a:rPr>
              <a:t>点</a:t>
            </a:r>
            <a:r>
              <a:rPr lang="en-US" altLang="zh-CN" sz="2400" b="1">
                <a:solidFill>
                  <a:srgbClr val="0033CC"/>
                </a:solidFill>
                <a:latin typeface="微软雅黑" pitchFamily="34" charset="-122"/>
                <a:ea typeface="微软雅黑" pitchFamily="34" charset="-122"/>
              </a:rPr>
              <a:t>—13</a:t>
            </a:r>
            <a:r>
              <a:rPr lang="zh-CN" altLang="en-US" sz="2400" b="1">
                <a:solidFill>
                  <a:srgbClr val="0033CC"/>
                </a:solidFill>
                <a:latin typeface="微软雅黑" pitchFamily="34" charset="-122"/>
                <a:ea typeface="微软雅黑" pitchFamily="34" charset="-122"/>
              </a:rPr>
              <a:t>点</a:t>
            </a:r>
            <a:r>
              <a:rPr lang="zh-CN" altLang="en-US" sz="2400">
                <a:latin typeface="微软雅黑" pitchFamily="34" charset="-122"/>
                <a:ea typeface="微软雅黑" pitchFamily="34" charset="-122"/>
              </a:rPr>
              <a:t>和</a:t>
            </a:r>
            <a:r>
              <a:rPr lang="en-US" altLang="zh-CN" sz="2400" b="1">
                <a:solidFill>
                  <a:srgbClr val="0033CC"/>
                </a:solidFill>
                <a:latin typeface="微软雅黑" pitchFamily="34" charset="-122"/>
                <a:ea typeface="微软雅黑" pitchFamily="34" charset="-122"/>
              </a:rPr>
              <a:t>17</a:t>
            </a:r>
            <a:r>
              <a:rPr lang="zh-CN" altLang="en-US" sz="2400" b="1">
                <a:solidFill>
                  <a:srgbClr val="0033CC"/>
                </a:solidFill>
                <a:latin typeface="微软雅黑" pitchFamily="34" charset="-122"/>
                <a:ea typeface="微软雅黑" pitchFamily="34" charset="-122"/>
              </a:rPr>
              <a:t>点</a:t>
            </a:r>
            <a:r>
              <a:rPr lang="en-US" altLang="zh-CN" sz="2400" b="1">
                <a:solidFill>
                  <a:srgbClr val="0033CC"/>
                </a:solidFill>
                <a:latin typeface="微软雅黑" pitchFamily="34" charset="-122"/>
                <a:ea typeface="微软雅黑" pitchFamily="34" charset="-122"/>
              </a:rPr>
              <a:t>—21</a:t>
            </a:r>
            <a:r>
              <a:rPr lang="zh-CN" altLang="en-US" sz="2400" b="1">
                <a:solidFill>
                  <a:srgbClr val="0033CC"/>
                </a:solidFill>
                <a:latin typeface="微软雅黑" pitchFamily="34" charset="-122"/>
                <a:ea typeface="微软雅黑" pitchFamily="34" charset="-122"/>
              </a:rPr>
              <a:t>点</a:t>
            </a:r>
            <a:r>
              <a:rPr lang="zh-CN" altLang="en-US" sz="2400">
                <a:latin typeface="微软雅黑" pitchFamily="34" charset="-122"/>
                <a:ea typeface="微软雅黑" pitchFamily="34" charset="-122"/>
              </a:rPr>
              <a:t>迎来两个高峰，前者以</a:t>
            </a:r>
            <a:r>
              <a:rPr lang="zh-CN" altLang="en-US" sz="2400" b="1">
                <a:solidFill>
                  <a:srgbClr val="0033CC"/>
                </a:solidFill>
                <a:latin typeface="微软雅黑" pitchFamily="34" charset="-122"/>
                <a:ea typeface="微软雅黑" pitchFamily="34" charset="-122"/>
              </a:rPr>
              <a:t>商务客</a:t>
            </a:r>
            <a:r>
              <a:rPr lang="zh-CN" altLang="en-US" sz="2400">
                <a:latin typeface="微软雅黑" pitchFamily="34" charset="-122"/>
                <a:ea typeface="微软雅黑" pitchFamily="34" charset="-122"/>
              </a:rPr>
              <a:t>为主，后者主要客源是</a:t>
            </a:r>
            <a:r>
              <a:rPr lang="zh-CN" altLang="en-US" sz="2400" b="1">
                <a:solidFill>
                  <a:srgbClr val="0033CC"/>
                </a:solidFill>
                <a:latin typeface="微软雅黑" pitchFamily="34" charset="-122"/>
                <a:ea typeface="微软雅黑" pitchFamily="34" charset="-122"/>
              </a:rPr>
              <a:t>年轻时尚一族</a:t>
            </a:r>
            <a:r>
              <a:rPr lang="zh-CN" altLang="en-US" sz="2400">
                <a:latin typeface="微软雅黑" pitchFamily="34" charset="-122"/>
                <a:ea typeface="微软雅黑" pitchFamily="34" charset="-122"/>
              </a:rPr>
              <a:t>。根据不同时间段不同客群特点，对</a:t>
            </a:r>
            <a:r>
              <a:rPr lang="zh-CN" altLang="en-US" sz="2400" b="1">
                <a:solidFill>
                  <a:srgbClr val="0033CC"/>
                </a:solidFill>
                <a:latin typeface="微软雅黑" pitchFamily="34" charset="-122"/>
                <a:ea typeface="微软雅黑" pitchFamily="34" charset="-122"/>
              </a:rPr>
              <a:t>目的性消费和随机性消费</a:t>
            </a:r>
            <a:r>
              <a:rPr lang="zh-CN" altLang="en-US" sz="2400">
                <a:latin typeface="微软雅黑" pitchFamily="34" charset="-122"/>
                <a:ea typeface="微软雅黑" pitchFamily="34" charset="-122"/>
              </a:rPr>
              <a:t>进行研判</a:t>
            </a:r>
          </a:p>
        </p:txBody>
      </p:sp>
      <p:sp>
        <p:nvSpPr>
          <p:cNvPr id="5131" name="Rectangle 12"/>
          <p:cNvSpPr>
            <a:spLocks noChangeArrowheads="1"/>
          </p:cNvSpPr>
          <p:nvPr/>
        </p:nvSpPr>
        <p:spPr bwMode="auto">
          <a:xfrm>
            <a:off x="6888163" y="6994525"/>
            <a:ext cx="9525000" cy="2143125"/>
          </a:xfrm>
          <a:prstGeom prst="rect">
            <a:avLst/>
          </a:prstGeom>
          <a:noFill/>
          <a:ln w="6350">
            <a:solidFill>
              <a:schemeClr val="hlink"/>
            </a:solidFill>
            <a:miter lim="800000"/>
            <a:headEnd/>
            <a:tailEnd/>
          </a:ln>
          <a:effectLst>
            <a:prstShdw prst="shdw17" dist="17961" dir="2700000">
              <a:srgbClr val="000099"/>
            </a:prstShdw>
          </a:effectLst>
          <a:extLst>
            <a:ext uri="{909E8E84-426E-40DD-AFC4-6F175D3DCCD1}">
              <a14:hiddenFill xmlns:a14="http://schemas.microsoft.com/office/drawing/2010/main" xmlns="">
                <a:solidFill>
                  <a:srgbClr val="FFFFFF"/>
                </a:solidFill>
              </a14:hiddenFill>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矩形 6"/>
          <p:cNvSpPr>
            <a:spLocks noChangeArrowheads="1"/>
          </p:cNvSpPr>
          <p:nvPr/>
        </p:nvSpPr>
        <p:spPr bwMode="auto">
          <a:xfrm>
            <a:off x="0" y="1720850"/>
            <a:ext cx="17281525" cy="6076950"/>
          </a:xfrm>
          <a:prstGeom prst="rect">
            <a:avLst/>
          </a:prstGeom>
          <a:solidFill>
            <a:schemeClr val="accent1">
              <a:alpha val="29019"/>
            </a:scheme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154305" tIns="77153" rIns="154305" bIns="77153" anchor="ctr"/>
          <a:lstStyle/>
          <a:p>
            <a:pPr algn="ctr" defTabSz="1539875"/>
            <a:endParaRPr lang="zh-CN" altLang="en-US" sz="3000">
              <a:solidFill>
                <a:srgbClr val="FFFFFF"/>
              </a:solidFill>
              <a:latin typeface="Calibri" pitchFamily="34" charset="0"/>
              <a:ea typeface="宋体" pitchFamily="2" charset="-122"/>
            </a:endParaRPr>
          </a:p>
        </p:txBody>
      </p:sp>
      <p:sp>
        <p:nvSpPr>
          <p:cNvPr id="251907" name="Text Box 4"/>
          <p:cNvSpPr txBox="1">
            <a:spLocks noChangeArrowheads="1"/>
          </p:cNvSpPr>
          <p:nvPr/>
        </p:nvSpPr>
        <p:spPr bwMode="auto">
          <a:xfrm>
            <a:off x="1020763" y="2117725"/>
            <a:ext cx="14393862" cy="1401763"/>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700">
                <a:latin typeface="微软雅黑" pitchFamily="34" charset="-122"/>
                <a:ea typeface="微软雅黑" pitchFamily="34" charset="-122"/>
              </a:rPr>
              <a:t>周一到周五的</a:t>
            </a:r>
            <a:r>
              <a:rPr lang="en-US" altLang="zh-CN" sz="2700" b="1">
                <a:solidFill>
                  <a:srgbClr val="0033CC"/>
                </a:solidFill>
                <a:latin typeface="微软雅黑" pitchFamily="34" charset="-122"/>
                <a:ea typeface="微软雅黑" pitchFamily="34" charset="-122"/>
              </a:rPr>
              <a:t>11</a:t>
            </a:r>
            <a:r>
              <a:rPr lang="zh-CN" altLang="en-US" sz="2700" b="1">
                <a:solidFill>
                  <a:srgbClr val="0033CC"/>
                </a:solidFill>
                <a:latin typeface="微软雅黑" pitchFamily="34" charset="-122"/>
                <a:ea typeface="微软雅黑" pitchFamily="34" charset="-122"/>
              </a:rPr>
              <a:t>点</a:t>
            </a:r>
            <a:r>
              <a:rPr lang="en-US" altLang="zh-CN" sz="2700" b="1">
                <a:solidFill>
                  <a:srgbClr val="0033CC"/>
                </a:solidFill>
                <a:latin typeface="微软雅黑" pitchFamily="34" charset="-122"/>
                <a:ea typeface="微软雅黑" pitchFamily="34" charset="-122"/>
              </a:rPr>
              <a:t>—13</a:t>
            </a:r>
            <a:r>
              <a:rPr lang="zh-CN" altLang="en-US" sz="2700">
                <a:latin typeface="微软雅黑" pitchFamily="34" charset="-122"/>
                <a:ea typeface="微软雅黑" pitchFamily="34" charset="-122"/>
              </a:rPr>
              <a:t>点，客群主要为商务客群，</a:t>
            </a:r>
            <a:r>
              <a:rPr lang="zh-CN" altLang="en-US" sz="2700" b="1">
                <a:solidFill>
                  <a:srgbClr val="0033CC"/>
                </a:solidFill>
                <a:latin typeface="微软雅黑" pitchFamily="34" charset="-122"/>
                <a:ea typeface="微软雅黑" pitchFamily="34" charset="-122"/>
              </a:rPr>
              <a:t>目的性的餐饮业态消费可达</a:t>
            </a:r>
            <a:r>
              <a:rPr lang="en-US" altLang="zh-CN" sz="2700" b="1">
                <a:solidFill>
                  <a:srgbClr val="0033CC"/>
                </a:solidFill>
                <a:latin typeface="微软雅黑" pitchFamily="34" charset="-122"/>
                <a:ea typeface="微软雅黑" pitchFamily="34" charset="-122"/>
              </a:rPr>
              <a:t>80%</a:t>
            </a:r>
            <a:r>
              <a:rPr lang="zh-CN" altLang="en-US" sz="2700" b="1">
                <a:solidFill>
                  <a:srgbClr val="0033CC"/>
                </a:solidFill>
                <a:latin typeface="微软雅黑" pitchFamily="34" charset="-122"/>
                <a:ea typeface="微软雅黑" pitchFamily="34" charset="-122"/>
              </a:rPr>
              <a:t>以上</a:t>
            </a:r>
            <a:r>
              <a:rPr lang="zh-CN" altLang="en-US" sz="2700">
                <a:latin typeface="微软雅黑" pitchFamily="34" charset="-122"/>
                <a:ea typeface="微软雅黑" pitchFamily="34" charset="-122"/>
              </a:rPr>
              <a:t>。此时间段，</a:t>
            </a:r>
            <a:r>
              <a:rPr lang="en-US" altLang="zh-CN" sz="2700">
                <a:latin typeface="微软雅黑" pitchFamily="34" charset="-122"/>
                <a:ea typeface="微软雅黑" pitchFamily="34" charset="-122"/>
              </a:rPr>
              <a:t>B</a:t>
            </a:r>
            <a:r>
              <a:rPr lang="zh-CN" altLang="en-US" sz="2700">
                <a:latin typeface="微软雅黑" pitchFamily="34" charset="-122"/>
                <a:ea typeface="微软雅黑" pitchFamily="34" charset="-122"/>
              </a:rPr>
              <a:t>区和</a:t>
            </a:r>
            <a:r>
              <a:rPr lang="en-US" altLang="zh-CN" sz="2700">
                <a:latin typeface="微软雅黑" pitchFamily="34" charset="-122"/>
                <a:ea typeface="微软雅黑" pitchFamily="34" charset="-122"/>
              </a:rPr>
              <a:t>C</a:t>
            </a:r>
            <a:r>
              <a:rPr lang="zh-CN" altLang="en-US" sz="2700">
                <a:latin typeface="微软雅黑" pitchFamily="34" charset="-122"/>
                <a:ea typeface="微软雅黑" pitchFamily="34" charset="-122"/>
              </a:rPr>
              <a:t>区人流能级较大</a:t>
            </a:r>
          </a:p>
        </p:txBody>
      </p:sp>
      <p:sp>
        <p:nvSpPr>
          <p:cNvPr id="251908" name="Text Box 6"/>
          <p:cNvSpPr txBox="1">
            <a:spLocks noChangeArrowheads="1"/>
          </p:cNvSpPr>
          <p:nvPr/>
        </p:nvSpPr>
        <p:spPr bwMode="auto">
          <a:xfrm>
            <a:off x="1020763" y="3433763"/>
            <a:ext cx="14235112" cy="140176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700">
                <a:latin typeface="微软雅黑" pitchFamily="34" charset="-122"/>
                <a:ea typeface="微软雅黑" pitchFamily="34" charset="-122"/>
              </a:rPr>
              <a:t>周一到周五的</a:t>
            </a:r>
            <a:r>
              <a:rPr lang="en-US" altLang="zh-CN" sz="2700" b="1">
                <a:solidFill>
                  <a:srgbClr val="0033CC"/>
                </a:solidFill>
                <a:latin typeface="微软雅黑" pitchFamily="34" charset="-122"/>
                <a:ea typeface="微软雅黑" pitchFamily="34" charset="-122"/>
              </a:rPr>
              <a:t>14</a:t>
            </a:r>
            <a:r>
              <a:rPr lang="zh-CN" altLang="en-US" sz="2700" b="1">
                <a:solidFill>
                  <a:srgbClr val="0033CC"/>
                </a:solidFill>
                <a:latin typeface="微软雅黑" pitchFamily="34" charset="-122"/>
                <a:ea typeface="微软雅黑" pitchFamily="34" charset="-122"/>
              </a:rPr>
              <a:t>点</a:t>
            </a:r>
            <a:r>
              <a:rPr lang="en-US" altLang="zh-CN" sz="2700" b="1">
                <a:solidFill>
                  <a:srgbClr val="0033CC"/>
                </a:solidFill>
                <a:latin typeface="微软雅黑" pitchFamily="34" charset="-122"/>
                <a:ea typeface="微软雅黑" pitchFamily="34" charset="-122"/>
              </a:rPr>
              <a:t>—17</a:t>
            </a:r>
            <a:r>
              <a:rPr lang="zh-CN" altLang="en-US" sz="2700">
                <a:latin typeface="微软雅黑" pitchFamily="34" charset="-122"/>
                <a:ea typeface="微软雅黑" pitchFamily="34" charset="-122"/>
              </a:rPr>
              <a:t>点，客群以学生为主，</a:t>
            </a:r>
            <a:r>
              <a:rPr lang="zh-CN" altLang="en-US" sz="2700" b="1">
                <a:solidFill>
                  <a:srgbClr val="0033CC"/>
                </a:solidFill>
                <a:latin typeface="微软雅黑" pitchFamily="34" charset="-122"/>
                <a:ea typeface="微软雅黑" pitchFamily="34" charset="-122"/>
              </a:rPr>
              <a:t>随机性消费达</a:t>
            </a:r>
            <a:r>
              <a:rPr lang="en-US" altLang="zh-CN" sz="2700" b="1">
                <a:solidFill>
                  <a:srgbClr val="0033CC"/>
                </a:solidFill>
                <a:latin typeface="微软雅黑" pitchFamily="34" charset="-122"/>
                <a:ea typeface="微软雅黑" pitchFamily="34" charset="-122"/>
              </a:rPr>
              <a:t>75%</a:t>
            </a:r>
            <a:r>
              <a:rPr lang="zh-CN" altLang="en-US" sz="2700" b="1">
                <a:solidFill>
                  <a:srgbClr val="0033CC"/>
                </a:solidFill>
                <a:latin typeface="微软雅黑" pitchFamily="34" charset="-122"/>
                <a:ea typeface="微软雅黑" pitchFamily="34" charset="-122"/>
              </a:rPr>
              <a:t>以上</a:t>
            </a:r>
            <a:r>
              <a:rPr lang="zh-CN" altLang="en-US" sz="2700">
                <a:latin typeface="微软雅黑" pitchFamily="34" charset="-122"/>
                <a:ea typeface="微软雅黑" pitchFamily="34" charset="-122"/>
              </a:rPr>
              <a:t>。业态以零售和娱乐为主，虽此时间段总人流量低，但</a:t>
            </a:r>
            <a:r>
              <a:rPr lang="en-US" altLang="zh-CN" sz="2700">
                <a:latin typeface="微软雅黑" pitchFamily="34" charset="-122"/>
                <a:ea typeface="微软雅黑" pitchFamily="34" charset="-122"/>
              </a:rPr>
              <a:t>A</a:t>
            </a:r>
            <a:r>
              <a:rPr lang="zh-CN" altLang="en-US" sz="2700">
                <a:latin typeface="微软雅黑" pitchFamily="34" charset="-122"/>
                <a:ea typeface="微软雅黑" pitchFamily="34" charset="-122"/>
              </a:rPr>
              <a:t>区和</a:t>
            </a:r>
            <a:r>
              <a:rPr lang="en-US" altLang="zh-CN" sz="2700">
                <a:latin typeface="微软雅黑" pitchFamily="34" charset="-122"/>
                <a:ea typeface="微软雅黑" pitchFamily="34" charset="-122"/>
              </a:rPr>
              <a:t>B</a:t>
            </a:r>
            <a:r>
              <a:rPr lang="zh-CN" altLang="en-US" sz="2700">
                <a:latin typeface="微软雅黑" pitchFamily="34" charset="-122"/>
                <a:ea typeface="微软雅黑" pitchFamily="34" charset="-122"/>
              </a:rPr>
              <a:t>区所占比例较大</a:t>
            </a:r>
          </a:p>
        </p:txBody>
      </p:sp>
      <p:sp>
        <p:nvSpPr>
          <p:cNvPr id="251909" name="Text Box 7"/>
          <p:cNvSpPr txBox="1">
            <a:spLocks noChangeArrowheads="1"/>
          </p:cNvSpPr>
          <p:nvPr/>
        </p:nvSpPr>
        <p:spPr bwMode="auto">
          <a:xfrm>
            <a:off x="1020763" y="4914900"/>
            <a:ext cx="14393862" cy="132873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700">
                <a:latin typeface="微软雅黑" pitchFamily="34" charset="-122"/>
                <a:ea typeface="微软雅黑" pitchFamily="34" charset="-122"/>
              </a:rPr>
              <a:t>周一到周五的</a:t>
            </a:r>
            <a:r>
              <a:rPr lang="en-US" altLang="zh-CN" sz="2700" b="1">
                <a:solidFill>
                  <a:srgbClr val="0033CC"/>
                </a:solidFill>
                <a:latin typeface="微软雅黑" pitchFamily="34" charset="-122"/>
                <a:ea typeface="微软雅黑" pitchFamily="34" charset="-122"/>
              </a:rPr>
              <a:t>18</a:t>
            </a:r>
            <a:r>
              <a:rPr lang="zh-CN" altLang="en-US" sz="2700" b="1">
                <a:solidFill>
                  <a:srgbClr val="0033CC"/>
                </a:solidFill>
                <a:latin typeface="微软雅黑" pitchFamily="34" charset="-122"/>
                <a:ea typeface="微软雅黑" pitchFamily="34" charset="-122"/>
              </a:rPr>
              <a:t>点</a:t>
            </a:r>
            <a:r>
              <a:rPr lang="en-US" altLang="zh-CN" sz="2700" b="1">
                <a:solidFill>
                  <a:srgbClr val="0033CC"/>
                </a:solidFill>
                <a:latin typeface="微软雅黑" pitchFamily="34" charset="-122"/>
                <a:ea typeface="微软雅黑" pitchFamily="34" charset="-122"/>
              </a:rPr>
              <a:t>—21</a:t>
            </a:r>
            <a:r>
              <a:rPr lang="zh-CN" altLang="en-US" sz="2700" b="1">
                <a:solidFill>
                  <a:srgbClr val="0033CC"/>
                </a:solidFill>
                <a:latin typeface="微软雅黑" pitchFamily="34" charset="-122"/>
                <a:ea typeface="微软雅黑" pitchFamily="34" charset="-122"/>
              </a:rPr>
              <a:t>点</a:t>
            </a:r>
            <a:r>
              <a:rPr lang="zh-CN" altLang="en-US" sz="2700">
                <a:latin typeface="微软雅黑" pitchFamily="34" charset="-122"/>
                <a:ea typeface="微软雅黑" pitchFamily="34" charset="-122"/>
              </a:rPr>
              <a:t>，客群主流是时尚年轻一族，集餐饮、休闲娱乐和购物于一体，</a:t>
            </a:r>
            <a:r>
              <a:rPr lang="zh-CN" altLang="en-US" sz="2700" b="1">
                <a:solidFill>
                  <a:srgbClr val="0033CC"/>
                </a:solidFill>
                <a:latin typeface="微软雅黑" pitchFamily="34" charset="-122"/>
                <a:ea typeface="微软雅黑" pitchFamily="34" charset="-122"/>
              </a:rPr>
              <a:t>目的性消费占有</a:t>
            </a:r>
            <a:r>
              <a:rPr lang="en-US" altLang="zh-CN" sz="2700" b="1">
                <a:solidFill>
                  <a:srgbClr val="0033CC"/>
                </a:solidFill>
                <a:latin typeface="微软雅黑" pitchFamily="34" charset="-122"/>
                <a:ea typeface="微软雅黑" pitchFamily="34" charset="-122"/>
              </a:rPr>
              <a:t>80%</a:t>
            </a:r>
            <a:r>
              <a:rPr lang="zh-CN" altLang="en-US" sz="2700" b="1">
                <a:solidFill>
                  <a:srgbClr val="0033CC"/>
                </a:solidFill>
                <a:latin typeface="微软雅黑" pitchFamily="34" charset="-122"/>
                <a:ea typeface="微软雅黑" pitchFamily="34" charset="-122"/>
              </a:rPr>
              <a:t>以上</a:t>
            </a:r>
          </a:p>
        </p:txBody>
      </p:sp>
      <p:sp>
        <p:nvSpPr>
          <p:cNvPr id="251910" name="Text Box 8"/>
          <p:cNvSpPr txBox="1">
            <a:spLocks noChangeArrowheads="1"/>
          </p:cNvSpPr>
          <p:nvPr/>
        </p:nvSpPr>
        <p:spPr bwMode="auto">
          <a:xfrm>
            <a:off x="1020763" y="6332538"/>
            <a:ext cx="14235112" cy="77946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700">
                <a:latin typeface="微软雅黑" pitchFamily="34" charset="-122"/>
                <a:ea typeface="微软雅黑" pitchFamily="34" charset="-122"/>
              </a:rPr>
              <a:t>周末以</a:t>
            </a:r>
            <a:r>
              <a:rPr lang="zh-CN" altLang="en-US" sz="2700" b="1">
                <a:solidFill>
                  <a:srgbClr val="0033CC"/>
                </a:solidFill>
                <a:latin typeface="微软雅黑" pitchFamily="34" charset="-122"/>
                <a:ea typeface="微软雅黑" pitchFamily="34" charset="-122"/>
              </a:rPr>
              <a:t>随机性消费</a:t>
            </a:r>
            <a:r>
              <a:rPr lang="zh-CN" altLang="en-US" sz="2700">
                <a:latin typeface="微软雅黑" pitchFamily="34" charset="-122"/>
                <a:ea typeface="微软雅黑" pitchFamily="34" charset="-122"/>
              </a:rPr>
              <a:t>为主，加部分目的性娱乐业态消费，前者所占比例在</a:t>
            </a:r>
            <a:r>
              <a:rPr lang="en-US" altLang="zh-CN" sz="2700" b="1">
                <a:solidFill>
                  <a:srgbClr val="0033CC"/>
                </a:solidFill>
                <a:latin typeface="微软雅黑" pitchFamily="34" charset="-122"/>
                <a:ea typeface="微软雅黑" pitchFamily="34" charset="-122"/>
              </a:rPr>
              <a:t>75%</a:t>
            </a:r>
            <a:r>
              <a:rPr lang="zh-CN" altLang="en-US" sz="2700" b="1">
                <a:solidFill>
                  <a:srgbClr val="0033CC"/>
                </a:solidFill>
                <a:latin typeface="微软雅黑" pitchFamily="34" charset="-122"/>
                <a:ea typeface="微软雅黑" pitchFamily="34" charset="-122"/>
              </a:rPr>
              <a:t>以上</a:t>
            </a:r>
          </a:p>
        </p:txBody>
      </p:sp>
      <p:sp>
        <p:nvSpPr>
          <p:cNvPr id="251911" name="Rectangle 4"/>
          <p:cNvSpPr>
            <a:spLocks noChangeArrowheads="1"/>
          </p:cNvSpPr>
          <p:nvPr/>
        </p:nvSpPr>
        <p:spPr bwMode="auto">
          <a:xfrm>
            <a:off x="0" y="0"/>
            <a:ext cx="4525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spcBef>
                <a:spcPct val="50000"/>
              </a:spcBef>
            </a:pPr>
            <a:r>
              <a:rPr lang="zh-CN" altLang="en-US" sz="3600" b="1"/>
              <a:t>人流动线属性预判</a:t>
            </a: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5"/>
          <p:cNvSpPr txBox="1">
            <a:spLocks noChangeArrowheads="1"/>
          </p:cNvSpPr>
          <p:nvPr/>
        </p:nvSpPr>
        <p:spPr bwMode="auto">
          <a:xfrm>
            <a:off x="1293813" y="2003425"/>
            <a:ext cx="2174875" cy="519113"/>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endParaRPr lang="zh-CN" altLang="en-US" sz="3000">
              <a:latin typeface="Arial" pitchFamily="34" charset="0"/>
              <a:ea typeface="宋体" pitchFamily="2" charset="-122"/>
            </a:endParaRPr>
          </a:p>
        </p:txBody>
      </p:sp>
      <p:sp>
        <p:nvSpPr>
          <p:cNvPr id="252931" name="Text Box 6"/>
          <p:cNvSpPr txBox="1">
            <a:spLocks noChangeArrowheads="1"/>
          </p:cNvSpPr>
          <p:nvPr/>
        </p:nvSpPr>
        <p:spPr bwMode="auto">
          <a:xfrm>
            <a:off x="1020763" y="1697038"/>
            <a:ext cx="13065125" cy="407987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3400" b="1">
                <a:solidFill>
                  <a:srgbClr val="0033CC"/>
                </a:solidFill>
                <a:latin typeface="微软雅黑" pitchFamily="34" charset="-122"/>
                <a:ea typeface="微软雅黑" pitchFamily="34" charset="-122"/>
              </a:rPr>
              <a:t>从不同主题区域的不同业态看：</a:t>
            </a:r>
          </a:p>
          <a:p>
            <a:pPr eaLnBrk="1" hangingPunct="1">
              <a:lnSpc>
                <a:spcPct val="150000"/>
              </a:lnSpc>
              <a:spcBef>
                <a:spcPct val="50000"/>
              </a:spcBef>
            </a:pPr>
            <a:r>
              <a:rPr lang="en-US" altLang="zh-CN" sz="3400" b="1">
                <a:solidFill>
                  <a:srgbClr val="0033CC"/>
                </a:solidFill>
                <a:latin typeface="微软雅黑" pitchFamily="34" charset="-122"/>
                <a:ea typeface="微软雅黑" pitchFamily="34" charset="-122"/>
              </a:rPr>
              <a:t>A</a:t>
            </a:r>
            <a:r>
              <a:rPr lang="zh-CN" altLang="en-US" sz="3400" b="1">
                <a:solidFill>
                  <a:srgbClr val="0033CC"/>
                </a:solidFill>
                <a:latin typeface="微软雅黑" pitchFamily="34" charset="-122"/>
                <a:ea typeface="微软雅黑" pitchFamily="34" charset="-122"/>
              </a:rPr>
              <a:t>区以创意零售为主，此类业态多以随机性消费达成；</a:t>
            </a:r>
          </a:p>
          <a:p>
            <a:pPr eaLnBrk="1" hangingPunct="1">
              <a:lnSpc>
                <a:spcPct val="150000"/>
              </a:lnSpc>
              <a:spcBef>
                <a:spcPct val="50000"/>
              </a:spcBef>
            </a:pPr>
            <a:r>
              <a:rPr lang="en-US" altLang="zh-CN" sz="3400" b="1">
                <a:solidFill>
                  <a:srgbClr val="0033CC"/>
                </a:solidFill>
                <a:latin typeface="微软雅黑" pitchFamily="34" charset="-122"/>
                <a:ea typeface="微软雅黑" pitchFamily="34" charset="-122"/>
              </a:rPr>
              <a:t>B</a:t>
            </a:r>
            <a:r>
              <a:rPr lang="zh-CN" altLang="en-US" sz="3400" b="1">
                <a:solidFill>
                  <a:srgbClr val="0033CC"/>
                </a:solidFill>
                <a:latin typeface="微软雅黑" pitchFamily="34" charset="-122"/>
                <a:ea typeface="微软雅黑" pitchFamily="34" charset="-122"/>
              </a:rPr>
              <a:t>区以休闲、娱乐和餐饮为主，此类业态多为目的性消费；</a:t>
            </a:r>
          </a:p>
          <a:p>
            <a:pPr eaLnBrk="1" hangingPunct="1">
              <a:lnSpc>
                <a:spcPct val="150000"/>
              </a:lnSpc>
              <a:spcBef>
                <a:spcPct val="50000"/>
              </a:spcBef>
            </a:pPr>
            <a:r>
              <a:rPr lang="en-US" altLang="zh-CN" sz="3400" b="1">
                <a:solidFill>
                  <a:srgbClr val="0033CC"/>
                </a:solidFill>
                <a:latin typeface="微软雅黑" pitchFamily="34" charset="-122"/>
                <a:ea typeface="微软雅黑" pitchFamily="34" charset="-122"/>
              </a:rPr>
              <a:t>C</a:t>
            </a:r>
            <a:r>
              <a:rPr lang="zh-CN" altLang="en-US" sz="3400" b="1">
                <a:solidFill>
                  <a:srgbClr val="0033CC"/>
                </a:solidFill>
                <a:latin typeface="微软雅黑" pitchFamily="34" charset="-122"/>
                <a:ea typeface="微软雅黑" pitchFamily="34" charset="-122"/>
              </a:rPr>
              <a:t>区是商务主题区，在工作日目的性消费占绝对主导。</a:t>
            </a:r>
          </a:p>
        </p:txBody>
      </p:sp>
      <p:sp>
        <p:nvSpPr>
          <p:cNvPr id="252932" name="Rectangle 4"/>
          <p:cNvSpPr>
            <a:spLocks noChangeArrowheads="1"/>
          </p:cNvSpPr>
          <p:nvPr/>
        </p:nvSpPr>
        <p:spPr bwMode="auto">
          <a:xfrm>
            <a:off x="0" y="0"/>
            <a:ext cx="4525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spcBef>
                <a:spcPct val="50000"/>
              </a:spcBef>
            </a:pPr>
            <a:r>
              <a:rPr lang="zh-CN" altLang="en-US" sz="3600" b="1"/>
              <a:t>人流动线属性预判</a:t>
            </a: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ext Box 5"/>
          <p:cNvSpPr txBox="1">
            <a:spLocks noChangeArrowheads="1"/>
          </p:cNvSpPr>
          <p:nvPr/>
        </p:nvSpPr>
        <p:spPr bwMode="auto">
          <a:xfrm>
            <a:off x="1020763" y="1924050"/>
            <a:ext cx="13830300" cy="16319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3400" b="1">
                <a:solidFill>
                  <a:srgbClr val="0033CC"/>
                </a:solidFill>
                <a:latin typeface="Arial" pitchFamily="34" charset="0"/>
                <a:ea typeface="微软雅黑" pitchFamily="34" charset="-122"/>
              </a:rPr>
              <a:t>除了不同时间和不同区域会影响着人流动线的能级和属性外，商家的品牌效应也起到至关重要的作用。</a:t>
            </a:r>
          </a:p>
        </p:txBody>
      </p:sp>
      <p:sp>
        <p:nvSpPr>
          <p:cNvPr id="253955" name="Text Box 6"/>
          <p:cNvSpPr txBox="1">
            <a:spLocks noChangeArrowheads="1"/>
          </p:cNvSpPr>
          <p:nvPr/>
        </p:nvSpPr>
        <p:spPr bwMode="auto">
          <a:xfrm>
            <a:off x="1155700" y="3563938"/>
            <a:ext cx="13881100" cy="169068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700">
                <a:latin typeface="微软雅黑" pitchFamily="34" charset="-122"/>
                <a:ea typeface="微软雅黑" pitchFamily="34" charset="-122"/>
              </a:rPr>
              <a:t>一些主力商家如“屈臣氏”、“全家”、“星巴克”、“</a:t>
            </a:r>
            <a:r>
              <a:rPr lang="en-US" altLang="zh-CN" sz="2700">
                <a:latin typeface="微软雅黑" pitchFamily="34" charset="-122"/>
                <a:ea typeface="微软雅黑" pitchFamily="34" charset="-122"/>
              </a:rPr>
              <a:t>H&amp;M”</a:t>
            </a:r>
            <a:r>
              <a:rPr lang="zh-CN" altLang="en-US" sz="2700">
                <a:latin typeface="微软雅黑" pitchFamily="34" charset="-122"/>
                <a:ea typeface="微软雅黑" pitchFamily="34" charset="-122"/>
              </a:rPr>
              <a:t>、“丝芙兰”等在消费者心中具有极强的号召力，品牌优势明显，他们一方面引导着目的性消费，另一方面也将带动本案其他业态消费。</a:t>
            </a:r>
          </a:p>
        </p:txBody>
      </p:sp>
      <p:sp>
        <p:nvSpPr>
          <p:cNvPr id="253956" name="Rectangle 4"/>
          <p:cNvSpPr>
            <a:spLocks noChangeArrowheads="1"/>
          </p:cNvSpPr>
          <p:nvPr/>
        </p:nvSpPr>
        <p:spPr bwMode="auto">
          <a:xfrm>
            <a:off x="0" y="0"/>
            <a:ext cx="4525963"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spcBef>
                <a:spcPct val="50000"/>
              </a:spcBef>
            </a:pPr>
            <a:r>
              <a:rPr lang="zh-CN" altLang="en-US" sz="3600" b="1"/>
              <a:t>人流动线属性预判</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Line 2"/>
          <p:cNvSpPr>
            <a:spLocks noChangeShapeType="1"/>
          </p:cNvSpPr>
          <p:nvPr/>
        </p:nvSpPr>
        <p:spPr bwMode="auto">
          <a:xfrm>
            <a:off x="3411538" y="3852863"/>
            <a:ext cx="11887200" cy="0"/>
          </a:xfrm>
          <a:prstGeom prst="line">
            <a:avLst/>
          </a:prstGeom>
          <a:noFill/>
          <a:ln w="57150">
            <a:solidFill>
              <a:srgbClr val="8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5395" name="Oval 3"/>
          <p:cNvSpPr>
            <a:spLocks noChangeAspect="1" noChangeArrowheads="1"/>
          </p:cNvSpPr>
          <p:nvPr/>
        </p:nvSpPr>
        <p:spPr bwMode="auto">
          <a:xfrm>
            <a:off x="1477963" y="2862263"/>
            <a:ext cx="1905000" cy="1905000"/>
          </a:xfrm>
          <a:prstGeom prst="ellipse">
            <a:avLst/>
          </a:prstGeom>
          <a:noFill/>
          <a:ln w="76200">
            <a:solidFill>
              <a:srgbClr val="8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zh-CN" altLang="en-US" sz="7200">
                <a:solidFill>
                  <a:schemeClr val="bg1"/>
                </a:solidFill>
                <a:latin typeface="黑体" pitchFamily="49" charset="-122"/>
                <a:ea typeface="黑体" pitchFamily="49" charset="-122"/>
              </a:rPr>
              <a:t>谋</a:t>
            </a:r>
          </a:p>
        </p:txBody>
      </p:sp>
      <p:sp>
        <p:nvSpPr>
          <p:cNvPr id="315396" name="Oval 4"/>
          <p:cNvSpPr>
            <a:spLocks noChangeArrowheads="1"/>
          </p:cNvSpPr>
          <p:nvPr/>
        </p:nvSpPr>
        <p:spPr bwMode="auto">
          <a:xfrm>
            <a:off x="15270163" y="3395663"/>
            <a:ext cx="914400" cy="914400"/>
          </a:xfrm>
          <a:prstGeom prst="ellipse">
            <a:avLst/>
          </a:prstGeom>
          <a:noFill/>
          <a:ln w="57150">
            <a:solidFill>
              <a:srgbClr val="8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en-US" altLang="zh-CN" sz="4400">
                <a:solidFill>
                  <a:schemeClr val="bg1"/>
                </a:solidFill>
              </a:rPr>
              <a:t>4</a:t>
            </a:r>
          </a:p>
        </p:txBody>
      </p:sp>
      <p:sp>
        <p:nvSpPr>
          <p:cNvPr id="315397" name="Rectangle 5"/>
          <p:cNvSpPr>
            <a:spLocks noChangeArrowheads="1"/>
          </p:cNvSpPr>
          <p:nvPr/>
        </p:nvSpPr>
        <p:spPr bwMode="auto">
          <a:xfrm>
            <a:off x="7192963" y="3032125"/>
            <a:ext cx="79311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algn="r" defTabSz="1543050"/>
            <a:r>
              <a:rPr lang="zh-CN" altLang="en-US" sz="4400">
                <a:solidFill>
                  <a:schemeClr val="bg1"/>
                </a:solidFill>
                <a:latin typeface="黑体" pitchFamily="49" charset="-122"/>
                <a:ea typeface="黑体" pitchFamily="49" charset="-122"/>
              </a:rPr>
              <a:t>本案经济测算</a:t>
            </a:r>
          </a:p>
        </p:txBody>
      </p:sp>
      <p:pic>
        <p:nvPicPr>
          <p:cNvPr id="315398" name="Picture 6" descr="2781873_134331055_2"/>
          <p:cNvPicPr>
            <a:picLocks noChangeAspect="1" noChangeArrowheads="1"/>
          </p:cNvPicPr>
          <p:nvPr/>
        </p:nvPicPr>
        <p:blipFill>
          <a:blip r:embed="rId2"/>
          <a:srcRect/>
          <a:stretch>
            <a:fillRect/>
          </a:stretch>
        </p:blipFill>
        <p:spPr bwMode="auto">
          <a:xfrm>
            <a:off x="3459163" y="3929063"/>
            <a:ext cx="2505075" cy="3217862"/>
          </a:xfrm>
          <a:prstGeom prst="rect">
            <a:avLst/>
          </a:prstGeom>
          <a:noFill/>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5396"/>
                                        </p:tgtEl>
                                        <p:attrNameLst>
                                          <p:attrName>style.visibility</p:attrName>
                                        </p:attrNameLst>
                                      </p:cBhvr>
                                      <p:to>
                                        <p:strVal val="visible"/>
                                      </p:to>
                                    </p:set>
                                    <p:animEffect transition="in" filter="fade">
                                      <p:cBhvr>
                                        <p:cTn id="7" dur="500"/>
                                        <p:tgtEl>
                                          <p:spTgt spid="31539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5394"/>
                                        </p:tgtEl>
                                        <p:attrNameLst>
                                          <p:attrName>style.visibility</p:attrName>
                                        </p:attrNameLst>
                                      </p:cBhvr>
                                      <p:to>
                                        <p:strVal val="visible"/>
                                      </p:to>
                                    </p:set>
                                    <p:animEffect transition="in" filter="fade">
                                      <p:cBhvr>
                                        <p:cTn id="11" dur="500"/>
                                        <p:tgtEl>
                                          <p:spTgt spid="315394"/>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5395"/>
                                        </p:tgtEl>
                                        <p:attrNameLst>
                                          <p:attrName>style.visibility</p:attrName>
                                        </p:attrNameLst>
                                      </p:cBhvr>
                                      <p:to>
                                        <p:strVal val="visible"/>
                                      </p:to>
                                    </p:set>
                                    <p:animEffect transition="in" filter="fade">
                                      <p:cBhvr>
                                        <p:cTn id="15" dur="500"/>
                                        <p:tgtEl>
                                          <p:spTgt spid="315395"/>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5398"/>
                                        </p:tgtEl>
                                        <p:attrNameLst>
                                          <p:attrName>style.visibility</p:attrName>
                                        </p:attrNameLst>
                                      </p:cBhvr>
                                      <p:to>
                                        <p:strVal val="visible"/>
                                      </p:to>
                                    </p:set>
                                    <p:animEffect transition="in" filter="fade">
                                      <p:cBhvr>
                                        <p:cTn id="19" dur="500"/>
                                        <p:tgtEl>
                                          <p:spTgt spid="3153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315397"/>
                                        </p:tgtEl>
                                        <p:attrNameLst>
                                          <p:attrName>style.visibility</p:attrName>
                                        </p:attrNameLst>
                                      </p:cBhvr>
                                      <p:to>
                                        <p:strVal val="visible"/>
                                      </p:to>
                                    </p:set>
                                    <p:anim calcmode="discrete" valueType="clr">
                                      <p:cBhvr override="childStyle">
                                        <p:cTn id="24" dur="30"/>
                                        <p:tgtEl>
                                          <p:spTgt spid="315397"/>
                                        </p:tgtEl>
                                        <p:attrNameLst>
                                          <p:attrName>style.color</p:attrName>
                                        </p:attrNameLst>
                                      </p:cBhvr>
                                      <p:tavLst>
                                        <p:tav tm="0">
                                          <p:val>
                                            <p:clrVal>
                                              <a:schemeClr val="accent2"/>
                                            </p:clrVal>
                                          </p:val>
                                        </p:tav>
                                        <p:tav tm="50000">
                                          <p:val>
                                            <p:clrVal>
                                              <a:schemeClr val="hlink"/>
                                            </p:clrVal>
                                          </p:val>
                                        </p:tav>
                                      </p:tavLst>
                                    </p:anim>
                                    <p:anim calcmode="discrete" valueType="clr">
                                      <p:cBhvr>
                                        <p:cTn id="25" dur="30"/>
                                        <p:tgtEl>
                                          <p:spTgt spid="315397"/>
                                        </p:tgtEl>
                                        <p:attrNameLst>
                                          <p:attrName>fillcolor</p:attrName>
                                        </p:attrNameLst>
                                      </p:cBhvr>
                                      <p:tavLst>
                                        <p:tav tm="0">
                                          <p:val>
                                            <p:clrVal>
                                              <a:schemeClr val="accent2"/>
                                            </p:clrVal>
                                          </p:val>
                                        </p:tav>
                                        <p:tav tm="50000">
                                          <p:val>
                                            <p:clrVal>
                                              <a:schemeClr val="hlink"/>
                                            </p:clrVal>
                                          </p:val>
                                        </p:tav>
                                      </p:tavLst>
                                    </p:anim>
                                    <p:set>
                                      <p:cBhvr>
                                        <p:cTn id="26" dur="30"/>
                                        <p:tgtEl>
                                          <p:spTgt spid="31539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4" grpId="0" animBg="1"/>
      <p:bldP spid="315395" grpId="0" animBg="1"/>
      <p:bldP spid="315396" grpId="0" animBg="1"/>
      <p:bldP spid="31539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24" name="Picture 4" descr="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90638" y="1697038"/>
            <a:ext cx="8920162" cy="4154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37926" name="Object 6"/>
          <p:cNvGraphicFramePr>
            <a:graphicFrameLocks noChangeAspect="1"/>
          </p:cNvGraphicFramePr>
          <p:nvPr/>
        </p:nvGraphicFramePr>
        <p:xfrm>
          <a:off x="9017000" y="5576888"/>
          <a:ext cx="8605838" cy="3992562"/>
        </p:xfrm>
        <a:graphic>
          <a:graphicData uri="http://schemas.openxmlformats.org/presentationml/2006/ole">
            <p:oleObj spid="_x0000_s4112" name="图表" r:id="rId5" imgW="6610384" imgH="4400685" progId="MSGraph.Chart.8">
              <p:embed followColorScheme="full"/>
            </p:oleObj>
          </a:graphicData>
        </a:graphic>
      </p:graphicFrame>
      <p:sp>
        <p:nvSpPr>
          <p:cNvPr id="337927" name="Text Box 7"/>
          <p:cNvSpPr txBox="1">
            <a:spLocks noChangeArrowheads="1"/>
          </p:cNvSpPr>
          <p:nvPr/>
        </p:nvSpPr>
        <p:spPr bwMode="auto">
          <a:xfrm>
            <a:off x="10336213" y="5167313"/>
            <a:ext cx="6469062" cy="43180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spcBef>
                <a:spcPct val="50000"/>
              </a:spcBef>
              <a:defRPr/>
            </a:pPr>
            <a:r>
              <a:rPr lang="en-US" altLang="zh-CN" sz="2300" b="1">
                <a:latin typeface="Times New Roman" pitchFamily="18" charset="0"/>
                <a:ea typeface="宋体" pitchFamily="2" charset="-122"/>
              </a:rPr>
              <a:t>2000-2008</a:t>
            </a:r>
            <a:r>
              <a:rPr lang="zh-CN" altLang="en-US" sz="2300" b="1">
                <a:latin typeface="Times New Roman" pitchFamily="18" charset="0"/>
                <a:ea typeface="宋体" pitchFamily="2" charset="-122"/>
              </a:rPr>
              <a:t>无锡市城镇居民人均可支配收入</a:t>
            </a:r>
          </a:p>
        </p:txBody>
      </p:sp>
      <p:grpSp>
        <p:nvGrpSpPr>
          <p:cNvPr id="3" name="组合 9"/>
          <p:cNvGrpSpPr>
            <a:grpSpLocks/>
          </p:cNvGrpSpPr>
          <p:nvPr/>
        </p:nvGrpSpPr>
        <p:grpSpPr bwMode="auto">
          <a:xfrm>
            <a:off x="1230313" y="6408738"/>
            <a:ext cx="7097712" cy="1463675"/>
            <a:chOff x="1230313" y="6408738"/>
            <a:chExt cx="7097712" cy="1463675"/>
          </a:xfrm>
        </p:grpSpPr>
        <p:sp>
          <p:nvSpPr>
            <p:cNvPr id="4106" name="Rectangle 1"/>
            <p:cNvSpPr>
              <a:spLocks noChangeArrowheads="1"/>
            </p:cNvSpPr>
            <p:nvPr/>
          </p:nvSpPr>
          <p:spPr bwMode="auto">
            <a:xfrm>
              <a:off x="1293813" y="6408738"/>
              <a:ext cx="6532562"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40" tIns="77220" rIns="154440" bIns="77220" anchor="ctr">
              <a:spAutoFit/>
            </a:bodyPr>
            <a:lstStyle/>
            <a:p>
              <a:pPr defTabSz="1473200">
                <a:lnSpc>
                  <a:spcPct val="150000"/>
                </a:lnSpc>
                <a:buFont typeface="Wingdings" pitchFamily="2" charset="2"/>
                <a:buNone/>
                <a:tabLst>
                  <a:tab pos="536575" algn="l"/>
                </a:tabLst>
              </a:pPr>
              <a:r>
                <a:rPr lang="en-US" altLang="zh-CN" sz="2600" b="1">
                  <a:solidFill>
                    <a:srgbClr val="0033CC"/>
                  </a:solidFill>
                  <a:latin typeface="微软雅黑" pitchFamily="34" charset="-122"/>
                  <a:ea typeface="微软雅黑" pitchFamily="34" charset="-122"/>
                  <a:cs typeface="Times New Roman" pitchFamily="18" charset="0"/>
                </a:rPr>
                <a:t>2000-2008</a:t>
              </a:r>
              <a:r>
                <a:rPr lang="zh-CN" altLang="en-US" sz="2600" b="1">
                  <a:solidFill>
                    <a:srgbClr val="0033CC"/>
                  </a:solidFill>
                  <a:latin typeface="微软雅黑" pitchFamily="34" charset="-122"/>
                  <a:ea typeface="微软雅黑" pitchFamily="34" charset="-122"/>
                  <a:cs typeface="Times New Roman" pitchFamily="18" charset="0"/>
                </a:rPr>
                <a:t>无锡市城镇居民人均可支配收入翻了</a:t>
              </a:r>
              <a:r>
                <a:rPr lang="en-US" altLang="zh-CN" sz="2600" b="1">
                  <a:solidFill>
                    <a:srgbClr val="0033CC"/>
                  </a:solidFill>
                  <a:latin typeface="微软雅黑" pitchFamily="34" charset="-122"/>
                  <a:ea typeface="微软雅黑" pitchFamily="34" charset="-122"/>
                  <a:cs typeface="Times New Roman" pitchFamily="18" charset="0"/>
                </a:rPr>
                <a:t>3</a:t>
              </a:r>
              <a:r>
                <a:rPr lang="zh-CN" altLang="en-US" sz="2600" b="1">
                  <a:solidFill>
                    <a:srgbClr val="0033CC"/>
                  </a:solidFill>
                  <a:latin typeface="微软雅黑" pitchFamily="34" charset="-122"/>
                  <a:ea typeface="微软雅黑" pitchFamily="34" charset="-122"/>
                  <a:cs typeface="Times New Roman" pitchFamily="18" charset="0"/>
                </a:rPr>
                <a:t>倍，给居民消费提供了基础。</a:t>
              </a:r>
            </a:p>
          </p:txBody>
        </p:sp>
        <p:sp>
          <p:nvSpPr>
            <p:cNvPr id="38" name="AutoShape 5"/>
            <p:cNvSpPr>
              <a:spLocks noChangeArrowheads="1"/>
            </p:cNvSpPr>
            <p:nvPr/>
          </p:nvSpPr>
          <p:spPr bwMode="auto">
            <a:xfrm>
              <a:off x="1230313" y="6494463"/>
              <a:ext cx="7097712" cy="1377950"/>
            </a:xfrm>
            <a:prstGeom prst="homePlate">
              <a:avLst>
                <a:gd name="adj" fmla="val 26422"/>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grpSp>
        <p:nvGrpSpPr>
          <p:cNvPr id="4" name="组合 10"/>
          <p:cNvGrpSpPr>
            <a:grpSpLocks/>
          </p:cNvGrpSpPr>
          <p:nvPr/>
        </p:nvGrpSpPr>
        <p:grpSpPr bwMode="auto">
          <a:xfrm>
            <a:off x="10399713" y="2498725"/>
            <a:ext cx="6092825" cy="1931988"/>
            <a:chOff x="10399713" y="2498725"/>
            <a:chExt cx="6092825" cy="1931987"/>
          </a:xfrm>
        </p:grpSpPr>
        <p:sp>
          <p:nvSpPr>
            <p:cNvPr id="337925" name="Text Box 5"/>
            <p:cNvSpPr txBox="1">
              <a:spLocks noChangeArrowheads="1"/>
            </p:cNvSpPr>
            <p:nvPr/>
          </p:nvSpPr>
          <p:spPr bwMode="auto">
            <a:xfrm>
              <a:off x="10621963" y="2498725"/>
              <a:ext cx="5464175" cy="1931987"/>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en-US" altLang="zh-CN" sz="2600" b="1" dirty="0">
                  <a:solidFill>
                    <a:srgbClr val="0033CC"/>
                  </a:solidFill>
                  <a:latin typeface="微软雅黑" pitchFamily="34" charset="-122"/>
                  <a:ea typeface="微软雅黑" pitchFamily="34" charset="-122"/>
                  <a:cs typeface="Times New Roman" pitchFamily="18" charset="0"/>
                </a:rPr>
                <a:t>2000-2008</a:t>
              </a:r>
              <a:r>
                <a:rPr lang="zh-CN" altLang="en-US" sz="2600" b="1" dirty="0">
                  <a:solidFill>
                    <a:srgbClr val="0033CC"/>
                  </a:solidFill>
                  <a:latin typeface="微软雅黑" pitchFamily="34" charset="-122"/>
                  <a:ea typeface="微软雅黑" pitchFamily="34" charset="-122"/>
                  <a:cs typeface="Times New Roman" pitchFamily="18" charset="0"/>
                </a:rPr>
                <a:t>年无锡社会消费品零售总额增长迅猛，显示了城市居民消费能力的提升。</a:t>
              </a:r>
            </a:p>
          </p:txBody>
        </p:sp>
        <p:sp>
          <p:nvSpPr>
            <p:cNvPr id="2" name="AutoShape 5"/>
            <p:cNvSpPr>
              <a:spLocks noChangeArrowheads="1"/>
            </p:cNvSpPr>
            <p:nvPr/>
          </p:nvSpPr>
          <p:spPr bwMode="auto">
            <a:xfrm>
              <a:off x="10399713" y="2563813"/>
              <a:ext cx="6092825" cy="1838324"/>
            </a:xfrm>
            <a:prstGeom prst="homePlate">
              <a:avLst>
                <a:gd name="adj" fmla="val 17001"/>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sp>
        <p:nvSpPr>
          <p:cNvPr id="4103" name="Rectangle 1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人均可支配收入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337924"/>
                                        </p:tgtEl>
                                        <p:attrNameLst>
                                          <p:attrName>style.visibility</p:attrName>
                                        </p:attrNameLst>
                                      </p:cBhvr>
                                      <p:to>
                                        <p:strVal val="visible"/>
                                      </p:to>
                                    </p:set>
                                    <p:animEffect transition="in" filter="dissolve">
                                      <p:cBhvr>
                                        <p:cTn id="7" dur="500"/>
                                        <p:tgtEl>
                                          <p:spTgt spid="337924"/>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37926"/>
                                        </p:tgtEl>
                                        <p:attrNameLst>
                                          <p:attrName>style.visibility</p:attrName>
                                        </p:attrNameLst>
                                      </p:cBhvr>
                                      <p:to>
                                        <p:strVal val="visible"/>
                                      </p:to>
                                    </p:set>
                                    <p:animEffect transition="in" filter="dissolve">
                                      <p:cBhvr>
                                        <p:cTn id="15" dur="500"/>
                                        <p:tgtEl>
                                          <p:spTgt spid="33792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37927"/>
                                        </p:tgtEl>
                                        <p:attrNameLst>
                                          <p:attrName>style.visibility</p:attrName>
                                        </p:attrNameLst>
                                      </p:cBhvr>
                                      <p:to>
                                        <p:strVal val="visible"/>
                                      </p:to>
                                    </p:set>
                                    <p:animEffect transition="in" filter="dissolve">
                                      <p:cBhvr>
                                        <p:cTn id="18" dur="500"/>
                                        <p:tgtEl>
                                          <p:spTgt spid="33792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26" grpId="0"/>
      <p:bldP spid="337927"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4"/>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租金拟定</a:t>
            </a:r>
          </a:p>
        </p:txBody>
      </p:sp>
      <p:sp>
        <p:nvSpPr>
          <p:cNvPr id="468998" name="Rectangle 6"/>
          <p:cNvSpPr>
            <a:spLocks noChangeArrowheads="1"/>
          </p:cNvSpPr>
          <p:nvPr/>
        </p:nvSpPr>
        <p:spPr bwMode="auto">
          <a:xfrm>
            <a:off x="944563" y="1789113"/>
            <a:ext cx="14020800" cy="3452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defTabSz="1543050"/>
            <a:r>
              <a:rPr lang="zh-CN" altLang="en-US" sz="2400" b="1">
                <a:latin typeface="微软雅黑" pitchFamily="34" charset="-122"/>
                <a:ea typeface="微软雅黑" pitchFamily="34" charset="-122"/>
              </a:rPr>
              <a:t>在对本案进行经济测算前，先来拟定本案未来对外招商的租金均价；</a:t>
            </a:r>
          </a:p>
          <a:p>
            <a:pPr defTabSz="1543050"/>
            <a:r>
              <a:rPr lang="zh-CN" altLang="en-US" sz="2400" b="1">
                <a:latin typeface="微软雅黑" pitchFamily="34" charset="-122"/>
                <a:ea typeface="微软雅黑" pitchFamily="34" charset="-122"/>
              </a:rPr>
              <a:t>区域内对比性或者说客参照性最强的为崇安寺步行街，由其多年的妥善经营，目前的</a:t>
            </a:r>
          </a:p>
          <a:p>
            <a:pPr defTabSz="1543050"/>
            <a:r>
              <a:rPr lang="zh-CN" altLang="en-US" sz="2400" b="1">
                <a:latin typeface="微软雅黑" pitchFamily="34" charset="-122"/>
                <a:ea typeface="微软雅黑" pitchFamily="34" charset="-122"/>
              </a:rPr>
              <a:t>商业氛围非常的良好，故将其</a:t>
            </a:r>
            <a:r>
              <a:rPr lang="en-US" altLang="zh-CN" sz="2400" b="1">
                <a:latin typeface="微软雅黑" pitchFamily="34" charset="-122"/>
                <a:ea typeface="微软雅黑" pitchFamily="34" charset="-122"/>
              </a:rPr>
              <a:t>B1F</a:t>
            </a:r>
            <a:r>
              <a:rPr lang="zh-CN" altLang="en-US" sz="2400" b="1">
                <a:latin typeface="微软雅黑" pitchFamily="34" charset="-122"/>
                <a:ea typeface="微软雅黑" pitchFamily="34" charset="-122"/>
              </a:rPr>
              <a:t>租金均价</a:t>
            </a:r>
            <a:r>
              <a:rPr lang="en-US" altLang="zh-CN" sz="2400" b="1">
                <a:latin typeface="微软雅黑" pitchFamily="34" charset="-122"/>
                <a:ea typeface="微软雅黑" pitchFamily="34" charset="-122"/>
              </a:rPr>
              <a:t>6</a:t>
            </a:r>
            <a:r>
              <a:rPr lang="zh-CN" altLang="en-US" sz="2400" b="1">
                <a:latin typeface="微软雅黑" pitchFamily="34" charset="-122"/>
                <a:ea typeface="微软雅黑" pitchFamily="34" charset="-122"/>
              </a:rPr>
              <a:t>元</a:t>
            </a:r>
            <a:r>
              <a:rPr lang="en-US" altLang="zh-CN" sz="2400" b="1">
                <a:latin typeface="微软雅黑" pitchFamily="34" charset="-122"/>
                <a:ea typeface="微软雅黑" pitchFamily="34" charset="-122"/>
              </a:rPr>
              <a:t>/</a:t>
            </a:r>
            <a:r>
              <a:rPr lang="zh-CN" altLang="en-US" sz="2400" b="1">
                <a:latin typeface="微软雅黑" pitchFamily="34" charset="-122"/>
                <a:ea typeface="微软雅黑" pitchFamily="34" charset="-122"/>
              </a:rPr>
              <a:t>平方米</a:t>
            </a:r>
            <a:r>
              <a:rPr lang="en-US" altLang="zh-CN" sz="2400" b="1">
                <a:latin typeface="微软雅黑" pitchFamily="34" charset="-122"/>
                <a:ea typeface="微软雅黑" pitchFamily="34" charset="-122"/>
              </a:rPr>
              <a:t>/</a:t>
            </a:r>
            <a:r>
              <a:rPr lang="zh-CN" altLang="en-US" sz="2400" b="1">
                <a:latin typeface="微软雅黑" pitchFamily="34" charset="-122"/>
                <a:ea typeface="微软雅黑" pitchFamily="34" charset="-122"/>
              </a:rPr>
              <a:t>天（建筑面积）作为本案测算初始均价，</a:t>
            </a:r>
          </a:p>
          <a:p>
            <a:pPr defTabSz="1543050"/>
            <a:r>
              <a:rPr lang="zh-CN" altLang="en-US" sz="2400" b="1">
                <a:latin typeface="微软雅黑" pitchFamily="34" charset="-122"/>
                <a:ea typeface="微软雅黑" pitchFamily="34" charset="-122"/>
              </a:rPr>
              <a:t>并结合本案商业在未来几年上市，估算</a:t>
            </a:r>
            <a:r>
              <a:rPr lang="en-US" altLang="zh-CN" sz="2400" b="1">
                <a:latin typeface="微软雅黑" pitchFamily="34" charset="-122"/>
                <a:ea typeface="微软雅黑" pitchFamily="34" charset="-122"/>
              </a:rPr>
              <a:t>2-3</a:t>
            </a:r>
            <a:r>
              <a:rPr lang="zh-CN" altLang="en-US" sz="2400" b="1">
                <a:latin typeface="微软雅黑" pitchFamily="34" charset="-122"/>
                <a:ea typeface="微软雅黑" pitchFamily="34" charset="-122"/>
              </a:rPr>
              <a:t>年的租金递增</a:t>
            </a:r>
            <a:r>
              <a:rPr lang="en-US" altLang="zh-CN" sz="2400" b="1">
                <a:latin typeface="微软雅黑" pitchFamily="34" charset="-122"/>
                <a:ea typeface="微软雅黑" pitchFamily="34" charset="-122"/>
              </a:rPr>
              <a:t>5%</a:t>
            </a:r>
            <a:r>
              <a:rPr lang="zh-CN" altLang="en-US" sz="2400" b="1">
                <a:latin typeface="微软雅黑" pitchFamily="34" charset="-122"/>
                <a:ea typeface="微软雅黑" pitchFamily="34" charset="-122"/>
              </a:rPr>
              <a:t>来对本案未来的经营状况进行估算；</a:t>
            </a:r>
          </a:p>
          <a:p>
            <a:pPr defTabSz="1543050">
              <a:lnSpc>
                <a:spcPct val="130000"/>
              </a:lnSpc>
            </a:pPr>
            <a:r>
              <a:rPr lang="en-US" altLang="zh-CN" b="1">
                <a:solidFill>
                  <a:srgbClr val="0033CC"/>
                </a:solidFill>
                <a:latin typeface="微软雅黑" pitchFamily="34" charset="-122"/>
                <a:ea typeface="微软雅黑" pitchFamily="34" charset="-122"/>
              </a:rPr>
              <a:t>6+6*5%=6+0.3=6.3</a:t>
            </a:r>
            <a:r>
              <a:rPr lang="zh-CN" altLang="en-US" b="1">
                <a:solidFill>
                  <a:srgbClr val="0033CC"/>
                </a:solidFill>
                <a:latin typeface="微软雅黑" pitchFamily="34" charset="-122"/>
                <a:ea typeface="微软雅黑" pitchFamily="34" charset="-122"/>
              </a:rPr>
              <a:t>，将本案未来对外租金以</a:t>
            </a:r>
            <a:r>
              <a:rPr lang="en-US" altLang="zh-CN" b="1">
                <a:solidFill>
                  <a:srgbClr val="0033CC"/>
                </a:solidFill>
                <a:latin typeface="微软雅黑" pitchFamily="34" charset="-122"/>
                <a:ea typeface="微软雅黑" pitchFamily="34" charset="-122"/>
              </a:rPr>
              <a:t>6.5</a:t>
            </a:r>
            <a:r>
              <a:rPr lang="zh-CN" altLang="en-US" b="1">
                <a:solidFill>
                  <a:srgbClr val="0033CC"/>
                </a:solidFill>
                <a:latin typeface="微软雅黑" pitchFamily="34" charset="-122"/>
                <a:ea typeface="微软雅黑" pitchFamily="34" charset="-122"/>
              </a:rPr>
              <a:t>元</a:t>
            </a:r>
            <a:r>
              <a:rPr lang="en-US" altLang="zh-CN" b="1">
                <a:solidFill>
                  <a:srgbClr val="0033CC"/>
                </a:solidFill>
                <a:latin typeface="微软雅黑" pitchFamily="34" charset="-122"/>
                <a:ea typeface="微软雅黑" pitchFamily="34" charset="-122"/>
              </a:rPr>
              <a:t>/</a:t>
            </a:r>
            <a:r>
              <a:rPr lang="zh-CN" altLang="en-US" b="1">
                <a:solidFill>
                  <a:srgbClr val="0033CC"/>
                </a:solidFill>
                <a:latin typeface="微软雅黑" pitchFamily="34" charset="-122"/>
                <a:ea typeface="微软雅黑" pitchFamily="34" charset="-122"/>
              </a:rPr>
              <a:t>平方米</a:t>
            </a:r>
            <a:r>
              <a:rPr lang="en-US" altLang="zh-CN" b="1">
                <a:solidFill>
                  <a:srgbClr val="0033CC"/>
                </a:solidFill>
                <a:latin typeface="微软雅黑" pitchFamily="34" charset="-122"/>
                <a:ea typeface="微软雅黑" pitchFamily="34" charset="-122"/>
              </a:rPr>
              <a:t>/</a:t>
            </a:r>
            <a:r>
              <a:rPr lang="zh-CN" altLang="en-US" b="1">
                <a:solidFill>
                  <a:srgbClr val="0033CC"/>
                </a:solidFill>
                <a:latin typeface="微软雅黑" pitchFamily="34" charset="-122"/>
                <a:ea typeface="微软雅黑" pitchFamily="34" charset="-122"/>
              </a:rPr>
              <a:t>天进行测算，</a:t>
            </a:r>
          </a:p>
          <a:p>
            <a:pPr defTabSz="1543050">
              <a:lnSpc>
                <a:spcPct val="130000"/>
              </a:lnSpc>
            </a:pPr>
            <a:r>
              <a:rPr lang="zh-CN" altLang="en-US" b="1">
                <a:solidFill>
                  <a:srgbClr val="0033CC"/>
                </a:solidFill>
                <a:latin typeface="微软雅黑" pitchFamily="34" charset="-122"/>
                <a:ea typeface="微软雅黑" pitchFamily="34" charset="-122"/>
              </a:rPr>
              <a:t>租金前</a:t>
            </a:r>
            <a:r>
              <a:rPr lang="en-US" altLang="zh-CN" b="1">
                <a:solidFill>
                  <a:srgbClr val="0033CC"/>
                </a:solidFill>
                <a:latin typeface="微软雅黑" pitchFamily="34" charset="-122"/>
                <a:ea typeface="微软雅黑" pitchFamily="34" charset="-122"/>
              </a:rPr>
              <a:t>2</a:t>
            </a:r>
            <a:r>
              <a:rPr lang="zh-CN" altLang="en-US" b="1">
                <a:solidFill>
                  <a:srgbClr val="0033CC"/>
                </a:solidFill>
                <a:latin typeface="微软雅黑" pitchFamily="34" charset="-122"/>
                <a:ea typeface="微软雅黑" pitchFamily="34" charset="-122"/>
              </a:rPr>
              <a:t>年不变，自第三年起每</a:t>
            </a:r>
            <a:r>
              <a:rPr lang="en-US" altLang="zh-CN" b="1">
                <a:solidFill>
                  <a:srgbClr val="0033CC"/>
                </a:solidFill>
                <a:latin typeface="微软雅黑" pitchFamily="34" charset="-122"/>
                <a:ea typeface="微软雅黑" pitchFamily="34" charset="-122"/>
              </a:rPr>
              <a:t>2</a:t>
            </a:r>
            <a:r>
              <a:rPr lang="zh-CN" altLang="en-US" b="1">
                <a:solidFill>
                  <a:srgbClr val="0033CC"/>
                </a:solidFill>
                <a:latin typeface="微软雅黑" pitchFamily="34" charset="-122"/>
                <a:ea typeface="微软雅黑" pitchFamily="34" charset="-122"/>
              </a:rPr>
              <a:t>年递增</a:t>
            </a:r>
            <a:r>
              <a:rPr lang="en-US" altLang="zh-CN" b="1">
                <a:solidFill>
                  <a:srgbClr val="0033CC"/>
                </a:solidFill>
                <a:latin typeface="微软雅黑" pitchFamily="34" charset="-122"/>
                <a:ea typeface="微软雅黑" pitchFamily="34" charset="-122"/>
              </a:rPr>
              <a:t>5%</a:t>
            </a:r>
            <a:r>
              <a:rPr lang="zh-CN" altLang="en-US" b="1">
                <a:solidFill>
                  <a:srgbClr val="0033CC"/>
                </a:solidFill>
                <a:latin typeface="微软雅黑" pitchFamily="34" charset="-122"/>
                <a:ea typeface="微软雅黑" pitchFamily="34" charset="-122"/>
              </a:rPr>
              <a:t>（</a:t>
            </a:r>
            <a:r>
              <a:rPr lang="en-US" altLang="zh-CN" b="1">
                <a:solidFill>
                  <a:srgbClr val="0033CC"/>
                </a:solidFill>
                <a:latin typeface="微软雅黑" pitchFamily="34" charset="-122"/>
                <a:ea typeface="微软雅黑" pitchFamily="34" charset="-122"/>
              </a:rPr>
              <a:t>10</a:t>
            </a:r>
            <a:r>
              <a:rPr lang="zh-CN" altLang="en-US" b="1">
                <a:solidFill>
                  <a:srgbClr val="0033CC"/>
                </a:solidFill>
                <a:latin typeface="微软雅黑" pitchFamily="34" charset="-122"/>
                <a:ea typeface="微软雅黑" pitchFamily="34" charset="-122"/>
              </a:rPr>
              <a:t>年为一个阶段，第十年可待项目整体运营情况作出相应的递增）；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68998">
                                            <p:txEl>
                                              <p:pRg st="0" end="0"/>
                                            </p:txEl>
                                          </p:spTgt>
                                        </p:tgtEl>
                                        <p:attrNameLst>
                                          <p:attrName>style.visibility</p:attrName>
                                        </p:attrNameLst>
                                      </p:cBhvr>
                                      <p:to>
                                        <p:strVal val="visible"/>
                                      </p:to>
                                    </p:set>
                                    <p:anim calcmode="discrete" valueType="clr">
                                      <p:cBhvr override="childStyle">
                                        <p:cTn id="7" dur="80"/>
                                        <p:tgtEl>
                                          <p:spTgt spid="46899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6899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68998">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468998">
                                            <p:txEl>
                                              <p:pRg st="1" end="1"/>
                                            </p:txEl>
                                          </p:spTgt>
                                        </p:tgtEl>
                                        <p:attrNameLst>
                                          <p:attrName>style.visibility</p:attrName>
                                        </p:attrNameLst>
                                      </p:cBhvr>
                                      <p:to>
                                        <p:strVal val="visible"/>
                                      </p:to>
                                    </p:set>
                                    <p:anim calcmode="discrete" valueType="clr">
                                      <p:cBhvr override="childStyle">
                                        <p:cTn id="12" dur="80"/>
                                        <p:tgtEl>
                                          <p:spTgt spid="46899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468998">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468998">
                                            <p:txEl>
                                              <p:pRg st="1" end="1"/>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468998">
                                            <p:txEl>
                                              <p:pRg st="2" end="2"/>
                                            </p:txEl>
                                          </p:spTgt>
                                        </p:tgtEl>
                                        <p:attrNameLst>
                                          <p:attrName>style.visibility</p:attrName>
                                        </p:attrNameLst>
                                      </p:cBhvr>
                                      <p:to>
                                        <p:strVal val="visible"/>
                                      </p:to>
                                    </p:set>
                                    <p:anim calcmode="discrete" valueType="clr">
                                      <p:cBhvr override="childStyle">
                                        <p:cTn id="17" dur="80"/>
                                        <p:tgtEl>
                                          <p:spTgt spid="46899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468998">
                                            <p:txEl>
                                              <p:pRg st="2" end="2"/>
                                            </p:txEl>
                                          </p:spTgt>
                                        </p:tgtEl>
                                        <p:attrNameLst>
                                          <p:attrName>fillcolor</p:attrName>
                                        </p:attrNameLst>
                                      </p:cBhvr>
                                      <p:tavLst>
                                        <p:tav tm="0">
                                          <p:val>
                                            <p:clrVal>
                                              <a:schemeClr val="accent2"/>
                                            </p:clrVal>
                                          </p:val>
                                        </p:tav>
                                        <p:tav tm="50000">
                                          <p:val>
                                            <p:clrVal>
                                              <a:schemeClr val="hlink"/>
                                            </p:clrVal>
                                          </p:val>
                                        </p:tav>
                                      </p:tavLst>
                                    </p:anim>
                                    <p:set>
                                      <p:cBhvr>
                                        <p:cTn id="19" dur="80"/>
                                        <p:tgtEl>
                                          <p:spTgt spid="468998">
                                            <p:txEl>
                                              <p:pRg st="2" end="2"/>
                                            </p:txEl>
                                          </p:spTgt>
                                        </p:tgtEl>
                                        <p:attrNameLst>
                                          <p:attrName>fill.type</p:attrName>
                                        </p:attrNameLst>
                                      </p:cBhvr>
                                      <p:to>
                                        <p:strVal val="solid"/>
                                      </p:to>
                                    </p:set>
                                  </p:childTnLst>
                                </p:cTn>
                              </p:par>
                              <p:par>
                                <p:cTn id="20" presetID="27" presetClass="entr" presetSubtype="0" fill="hold" nodeType="withEffect">
                                  <p:stCondLst>
                                    <p:cond delay="0"/>
                                  </p:stCondLst>
                                  <p:iterate type="lt">
                                    <p:tmPct val="50000"/>
                                  </p:iterate>
                                  <p:childTnLst>
                                    <p:set>
                                      <p:cBhvr>
                                        <p:cTn id="21" dur="1" fill="hold">
                                          <p:stCondLst>
                                            <p:cond delay="0"/>
                                          </p:stCondLst>
                                        </p:cTn>
                                        <p:tgtEl>
                                          <p:spTgt spid="468998">
                                            <p:txEl>
                                              <p:pRg st="3" end="3"/>
                                            </p:txEl>
                                          </p:spTgt>
                                        </p:tgtEl>
                                        <p:attrNameLst>
                                          <p:attrName>style.visibility</p:attrName>
                                        </p:attrNameLst>
                                      </p:cBhvr>
                                      <p:to>
                                        <p:strVal val="visible"/>
                                      </p:to>
                                    </p:set>
                                    <p:anim calcmode="discrete" valueType="clr">
                                      <p:cBhvr override="childStyle">
                                        <p:cTn id="22" dur="80"/>
                                        <p:tgtEl>
                                          <p:spTgt spid="46899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468998">
                                            <p:txEl>
                                              <p:pRg st="3" end="3"/>
                                            </p:txEl>
                                          </p:spTgt>
                                        </p:tgtEl>
                                        <p:attrNameLst>
                                          <p:attrName>fillcolor</p:attrName>
                                        </p:attrNameLst>
                                      </p:cBhvr>
                                      <p:tavLst>
                                        <p:tav tm="0">
                                          <p:val>
                                            <p:clrVal>
                                              <a:schemeClr val="accent2"/>
                                            </p:clrVal>
                                          </p:val>
                                        </p:tav>
                                        <p:tav tm="50000">
                                          <p:val>
                                            <p:clrVal>
                                              <a:schemeClr val="hlink"/>
                                            </p:clrVal>
                                          </p:val>
                                        </p:tav>
                                      </p:tavLst>
                                    </p:anim>
                                    <p:set>
                                      <p:cBhvr>
                                        <p:cTn id="24" dur="80"/>
                                        <p:tgtEl>
                                          <p:spTgt spid="468998">
                                            <p:txEl>
                                              <p:pRg st="3" end="3"/>
                                            </p:txEl>
                                          </p:spTgt>
                                        </p:tgtEl>
                                        <p:attrNameLst>
                                          <p:attrName>fill.type</p:attrName>
                                        </p:attrNameLst>
                                      </p:cBhvr>
                                      <p:to>
                                        <p:strVal val="solid"/>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468998">
                                            <p:txEl>
                                              <p:pRg st="4" end="4"/>
                                            </p:txEl>
                                          </p:spTgt>
                                        </p:tgtEl>
                                        <p:attrNameLst>
                                          <p:attrName>style.visibility</p:attrName>
                                        </p:attrNameLst>
                                      </p:cBhvr>
                                      <p:to>
                                        <p:strVal val="visible"/>
                                      </p:to>
                                    </p:set>
                                    <p:animEffect transition="in" filter="dissolve">
                                      <p:cBhvr>
                                        <p:cTn id="29" dur="500"/>
                                        <p:tgtEl>
                                          <p:spTgt spid="468998">
                                            <p:txEl>
                                              <p:pRg st="4" end="4"/>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468998">
                                            <p:txEl>
                                              <p:pRg st="5" end="5"/>
                                            </p:txEl>
                                          </p:spTgt>
                                        </p:tgtEl>
                                        <p:attrNameLst>
                                          <p:attrName>style.visibility</p:attrName>
                                        </p:attrNameLst>
                                      </p:cBhvr>
                                      <p:to>
                                        <p:strVal val="visible"/>
                                      </p:to>
                                    </p:set>
                                    <p:animEffect transition="in" filter="dissolve">
                                      <p:cBhvr>
                                        <p:cTn id="32" dur="500"/>
                                        <p:tgtEl>
                                          <p:spTgt spid="4689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2045" name="Group 2029"/>
          <p:cNvGraphicFramePr>
            <a:graphicFrameLocks noGrp="1"/>
          </p:cNvGraphicFramePr>
          <p:nvPr>
            <p:ph/>
          </p:nvPr>
        </p:nvGraphicFramePr>
        <p:xfrm>
          <a:off x="0" y="1050925"/>
          <a:ext cx="17281525" cy="8294691"/>
        </p:xfrm>
        <a:graphic>
          <a:graphicData uri="http://schemas.openxmlformats.org/drawingml/2006/table">
            <a:tbl>
              <a:tblPr/>
              <a:tblGrid>
                <a:gridCol w="1276350"/>
                <a:gridCol w="1749425"/>
                <a:gridCol w="1584325"/>
                <a:gridCol w="1276350"/>
                <a:gridCol w="1441450"/>
                <a:gridCol w="1277938"/>
                <a:gridCol w="1276350"/>
                <a:gridCol w="1276350"/>
                <a:gridCol w="1323975"/>
                <a:gridCol w="2528887"/>
                <a:gridCol w="2270125"/>
              </a:tblGrid>
              <a:tr h="620713">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细黑" pitchFamily="2" charset="-122"/>
                          <a:ea typeface="华文细黑" pitchFamily="2" charset="-122"/>
                        </a:rPr>
                        <a:t>年限</a:t>
                      </a:r>
                    </a:p>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细黑" pitchFamily="2" charset="-122"/>
                          <a:ea typeface="华文细黑" pitchFamily="2" charset="-122"/>
                        </a:rPr>
                        <a:t>（年）</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面积</a:t>
                      </a:r>
                    </a:p>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（平方米）</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租金单价</a:t>
                      </a:r>
                    </a:p>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（元</a:t>
                      </a: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a:t>
                      </a: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平方米</a:t>
                      </a: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a:t>
                      </a: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天）</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递增</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年租金</a:t>
                      </a:r>
                    </a:p>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（元）</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空置率</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推广费</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经营费用</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税收</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年租金净收益</a:t>
                      </a:r>
                    </a:p>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（元）</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细黑" pitchFamily="2" charset="-122"/>
                          <a:ea typeface="华文细黑" pitchFamily="2" charset="-122"/>
                        </a:rPr>
                        <a:t>累计 收益</a:t>
                      </a:r>
                    </a:p>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细黑" pitchFamily="2" charset="-122"/>
                          <a:ea typeface="华文细黑" pitchFamily="2" charset="-122"/>
                        </a:rPr>
                        <a:t>（元）</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6.50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57628025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32703904.19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32703904.19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2588">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6.50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57628025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38466706.69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71170610.88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3</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6.83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60509426</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46440984.65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117611595.52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4</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6.83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60509426</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46440984.65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164052580.17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2588">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7.17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63534898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48763033.88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212815614.05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7.17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63534898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48763033.88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261578647.93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7.52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66711642</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51201185.57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312779833.50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2588">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7.52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66711642</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51201185.57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363981019.07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9</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7.90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70047225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53761244.85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417742263.93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7.90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70047225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53761244.85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471503508.78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66CC"/>
                          </a:solidFill>
                          <a:effectLst/>
                          <a:latin typeface="华文细黑" pitchFamily="2" charset="-122"/>
                          <a:ea typeface="华文细黑" pitchFamily="2" charset="-122"/>
                        </a:rPr>
                        <a:t>11</a:t>
                      </a:r>
                      <a:endParaRPr kumimoji="0" lang="en-US" altLang="zh-CN" sz="1600" b="0" i="0" u="none" strike="noStrike" cap="none" normalizeH="0" baseline="0" smtClean="0">
                        <a:ln>
                          <a:noFill/>
                        </a:ln>
                        <a:solidFill>
                          <a:srgbClr val="3366CC"/>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66CC"/>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3366CC"/>
                          </a:solidFill>
                          <a:effectLst/>
                          <a:latin typeface="华文细黑" pitchFamily="2" charset="-122"/>
                          <a:ea typeface="华文细黑" pitchFamily="2" charset="-122"/>
                        </a:rPr>
                        <a:t>8.30 </a:t>
                      </a:r>
                      <a:endParaRPr kumimoji="0" lang="en-US" altLang="zh-CN" sz="1600" b="0" i="0" u="none" strike="noStrike" cap="none" normalizeH="0" baseline="0" dirty="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3366CC"/>
                          </a:solidFill>
                          <a:effectLst/>
                          <a:latin typeface="华文细黑" pitchFamily="2" charset="-122"/>
                          <a:ea typeface="华文细黑" pitchFamily="2" charset="-122"/>
                        </a:rPr>
                        <a:t>5%</a:t>
                      </a:r>
                      <a:endParaRPr kumimoji="0" lang="en-US" altLang="zh-CN" sz="1600" b="0" i="0" u="none" strike="noStrike" cap="none" normalizeH="0" baseline="0" dirty="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66CC"/>
                          </a:solidFill>
                          <a:effectLst/>
                          <a:latin typeface="华文细黑" pitchFamily="2" charset="-122"/>
                          <a:ea typeface="华文细黑" pitchFamily="2" charset="-122"/>
                        </a:rPr>
                        <a:t>73549586</a:t>
                      </a:r>
                      <a:endParaRPr kumimoji="0" lang="en-US" altLang="zh-CN" sz="1600" b="0" i="0" u="none" strike="noStrike" cap="none" normalizeH="0" baseline="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66CC"/>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66CC"/>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66CC"/>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66CC"/>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66CC"/>
                          </a:solidFill>
                          <a:effectLst/>
                          <a:latin typeface="华文细黑" pitchFamily="2" charset="-122"/>
                          <a:ea typeface="华文细黑" pitchFamily="2" charset="-122"/>
                        </a:rPr>
                        <a:t>56449307.09 </a:t>
                      </a:r>
                      <a:endParaRPr kumimoji="0" lang="en-US" altLang="zh-CN" sz="1600" b="0" i="0" u="none" strike="noStrike" cap="none" normalizeH="0" baseline="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66CC"/>
                          </a:solidFill>
                          <a:effectLst/>
                          <a:latin typeface="华文细黑" pitchFamily="2" charset="-122"/>
                          <a:ea typeface="华文细黑" pitchFamily="2" charset="-122"/>
                        </a:rPr>
                        <a:t>527952815.87 </a:t>
                      </a:r>
                      <a:endParaRPr kumimoji="0" lang="en-US" altLang="zh-CN" sz="1600" b="0" i="0" u="none" strike="noStrike" cap="none" normalizeH="0" baseline="0" smtClean="0">
                        <a:ln>
                          <a:noFill/>
                        </a:ln>
                        <a:solidFill>
                          <a:srgbClr val="3366CC"/>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00"/>
                    </a:solidFill>
                  </a:tcPr>
                </a:tc>
              </a:tr>
              <a:tr h="382588">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12</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8.30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73549586</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56449307.09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584402122.97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13</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8.71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77227065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59271772.45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643673895.42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14</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8.71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77227065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59271772.45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702945667.86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2588">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9.15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81088418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62235361.07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765181028.94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16</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9.15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81088418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62235361.07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827416390.01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17</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9.60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85142839</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65347129.13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892763519.13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9.60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85142839</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65347129.13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958110648.26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2588">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19</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10.08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89399981</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68614485.58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1026725133.84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24290</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10.08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rPr>
                        <a:t>　</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89399981</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5.25%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68614485.58 </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华文细黑" pitchFamily="2" charset="-122"/>
                          <a:ea typeface="华文细黑" pitchFamily="2" charset="-122"/>
                        </a:rPr>
                        <a:t>1095339619.42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7290" name="Rectangle 1565"/>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经济预算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72045"/>
                                        </p:tgtEl>
                                        <p:attrNameLst>
                                          <p:attrName>style.visibility</p:attrName>
                                        </p:attrNameLst>
                                      </p:cBhvr>
                                      <p:to>
                                        <p:strVal val="visible"/>
                                      </p:to>
                                    </p:set>
                                    <p:animEffect transition="in" filter="dissolve">
                                      <p:cBhvr>
                                        <p:cTn id="7" dur="500"/>
                                        <p:tgtEl>
                                          <p:spTgt spid="472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4"/>
          <p:cNvSpPr>
            <a:spLocks noChangeArrowheads="1"/>
          </p:cNvSpPr>
          <p:nvPr/>
        </p:nvSpPr>
        <p:spPr bwMode="auto">
          <a:xfrm>
            <a:off x="0" y="0"/>
            <a:ext cx="17281525" cy="9721850"/>
          </a:xfrm>
          <a:prstGeom prst="rect">
            <a:avLst/>
          </a:prstGeom>
          <a:gradFill rotWithShape="1">
            <a:gsLst>
              <a:gs pos="0">
                <a:srgbClr val="BBE0E3"/>
              </a:gs>
              <a:gs pos="100000">
                <a:schemeClr val="bg1"/>
              </a:gs>
            </a:gsLst>
            <a:lin ang="5400000" scaled="1"/>
          </a:gradFill>
          <a:ln>
            <a:noFill/>
          </a:ln>
          <a:extLst>
            <a:ext uri="{91240B29-F687-4F45-9708-019B960494DF}">
              <a14:hiddenLine xmlns:a14="http://schemas.microsoft.com/office/drawing/2010/main" xmlns="" w="19050">
                <a:solidFill>
                  <a:srgbClr val="000000"/>
                </a:solidFill>
                <a:miter lim="800000"/>
                <a:headEnd/>
                <a:tailEnd/>
              </a14:hiddenLine>
            </a:ext>
          </a:extLst>
        </p:spPr>
        <p:txBody>
          <a:bodyPr wrap="none" anchor="ctr"/>
          <a:lstStyle/>
          <a:p>
            <a:endParaRPr lang="zh-CN" altLang="en-US"/>
          </a:p>
        </p:txBody>
      </p:sp>
      <p:sp>
        <p:nvSpPr>
          <p:cNvPr id="70663" name="Text Box 7"/>
          <p:cNvSpPr txBox="1">
            <a:spLocks noChangeArrowheads="1"/>
          </p:cNvSpPr>
          <p:nvPr/>
        </p:nvSpPr>
        <p:spPr bwMode="auto">
          <a:xfrm>
            <a:off x="0" y="3420708"/>
            <a:ext cx="17281525" cy="1973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4018" tIns="72009" rIns="144018" bIns="72009">
            <a:spAutoFit/>
          </a:bodyPr>
          <a:lstStyle>
            <a:lvl1pPr defTabSz="1439863" eaLnBrk="0" hangingPunct="0">
              <a:defRPr sz="3200">
                <a:solidFill>
                  <a:schemeClr val="tx1"/>
                </a:solidFill>
                <a:latin typeface="华文细黑" pitchFamily="2" charset="-122"/>
                <a:ea typeface="华文细黑" pitchFamily="2" charset="-122"/>
              </a:defRPr>
            </a:lvl1pPr>
            <a:lvl2pPr marL="742950" indent="-285750" defTabSz="1439863" eaLnBrk="0" hangingPunct="0">
              <a:defRPr sz="3200">
                <a:solidFill>
                  <a:schemeClr val="tx1"/>
                </a:solidFill>
                <a:latin typeface="华文细黑" pitchFamily="2" charset="-122"/>
                <a:ea typeface="华文细黑" pitchFamily="2" charset="-122"/>
              </a:defRPr>
            </a:lvl2pPr>
            <a:lvl3pPr marL="1143000" indent="-228600" defTabSz="1439863" eaLnBrk="0" hangingPunct="0">
              <a:defRPr sz="3200">
                <a:solidFill>
                  <a:schemeClr val="tx1"/>
                </a:solidFill>
                <a:latin typeface="华文细黑" pitchFamily="2" charset="-122"/>
                <a:ea typeface="华文细黑" pitchFamily="2" charset="-122"/>
              </a:defRPr>
            </a:lvl3pPr>
            <a:lvl4pPr marL="1600200" indent="-228600" defTabSz="1439863" eaLnBrk="0" hangingPunct="0">
              <a:defRPr sz="3200">
                <a:solidFill>
                  <a:schemeClr val="tx1"/>
                </a:solidFill>
                <a:latin typeface="华文细黑" pitchFamily="2" charset="-122"/>
                <a:ea typeface="华文细黑" pitchFamily="2" charset="-122"/>
              </a:defRPr>
            </a:lvl4pPr>
            <a:lvl5pPr marL="2057400" indent="-228600" defTabSz="1439863" eaLnBrk="0" hangingPunct="0">
              <a:defRPr sz="3200">
                <a:solidFill>
                  <a:schemeClr val="tx1"/>
                </a:solidFill>
                <a:latin typeface="华文细黑" pitchFamily="2" charset="-122"/>
                <a:ea typeface="华文细黑" pitchFamily="2" charset="-122"/>
              </a:defRPr>
            </a:lvl5pPr>
            <a:lvl6pPr marL="25146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39863"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lnSpc>
                <a:spcPct val="60000"/>
              </a:lnSpc>
            </a:pPr>
            <a:r>
              <a:rPr lang="en-US" altLang="zh-CN" sz="6600" dirty="0">
                <a:solidFill>
                  <a:schemeClr val="folHlink"/>
                </a:solidFill>
                <a:latin typeface="黑体" pitchFamily="49" charset="-122"/>
                <a:ea typeface="黑体" pitchFamily="49" charset="-122"/>
              </a:rPr>
              <a:t>THE </a:t>
            </a:r>
            <a:r>
              <a:rPr lang="en-US" altLang="zh-CN" sz="6600" dirty="0" smtClean="0">
                <a:solidFill>
                  <a:schemeClr val="folHlink"/>
                </a:solidFill>
                <a:latin typeface="黑体" pitchFamily="49" charset="-122"/>
                <a:ea typeface="黑体" pitchFamily="49" charset="-122"/>
              </a:rPr>
              <a:t>END</a:t>
            </a:r>
          </a:p>
          <a:p>
            <a:pPr algn="ctr" eaLnBrk="1" hangingPunct="1">
              <a:lnSpc>
                <a:spcPct val="60000"/>
              </a:lnSpc>
            </a:pPr>
            <a:endParaRPr lang="en-US" altLang="zh-CN" sz="6600" dirty="0">
              <a:solidFill>
                <a:schemeClr val="folHlink"/>
              </a:solidFill>
              <a:latin typeface="黑体" pitchFamily="49" charset="-122"/>
              <a:ea typeface="黑体" pitchFamily="49" charset="-122"/>
            </a:endParaRPr>
          </a:p>
          <a:p>
            <a:pPr algn="ctr" eaLnBrk="1" hangingPunct="1">
              <a:lnSpc>
                <a:spcPct val="60000"/>
              </a:lnSpc>
            </a:pPr>
            <a:r>
              <a:rPr lang="en-US" altLang="zh-CN" sz="6600" dirty="0">
                <a:solidFill>
                  <a:srgbClr val="800000"/>
                </a:solidFill>
                <a:latin typeface="黑体" pitchFamily="49" charset="-122"/>
                <a:ea typeface="黑体" pitchFamily="49" charset="-122"/>
              </a:rPr>
              <a:t>THANKS</a:t>
            </a:r>
          </a:p>
        </p:txBody>
      </p:sp>
    </p:spTree>
  </p:cSld>
  <p:clrMapOvr>
    <a:masterClrMapping/>
  </p:clrMapOvr>
  <p:transition spd="slow" advClick="0" advTm="1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grpId="0" nodeType="clickEffect">
                                  <p:stCondLst>
                                    <p:cond delay="0"/>
                                  </p:stCondLst>
                                  <p:childTnLst>
                                    <p:anim calcmode="discrete" valueType="str">
                                      <p:cBhvr>
                                        <p:cTn id="6" dur="1000" fill="hold"/>
                                        <p:tgtEl>
                                          <p:spTgt spid="706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矩形 2"/>
          <p:cNvSpPr>
            <a:spLocks noChangeArrowheads="1"/>
          </p:cNvSpPr>
          <p:nvPr/>
        </p:nvSpPr>
        <p:spPr bwMode="auto">
          <a:xfrm>
            <a:off x="1325563" y="2041525"/>
            <a:ext cx="13504862" cy="426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187" tIns="73594" rIns="147187" bIns="73594">
            <a:spAutoFit/>
          </a:bodyPr>
          <a:lstStyle/>
          <a:p>
            <a:pPr defTabSz="1473200">
              <a:lnSpc>
                <a:spcPct val="150000"/>
              </a:lnSpc>
              <a:spcBef>
                <a:spcPct val="50000"/>
              </a:spcBef>
            </a:pPr>
            <a:r>
              <a:rPr lang="zh-CN" altLang="en-US" sz="3600" b="1">
                <a:solidFill>
                  <a:srgbClr val="0033CC"/>
                </a:solidFill>
                <a:latin typeface="微软雅黑" pitchFamily="34" charset="-122"/>
                <a:ea typeface="微软雅黑" pitchFamily="34" charset="-122"/>
              </a:rPr>
              <a:t>从市场发展的时间轴分析，无锡市近年来经济发展态势良好，</a:t>
            </a:r>
            <a:r>
              <a:rPr lang="en-US" altLang="zh-CN" sz="3600" b="1">
                <a:solidFill>
                  <a:srgbClr val="0033CC"/>
                </a:solidFill>
                <a:latin typeface="微软雅黑" pitchFamily="34" charset="-122"/>
                <a:ea typeface="微软雅黑" pitchFamily="34" charset="-122"/>
              </a:rPr>
              <a:t>GDP</a:t>
            </a:r>
            <a:r>
              <a:rPr lang="zh-CN" altLang="en-US" sz="3600" b="1">
                <a:solidFill>
                  <a:srgbClr val="0033CC"/>
                </a:solidFill>
                <a:latin typeface="微软雅黑" pitchFamily="34" charset="-122"/>
                <a:ea typeface="微软雅黑" pitchFamily="34" charset="-122"/>
              </a:rPr>
              <a:t>保持高速增长。人口到</a:t>
            </a:r>
            <a:r>
              <a:rPr lang="en-US" altLang="zh-CN" sz="3600" b="1">
                <a:solidFill>
                  <a:srgbClr val="0033CC"/>
                </a:solidFill>
                <a:latin typeface="微软雅黑" pitchFamily="34" charset="-122"/>
                <a:ea typeface="微软雅黑" pitchFamily="34" charset="-122"/>
              </a:rPr>
              <a:t>2020</a:t>
            </a:r>
            <a:r>
              <a:rPr lang="zh-CN" altLang="en-US" sz="3600" b="1">
                <a:solidFill>
                  <a:srgbClr val="0033CC"/>
                </a:solidFill>
                <a:latin typeface="微软雅黑" pitchFamily="34" charset="-122"/>
                <a:ea typeface="微软雅黑" pitchFamily="34" charset="-122"/>
              </a:rPr>
              <a:t>年，将突破</a:t>
            </a:r>
            <a:r>
              <a:rPr lang="en-US" altLang="zh-CN" sz="3600" b="1">
                <a:solidFill>
                  <a:srgbClr val="0033CC"/>
                </a:solidFill>
                <a:latin typeface="微软雅黑" pitchFamily="34" charset="-122"/>
                <a:ea typeface="微软雅黑" pitchFamily="34" charset="-122"/>
              </a:rPr>
              <a:t>750</a:t>
            </a:r>
            <a:r>
              <a:rPr lang="zh-CN" altLang="en-US" sz="3600" b="1">
                <a:solidFill>
                  <a:srgbClr val="0033CC"/>
                </a:solidFill>
                <a:latin typeface="微软雅黑" pitchFamily="34" charset="-122"/>
                <a:ea typeface="微软雅黑" pitchFamily="34" charset="-122"/>
              </a:rPr>
              <a:t>万，届时消费需求旺盛。然就目前无锡总体消费水平来看，较国内一线城市还存在差距，但是增长迅速。另外，在三大产业发展中，第三产业比重正日渐加重。</a:t>
            </a:r>
          </a:p>
        </p:txBody>
      </p:sp>
      <p:sp>
        <p:nvSpPr>
          <p:cNvPr id="55299" name="Rectangle 4"/>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小结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39971"/>
                                        </p:tgtEl>
                                        <p:attrNameLst>
                                          <p:attrName>style.visibility</p:attrName>
                                        </p:attrNameLst>
                                      </p:cBhvr>
                                      <p:to>
                                        <p:strVal val="visible"/>
                                      </p:to>
                                    </p:set>
                                    <p:anim calcmode="discrete" valueType="clr">
                                      <p:cBhvr override="childStyle">
                                        <p:cTn id="7" dur="30"/>
                                        <p:tgtEl>
                                          <p:spTgt spid="339971"/>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339971"/>
                                        </p:tgtEl>
                                        <p:attrNameLst>
                                          <p:attrName>fillcolor</p:attrName>
                                        </p:attrNameLst>
                                      </p:cBhvr>
                                      <p:tavLst>
                                        <p:tav tm="0">
                                          <p:val>
                                            <p:clrVal>
                                              <a:schemeClr val="accent2"/>
                                            </p:clrVal>
                                          </p:val>
                                        </p:tav>
                                        <p:tav tm="50000">
                                          <p:val>
                                            <p:clrVal>
                                              <a:schemeClr val="hlink"/>
                                            </p:clrVal>
                                          </p:val>
                                        </p:tav>
                                      </p:tavLst>
                                    </p:anim>
                                    <p:set>
                                      <p:cBhvr>
                                        <p:cTn id="9" dur="30"/>
                                        <p:tgtEl>
                                          <p:spTgt spid="33997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Line 5"/>
          <p:cNvSpPr>
            <a:spLocks noChangeShapeType="1"/>
          </p:cNvSpPr>
          <p:nvPr/>
        </p:nvSpPr>
        <p:spPr bwMode="auto">
          <a:xfrm>
            <a:off x="3382963" y="3870325"/>
            <a:ext cx="11887200"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3668" name="Oval 4"/>
          <p:cNvSpPr>
            <a:spLocks noChangeAspect="1" noChangeArrowheads="1"/>
          </p:cNvSpPr>
          <p:nvPr/>
        </p:nvSpPr>
        <p:spPr bwMode="auto">
          <a:xfrm>
            <a:off x="1477963" y="2879725"/>
            <a:ext cx="1905000" cy="1905000"/>
          </a:xfrm>
          <a:prstGeom prst="ellipse">
            <a:avLst/>
          </a:prstGeom>
          <a:noFill/>
          <a:ln w="7620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zh-CN" altLang="en-US" sz="7200">
                <a:solidFill>
                  <a:schemeClr val="bg1"/>
                </a:solidFill>
                <a:latin typeface="黑体" pitchFamily="49" charset="-122"/>
                <a:ea typeface="黑体" pitchFamily="49" charset="-122"/>
              </a:rPr>
              <a:t>知</a:t>
            </a:r>
          </a:p>
        </p:txBody>
      </p:sp>
      <p:sp>
        <p:nvSpPr>
          <p:cNvPr id="113670" name="Oval 6"/>
          <p:cNvSpPr>
            <a:spLocks noChangeArrowheads="1"/>
          </p:cNvSpPr>
          <p:nvPr/>
        </p:nvSpPr>
        <p:spPr bwMode="auto">
          <a:xfrm>
            <a:off x="15270163" y="3413125"/>
            <a:ext cx="914400" cy="914400"/>
          </a:xfrm>
          <a:prstGeom prst="ellipse">
            <a:avLst/>
          </a:prstGeom>
          <a:noFill/>
          <a:ln w="571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en-US" altLang="zh-CN" sz="4400">
                <a:solidFill>
                  <a:schemeClr val="bg1"/>
                </a:solidFill>
              </a:rPr>
              <a:t>3</a:t>
            </a:r>
          </a:p>
        </p:txBody>
      </p:sp>
      <p:sp>
        <p:nvSpPr>
          <p:cNvPr id="113671" name="Rectangle 7"/>
          <p:cNvSpPr>
            <a:spLocks noChangeArrowheads="1"/>
          </p:cNvSpPr>
          <p:nvPr/>
        </p:nvSpPr>
        <p:spPr bwMode="auto">
          <a:xfrm>
            <a:off x="8488363" y="3032125"/>
            <a:ext cx="66357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algn="r" defTabSz="1543050"/>
            <a:r>
              <a:rPr lang="zh-CN" altLang="en-US" sz="4400">
                <a:solidFill>
                  <a:schemeClr val="bg1"/>
                </a:solidFill>
                <a:latin typeface="黑体" pitchFamily="49" charset="-122"/>
                <a:ea typeface="黑体" pitchFamily="49" charset="-122"/>
              </a:rPr>
              <a:t>无锡核心商圈市场研究</a:t>
            </a:r>
          </a:p>
        </p:txBody>
      </p:sp>
      <p:pic>
        <p:nvPicPr>
          <p:cNvPr id="113673" name="Picture 9" descr="2"/>
          <p:cNvPicPr>
            <a:picLocks noChangeAspect="1" noChangeArrowheads="1"/>
          </p:cNvPicPr>
          <p:nvPr/>
        </p:nvPicPr>
        <p:blipFill>
          <a:blip r:embed="rId2"/>
          <a:srcRect/>
          <a:stretch>
            <a:fillRect/>
          </a:stretch>
        </p:blipFill>
        <p:spPr bwMode="auto">
          <a:xfrm>
            <a:off x="3459163" y="3929063"/>
            <a:ext cx="3505200" cy="3217862"/>
          </a:xfrm>
          <a:prstGeom prst="rect">
            <a:avLst/>
          </a:prstGeom>
          <a:noFill/>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3670"/>
                                        </p:tgtEl>
                                        <p:attrNameLst>
                                          <p:attrName>style.visibility</p:attrName>
                                        </p:attrNameLst>
                                      </p:cBhvr>
                                      <p:to>
                                        <p:strVal val="visible"/>
                                      </p:to>
                                    </p:set>
                                    <p:animEffect transition="in" filter="fade">
                                      <p:cBhvr>
                                        <p:cTn id="7" dur="500"/>
                                        <p:tgtEl>
                                          <p:spTgt spid="11367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3669"/>
                                        </p:tgtEl>
                                        <p:attrNameLst>
                                          <p:attrName>style.visibility</p:attrName>
                                        </p:attrNameLst>
                                      </p:cBhvr>
                                      <p:to>
                                        <p:strVal val="visible"/>
                                      </p:to>
                                    </p:set>
                                    <p:animEffect transition="in" filter="fade">
                                      <p:cBhvr>
                                        <p:cTn id="11" dur="500"/>
                                        <p:tgtEl>
                                          <p:spTgt spid="113669"/>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3668"/>
                                        </p:tgtEl>
                                        <p:attrNameLst>
                                          <p:attrName>style.visibility</p:attrName>
                                        </p:attrNameLst>
                                      </p:cBhvr>
                                      <p:to>
                                        <p:strVal val="visible"/>
                                      </p:to>
                                    </p:set>
                                    <p:animEffect transition="in" filter="fade">
                                      <p:cBhvr>
                                        <p:cTn id="15" dur="500"/>
                                        <p:tgtEl>
                                          <p:spTgt spid="113668"/>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3673"/>
                                        </p:tgtEl>
                                        <p:attrNameLst>
                                          <p:attrName>style.visibility</p:attrName>
                                        </p:attrNameLst>
                                      </p:cBhvr>
                                      <p:to>
                                        <p:strVal val="visible"/>
                                      </p:to>
                                    </p:set>
                                    <p:animEffect transition="in" filter="fade">
                                      <p:cBhvr>
                                        <p:cTn id="19" dur="500"/>
                                        <p:tgtEl>
                                          <p:spTgt spid="113673"/>
                                        </p:tgtEl>
                                      </p:cBhvr>
                                    </p:animEffect>
                                  </p:childTnLst>
                                </p:cTn>
                              </p:par>
                            </p:childTnLst>
                          </p:cTn>
                        </p:par>
                        <p:par>
                          <p:cTn id="20" fill="hold" nodeType="afterGroup">
                            <p:stCondLst>
                              <p:cond delay="2000"/>
                            </p:stCondLst>
                            <p:childTnLst>
                              <p:par>
                                <p:cTn id="21" presetID="27" presetClass="entr" presetSubtype="0" fill="hold" nodeType="afterEffect">
                                  <p:stCondLst>
                                    <p:cond delay="0"/>
                                  </p:stCondLst>
                                  <p:iterate type="lt">
                                    <p:tmPct val="50000"/>
                                  </p:iterate>
                                  <p:childTnLst>
                                    <p:set>
                                      <p:cBhvr>
                                        <p:cTn id="22" dur="1" fill="hold">
                                          <p:stCondLst>
                                            <p:cond delay="0"/>
                                          </p:stCondLst>
                                        </p:cTn>
                                        <p:tgtEl>
                                          <p:spTgt spid="113671">
                                            <p:txEl>
                                              <p:pRg st="0" end="0"/>
                                            </p:txEl>
                                          </p:spTgt>
                                        </p:tgtEl>
                                        <p:attrNameLst>
                                          <p:attrName>style.visibility</p:attrName>
                                        </p:attrNameLst>
                                      </p:cBhvr>
                                      <p:to>
                                        <p:strVal val="visible"/>
                                      </p:to>
                                    </p:set>
                                    <p:anim calcmode="discrete" valueType="clr">
                                      <p:cBhvr override="childStyle">
                                        <p:cTn id="23" dur="30"/>
                                        <p:tgtEl>
                                          <p:spTgt spid="11367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30"/>
                                        <p:tgtEl>
                                          <p:spTgt spid="113671">
                                            <p:txEl>
                                              <p:pRg st="0" end="0"/>
                                            </p:txEl>
                                          </p:spTgt>
                                        </p:tgtEl>
                                        <p:attrNameLst>
                                          <p:attrName>fillcolor</p:attrName>
                                        </p:attrNameLst>
                                      </p:cBhvr>
                                      <p:tavLst>
                                        <p:tav tm="0">
                                          <p:val>
                                            <p:clrVal>
                                              <a:schemeClr val="accent2"/>
                                            </p:clrVal>
                                          </p:val>
                                        </p:tav>
                                        <p:tav tm="50000">
                                          <p:val>
                                            <p:clrVal>
                                              <a:schemeClr val="hlink"/>
                                            </p:clrVal>
                                          </p:val>
                                        </p:tav>
                                      </p:tavLst>
                                    </p:anim>
                                    <p:set>
                                      <p:cBhvr>
                                        <p:cTn id="25" dur="30"/>
                                        <p:tgtEl>
                                          <p:spTgt spid="113671">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nimBg="1"/>
      <p:bldP spid="113668" grpId="0" animBg="1"/>
      <p:bldP spid="1136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6"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01963" y="1279525"/>
            <a:ext cx="10668000" cy="421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5"/>
          <p:cNvGrpSpPr>
            <a:grpSpLocks/>
          </p:cNvGrpSpPr>
          <p:nvPr/>
        </p:nvGrpSpPr>
        <p:grpSpPr bwMode="auto">
          <a:xfrm>
            <a:off x="1325563" y="5775325"/>
            <a:ext cx="13944600" cy="3679825"/>
            <a:chOff x="1325563" y="5775325"/>
            <a:chExt cx="13944600" cy="3679825"/>
          </a:xfrm>
        </p:grpSpPr>
        <p:sp>
          <p:nvSpPr>
            <p:cNvPr id="340995" name="Text Box 3"/>
            <p:cNvSpPr txBox="1">
              <a:spLocks noChangeArrowheads="1"/>
            </p:cNvSpPr>
            <p:nvPr/>
          </p:nvSpPr>
          <p:spPr bwMode="auto">
            <a:xfrm>
              <a:off x="1350963" y="5805488"/>
              <a:ext cx="13508037" cy="3649662"/>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defRPr/>
              </a:pPr>
              <a:r>
                <a:rPr lang="en-US" altLang="zh-CN" sz="2600" b="1" dirty="0">
                  <a:solidFill>
                    <a:srgbClr val="0033CC"/>
                  </a:solidFill>
                  <a:latin typeface="微软雅黑" pitchFamily="34" charset="-122"/>
                  <a:ea typeface="微软雅黑" pitchFamily="34" charset="-122"/>
                </a:rPr>
                <a:t>2010</a:t>
              </a:r>
              <a:r>
                <a:rPr lang="zh-CN" altLang="en-US" sz="2600" b="1" dirty="0">
                  <a:solidFill>
                    <a:srgbClr val="0033CC"/>
                  </a:solidFill>
                  <a:latin typeface="微软雅黑" pitchFamily="34" charset="-122"/>
                  <a:ea typeface="微软雅黑" pitchFamily="34" charset="-122"/>
                </a:rPr>
                <a:t>年呈现供销两旺的局面，从供销比来看呈现供略小于求的态势，市场客户对于商业市场的热情开始显现；</a:t>
              </a:r>
              <a:r>
                <a:rPr lang="zh-CN" altLang="en-US" sz="2600" dirty="0">
                  <a:solidFill>
                    <a:srgbClr val="0033CC"/>
                  </a:solidFill>
                  <a:latin typeface="Times New Roman" pitchFamily="18" charset="0"/>
                  <a:ea typeface="宋体" pitchFamily="2" charset="-122"/>
                </a:rPr>
                <a:t> </a:t>
              </a:r>
            </a:p>
            <a:p>
              <a:pPr defTabSz="1473200">
                <a:lnSpc>
                  <a:spcPct val="150000"/>
                </a:lnSpc>
                <a:defRPr/>
              </a:pPr>
              <a:r>
                <a:rPr lang="zh-CN" altLang="en-US" sz="2600" b="1" dirty="0">
                  <a:solidFill>
                    <a:srgbClr val="0033CC"/>
                  </a:solidFill>
                  <a:latin typeface="微软雅黑" pitchFamily="34" charset="-122"/>
                  <a:ea typeface="微软雅黑" pitchFamily="34" charset="-122"/>
                </a:rPr>
                <a:t>结合前几年的供销对比，</a:t>
              </a:r>
              <a:r>
                <a:rPr lang="en-US" altLang="zh-CN" sz="2600" b="1" dirty="0">
                  <a:solidFill>
                    <a:srgbClr val="0033CC"/>
                  </a:solidFill>
                  <a:latin typeface="微软雅黑" pitchFamily="34" charset="-122"/>
                  <a:ea typeface="微软雅黑" pitchFamily="34" charset="-122"/>
                </a:rPr>
                <a:t>2006-2008</a:t>
              </a:r>
              <a:r>
                <a:rPr lang="zh-CN" altLang="en-US" sz="2600" b="1" dirty="0">
                  <a:solidFill>
                    <a:srgbClr val="0033CC"/>
                  </a:solidFill>
                  <a:latin typeface="微软雅黑" pitchFamily="34" charset="-122"/>
                  <a:ea typeface="微软雅黑" pitchFamily="34" charset="-122"/>
                </a:rPr>
                <a:t>年供大于求，供求失衡，整体商业市场低迷，从去年开始商业市场的成交见起色，商业市场销售的走高，说明无锡城市化进程的加速，市场需要大量的商业设施来满足日益增长的人口需求</a:t>
              </a:r>
              <a:r>
                <a:rPr lang="zh-CN" altLang="en-US" sz="2300" b="1" dirty="0">
                  <a:solidFill>
                    <a:srgbClr val="0033CC"/>
                  </a:solidFill>
                  <a:latin typeface="微软雅黑" pitchFamily="34" charset="-122"/>
                  <a:ea typeface="微软雅黑" pitchFamily="34" charset="-122"/>
                </a:rPr>
                <a:t>；</a:t>
              </a:r>
            </a:p>
            <a:p>
              <a:pPr defTabSz="1473200">
                <a:lnSpc>
                  <a:spcPct val="150000"/>
                </a:lnSpc>
                <a:defRPr/>
              </a:pPr>
              <a:endParaRPr lang="en-US" altLang="zh-CN" sz="2300" b="1" dirty="0">
                <a:solidFill>
                  <a:srgbClr val="0033CC"/>
                </a:solidFill>
                <a:latin typeface="微软雅黑" pitchFamily="34" charset="-122"/>
                <a:ea typeface="微软雅黑" pitchFamily="34" charset="-122"/>
              </a:endParaRPr>
            </a:p>
          </p:txBody>
        </p:sp>
        <p:sp>
          <p:nvSpPr>
            <p:cNvPr id="38" name="AutoShape 5"/>
            <p:cNvSpPr>
              <a:spLocks noChangeArrowheads="1"/>
            </p:cNvSpPr>
            <p:nvPr/>
          </p:nvSpPr>
          <p:spPr bwMode="auto">
            <a:xfrm>
              <a:off x="1325563" y="5775325"/>
              <a:ext cx="13944600" cy="3276600"/>
            </a:xfrm>
            <a:prstGeom prst="homePlate">
              <a:avLst>
                <a:gd name="adj" fmla="val 21831"/>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sp>
        <p:nvSpPr>
          <p:cNvPr id="57348" name="Rectangle 6"/>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房地产供求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40996"/>
                                        </p:tgtEl>
                                        <p:attrNameLst>
                                          <p:attrName>style.visibility</p:attrName>
                                        </p:attrNameLst>
                                      </p:cBhvr>
                                      <p:to>
                                        <p:strVal val="visible"/>
                                      </p:to>
                                    </p:set>
                                    <p:animEffect transition="in" filter="dissolve">
                                      <p:cBhvr>
                                        <p:cTn id="7" dur="500"/>
                                        <p:tgtEl>
                                          <p:spTgt spid="340996"/>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019" name="图片 52" descr="BJPA5QNL6WYB5K@%A{NB_MN"/>
          <p:cNvPicPr>
            <a:picLocks noChangeAspect="1" noChangeArrowheads="1"/>
          </p:cNvPicPr>
          <p:nvPr/>
        </p:nvPicPr>
        <p:blipFill>
          <a:blip r:embed="rId2"/>
          <a:srcRect/>
          <a:stretch>
            <a:fillRect/>
          </a:stretch>
        </p:blipFill>
        <p:spPr bwMode="auto">
          <a:xfrm>
            <a:off x="914400" y="1901825"/>
            <a:ext cx="5862638" cy="47958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42020" name="图片 55" descr="%%SY{O8}%U6@)`~IJAR2K%T"/>
          <p:cNvPicPr>
            <a:picLocks noChangeAspect="1" noChangeArrowheads="1"/>
          </p:cNvPicPr>
          <p:nvPr/>
        </p:nvPicPr>
        <p:blipFill>
          <a:blip r:embed="rId3"/>
          <a:srcRect/>
          <a:stretch>
            <a:fillRect/>
          </a:stretch>
        </p:blipFill>
        <p:spPr bwMode="auto">
          <a:xfrm>
            <a:off x="7134225" y="1849438"/>
            <a:ext cx="9199563" cy="4645025"/>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2" name="组合 6"/>
          <p:cNvGrpSpPr>
            <a:grpSpLocks/>
          </p:cNvGrpSpPr>
          <p:nvPr/>
        </p:nvGrpSpPr>
        <p:grpSpPr bwMode="auto">
          <a:xfrm>
            <a:off x="1230313" y="7146925"/>
            <a:ext cx="15638462" cy="1752600"/>
            <a:chOff x="1230313" y="7146925"/>
            <a:chExt cx="15638462" cy="1752600"/>
          </a:xfrm>
        </p:grpSpPr>
        <p:sp>
          <p:nvSpPr>
            <p:cNvPr id="342021" name="Text Box 5"/>
            <p:cNvSpPr txBox="1">
              <a:spLocks noChangeArrowheads="1"/>
            </p:cNvSpPr>
            <p:nvPr/>
          </p:nvSpPr>
          <p:spPr bwMode="auto">
            <a:xfrm>
              <a:off x="1290638" y="7146925"/>
              <a:ext cx="15578137" cy="161290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defRPr/>
              </a:pPr>
              <a:r>
                <a:rPr lang="zh-CN" altLang="en-US" sz="2200" b="1" dirty="0">
                  <a:solidFill>
                    <a:srgbClr val="0033CC"/>
                  </a:solidFill>
                  <a:latin typeface="微软雅黑" pitchFamily="34" charset="-122"/>
                  <a:ea typeface="微软雅黑" pitchFamily="34" charset="-122"/>
                </a:rPr>
                <a:t>数据看出</a:t>
              </a:r>
              <a:r>
                <a:rPr lang="en-US" altLang="zh-CN" sz="2200" b="1" dirty="0">
                  <a:solidFill>
                    <a:srgbClr val="0033CC"/>
                  </a:solidFill>
                  <a:latin typeface="微软雅黑" pitchFamily="34" charset="-122"/>
                  <a:ea typeface="微软雅黑" pitchFamily="34" charset="-122"/>
                </a:rPr>
                <a:t>2010</a:t>
              </a:r>
              <a:r>
                <a:rPr lang="zh-CN" altLang="en-US" sz="2200" b="1" dirty="0">
                  <a:solidFill>
                    <a:srgbClr val="0033CC"/>
                  </a:solidFill>
                  <a:latin typeface="微软雅黑" pitchFamily="34" charset="-122"/>
                  <a:ea typeface="微软雅黑" pitchFamily="34" charset="-122"/>
                </a:rPr>
                <a:t>年成交量以锡山区最大。但区域土地价值不高。使得无锡整体商业地块市场楼面价处于较低的水品。</a:t>
              </a:r>
            </a:p>
            <a:p>
              <a:pPr defTabSz="1473200">
                <a:lnSpc>
                  <a:spcPct val="150000"/>
                </a:lnSpc>
                <a:defRPr/>
              </a:pPr>
              <a:r>
                <a:rPr lang="zh-CN" altLang="en-US" sz="2200" b="1" dirty="0">
                  <a:solidFill>
                    <a:srgbClr val="0033CC"/>
                  </a:solidFill>
                  <a:latin typeface="微软雅黑" pitchFamily="34" charset="-122"/>
                  <a:ea typeface="微软雅黑" pitchFamily="34" charset="-122"/>
                </a:rPr>
                <a:t>目前商业价值较高的区域为滨湖与崇安区，其他区域需要一定的时间提升其土地价值，特别是锡山区的高铁商务区区域。</a:t>
              </a:r>
            </a:p>
            <a:p>
              <a:pPr defTabSz="1473200">
                <a:lnSpc>
                  <a:spcPct val="150000"/>
                </a:lnSpc>
                <a:defRPr/>
              </a:pPr>
              <a:r>
                <a:rPr lang="zh-CN" altLang="en-US" sz="2200" b="1" dirty="0">
                  <a:solidFill>
                    <a:srgbClr val="0033CC"/>
                  </a:solidFill>
                  <a:latin typeface="微软雅黑" pitchFamily="34" charset="-122"/>
                  <a:ea typeface="微软雅黑" pitchFamily="34" charset="-122"/>
                </a:rPr>
                <a:t>崇安区的供应主要集中在崇安新城广益街道，区位处于新开发地段，所以土地价格稍低，使得楼面价不高。</a:t>
              </a:r>
            </a:p>
          </p:txBody>
        </p:sp>
        <p:sp>
          <p:nvSpPr>
            <p:cNvPr id="38" name="AutoShape 5"/>
            <p:cNvSpPr>
              <a:spLocks noChangeArrowheads="1"/>
            </p:cNvSpPr>
            <p:nvPr/>
          </p:nvSpPr>
          <p:spPr bwMode="auto">
            <a:xfrm>
              <a:off x="1230313" y="7164388"/>
              <a:ext cx="15335250" cy="1735137"/>
            </a:xfrm>
            <a:prstGeom prst="homePlate">
              <a:avLst>
                <a:gd name="adj" fmla="val 43449"/>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sp>
        <p:nvSpPr>
          <p:cNvPr id="58373" name="Rectangle 7"/>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房地产成交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42019"/>
                                        </p:tgtEl>
                                        <p:attrNameLst>
                                          <p:attrName>style.visibility</p:attrName>
                                        </p:attrNameLst>
                                      </p:cBhvr>
                                      <p:to>
                                        <p:strVal val="visible"/>
                                      </p:to>
                                    </p:set>
                                    <p:animEffect transition="in" filter="dissolve">
                                      <p:cBhvr>
                                        <p:cTn id="7" dur="500"/>
                                        <p:tgtEl>
                                          <p:spTgt spid="342019"/>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342020"/>
                                        </p:tgtEl>
                                        <p:attrNameLst>
                                          <p:attrName>style.visibility</p:attrName>
                                        </p:attrNameLst>
                                      </p:cBhvr>
                                      <p:to>
                                        <p:strVal val="visible"/>
                                      </p:to>
                                    </p:set>
                                    <p:anim calcmode="lin" valueType="num">
                                      <p:cBhvr>
                                        <p:cTn id="11" dur="500" fill="hold"/>
                                        <p:tgtEl>
                                          <p:spTgt spid="342020"/>
                                        </p:tgtEl>
                                        <p:attrNameLst>
                                          <p:attrName>ppt_w</p:attrName>
                                        </p:attrNameLst>
                                      </p:cBhvr>
                                      <p:tavLst>
                                        <p:tav tm="0">
                                          <p:val>
                                            <p:fltVal val="0"/>
                                          </p:val>
                                        </p:tav>
                                        <p:tav tm="100000">
                                          <p:val>
                                            <p:strVal val="#ppt_w"/>
                                          </p:val>
                                        </p:tav>
                                      </p:tavLst>
                                    </p:anim>
                                    <p:anim calcmode="lin" valueType="num">
                                      <p:cBhvr>
                                        <p:cTn id="12" dur="500" fill="hold"/>
                                        <p:tgtEl>
                                          <p:spTgt spid="342020"/>
                                        </p:tgtEl>
                                        <p:attrNameLst>
                                          <p:attrName>ppt_h</p:attrName>
                                        </p:attrNameLst>
                                      </p:cBhvr>
                                      <p:tavLst>
                                        <p:tav tm="0">
                                          <p:val>
                                            <p:fltVal val="0"/>
                                          </p:val>
                                        </p:tav>
                                        <p:tav tm="100000">
                                          <p:val>
                                            <p:strVal val="#ppt_h"/>
                                          </p:val>
                                        </p:tav>
                                      </p:tavLst>
                                    </p:anim>
                                  </p:childTnLst>
                                </p:cTn>
                              </p:par>
                              <p:par>
                                <p:cTn id="13" presetID="1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lide(from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4" name="TextBox 10"/>
          <p:cNvSpPr txBox="1">
            <a:spLocks noChangeArrowheads="1"/>
          </p:cNvSpPr>
          <p:nvPr/>
        </p:nvSpPr>
        <p:spPr bwMode="auto">
          <a:xfrm>
            <a:off x="13042900" y="1660525"/>
            <a:ext cx="2176463"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1600">
                <a:latin typeface="微软雅黑" pitchFamily="34" charset="-122"/>
                <a:ea typeface="微软雅黑" pitchFamily="34" charset="-122"/>
              </a:rPr>
              <a:t>单位：万元</a:t>
            </a:r>
          </a:p>
        </p:txBody>
      </p:sp>
      <p:graphicFrame>
        <p:nvGraphicFramePr>
          <p:cNvPr id="343128" name="Group 88"/>
          <p:cNvGraphicFramePr>
            <a:graphicFrameLocks noGrp="1"/>
          </p:cNvGraphicFramePr>
          <p:nvPr/>
        </p:nvGraphicFramePr>
        <p:xfrm>
          <a:off x="1231900" y="2366963"/>
          <a:ext cx="14800262" cy="4256087"/>
        </p:xfrm>
        <a:graphic>
          <a:graphicData uri="http://schemas.openxmlformats.org/drawingml/2006/table">
            <a:tbl>
              <a:tblPr/>
              <a:tblGrid>
                <a:gridCol w="1363662"/>
                <a:gridCol w="1441450"/>
                <a:gridCol w="1438275"/>
                <a:gridCol w="2987675"/>
                <a:gridCol w="1501775"/>
                <a:gridCol w="1466850"/>
                <a:gridCol w="1666875"/>
                <a:gridCol w="1495425"/>
                <a:gridCol w="1438275"/>
              </a:tblGrid>
              <a:tr h="77632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cs typeface="仿宋_GB2312" charset="-122"/>
                        </a:rPr>
                        <a:t>地块编号</a:t>
                      </a:r>
                      <a:endParaRPr kumimoji="0" lang="zh-CN" altLang="en-US" sz="3200" b="1" i="0" u="none" strike="noStrike" cap="none" normalizeH="0" baseline="0" dirty="0" smtClean="0">
                        <a:ln>
                          <a:noFill/>
                        </a:ln>
                        <a:solidFill>
                          <a:schemeClr val="tx1"/>
                        </a:solidFill>
                        <a:effectLst/>
                        <a:latin typeface="微软雅黑" pitchFamily="34" charset="-122"/>
                        <a:ea typeface="微软雅黑" pitchFamily="34" charset="-122"/>
                        <a:cs typeface="仿宋_GB2312" charset="-122"/>
                      </a:endParaRPr>
                    </a:p>
                  </a:txBody>
                  <a:tcPr marL="147282" marR="147282" marT="73644" marB="73644"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位置</a:t>
                      </a: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土地面积（㎡）</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cs typeface="仿宋_GB2312"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土地用途</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cs typeface="仿宋_GB2312"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cs typeface="仿宋_GB2312" charset="-122"/>
                        </a:rPr>
                        <a:t>总建（㎡）</a:t>
                      </a:r>
                      <a:endParaRPr kumimoji="0" lang="zh-CN" altLang="en-US" sz="3200" b="1" i="0" u="none" strike="noStrike" cap="none" normalizeH="0" baseline="0" dirty="0" smtClean="0">
                        <a:ln>
                          <a:noFill/>
                        </a:ln>
                        <a:solidFill>
                          <a:schemeClr val="tx1"/>
                        </a:solidFill>
                        <a:effectLst/>
                        <a:latin typeface="微软雅黑" pitchFamily="34" charset="-122"/>
                        <a:ea typeface="微软雅黑" pitchFamily="34" charset="-122"/>
                        <a:cs typeface="仿宋_GB2312"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容积</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cs typeface="仿宋_GB2312"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受让方</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cs typeface="仿宋_GB2312"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总价（万元）</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cs typeface="仿宋_GB2312"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楼面价</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（元</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仿宋_GB2312" charset="-122"/>
                        </a:rPr>
                        <a:t>）</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cs typeface="仿宋_GB2312"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959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锡国土</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2010-24</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崇安区</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33883.7</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商办住（住宅≤</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
                        </a:rPr>
                        <a:t>45%</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46590.0875</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&lt;2.0-2.5</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楼志明</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61000</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7201.1</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959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锡国土</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2010-40</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1507.1</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商业（地上总建≤</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
                        </a:rPr>
                        <a:t>15500</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15500</a:t>
                      </a:r>
                      <a:endParaRPr kumimoji="0" lang="en-US" altLang="zh-CN" sz="32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结合周边用地统一平衡</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崇蝠房产</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1700</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1096.7</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959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锡国土</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2010-41</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43894.3</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商办</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109735.75</a:t>
                      </a:r>
                      <a:endParaRPr kumimoji="0" lang="en-US" altLang="zh-CN" sz="32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&lt;2.2-2.5</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崇安新城龙和</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35717</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3254.8</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959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锡国土</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2010-63</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48062.2</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商办</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124961.72</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&lt;2.2-2.6</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莫家庄实业</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39801</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3185</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959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锡国土</a:t>
                      </a: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2010-64</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34256.9</a:t>
                      </a:r>
                      <a:endParaRPr kumimoji="0" lang="en-US" altLang="zh-CN" sz="32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rPr>
                        <a:t>商办</a:t>
                      </a:r>
                      <a:endParaRPr kumimoji="0" lang="zh-CN" altLang="en-US" sz="32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95919.32</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&lt;2.5-2.8</a:t>
                      </a:r>
                      <a:endParaRPr kumimoji="0" lang="en-US" altLang="zh-CN" sz="32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富域发展</a:t>
                      </a:r>
                      <a:endParaRPr kumimoji="0" lang="zh-CN" altLang="en-US"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rPr>
                        <a:t>39500</a:t>
                      </a:r>
                      <a:endParaRPr kumimoji="0" lang="en-US" altLang="zh-CN" sz="3200" b="1"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4118</a:t>
                      </a:r>
                      <a:endParaRPr kumimoji="0" lang="en-US" altLang="zh-CN" sz="32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44" marB="73644"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43117" name="Text Box 77"/>
          <p:cNvSpPr txBox="1">
            <a:spLocks noChangeArrowheads="1"/>
          </p:cNvSpPr>
          <p:nvPr/>
        </p:nvSpPr>
        <p:spPr bwMode="auto">
          <a:xfrm>
            <a:off x="1154113" y="1660525"/>
            <a:ext cx="7410450" cy="1133475"/>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algn="just" defTabSz="1473200">
              <a:spcBef>
                <a:spcPct val="50000"/>
              </a:spcBef>
              <a:defRPr/>
            </a:pPr>
            <a:r>
              <a:rPr lang="en-US" altLang="zh-CN" sz="2800" b="1" dirty="0"/>
              <a:t>2010</a:t>
            </a:r>
            <a:r>
              <a:rPr lang="zh-CN" altLang="en-US" sz="2800" b="1" dirty="0"/>
              <a:t>年崇安区商业土地市场情况</a:t>
            </a:r>
          </a:p>
          <a:p>
            <a:pPr defTabSz="1473200">
              <a:spcBef>
                <a:spcPct val="50000"/>
              </a:spcBef>
              <a:defRPr/>
            </a:pPr>
            <a:endParaRPr lang="en-US" altLang="zh-CN" sz="2400" dirty="0"/>
          </a:p>
        </p:txBody>
      </p:sp>
      <p:grpSp>
        <p:nvGrpSpPr>
          <p:cNvPr id="2" name="组合 78"/>
          <p:cNvGrpSpPr>
            <a:grpSpLocks/>
          </p:cNvGrpSpPr>
          <p:nvPr/>
        </p:nvGrpSpPr>
        <p:grpSpPr bwMode="auto">
          <a:xfrm>
            <a:off x="942975" y="7218363"/>
            <a:ext cx="12498388" cy="1376362"/>
            <a:chOff x="792163" y="7070725"/>
            <a:chExt cx="12498387" cy="1376363"/>
          </a:xfrm>
        </p:grpSpPr>
        <p:sp>
          <p:nvSpPr>
            <p:cNvPr id="59468" name="Rectangle 2"/>
            <p:cNvSpPr txBox="1">
              <a:spLocks noChangeArrowheads="1"/>
            </p:cNvSpPr>
            <p:nvPr/>
          </p:nvSpPr>
          <p:spPr bwMode="auto">
            <a:xfrm>
              <a:off x="944563" y="7146925"/>
              <a:ext cx="12057062" cy="120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5363" tIns="77681" rIns="155363" bIns="77681" anchor="ctr">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nSpc>
                  <a:spcPct val="150000"/>
                </a:lnSpc>
              </a:pPr>
              <a:r>
                <a:rPr lang="zh-CN" altLang="en-US" sz="2300" b="1">
                  <a:solidFill>
                    <a:srgbClr val="0033CC"/>
                  </a:solidFill>
                  <a:latin typeface="微软雅黑" pitchFamily="34" charset="-122"/>
                  <a:ea typeface="微软雅黑" pitchFamily="34" charset="-122"/>
                </a:rPr>
                <a:t>崇安区今天成交的多块地块主要集中在崇安新城 ，崇安新城是中心城区北延的最近区域，是紧临市中心商业区域，受市中心商业辐射最近的地段。</a:t>
              </a:r>
            </a:p>
          </p:txBody>
        </p:sp>
        <p:sp>
          <p:nvSpPr>
            <p:cNvPr id="38" name="AutoShape 5"/>
            <p:cNvSpPr>
              <a:spLocks noChangeArrowheads="1"/>
            </p:cNvSpPr>
            <p:nvPr/>
          </p:nvSpPr>
          <p:spPr bwMode="auto">
            <a:xfrm>
              <a:off x="792163" y="7070725"/>
              <a:ext cx="12498387" cy="1376363"/>
            </a:xfrm>
            <a:prstGeom prst="homePlate">
              <a:avLst>
                <a:gd name="adj" fmla="val 46581"/>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sp>
        <p:nvSpPr>
          <p:cNvPr id="59467" name="Rectangle 79"/>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崇安区土地市场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43117">
                                            <p:txEl>
                                              <p:pRg st="0" end="0"/>
                                            </p:txEl>
                                          </p:spTgt>
                                        </p:tgtEl>
                                        <p:attrNameLst>
                                          <p:attrName>style.visibility</p:attrName>
                                        </p:attrNameLst>
                                      </p:cBhvr>
                                      <p:to>
                                        <p:strVal val="visible"/>
                                      </p:to>
                                    </p:set>
                                    <p:anim calcmode="discrete" valueType="clr">
                                      <p:cBhvr override="childStyle">
                                        <p:cTn id="7" dur="30"/>
                                        <p:tgtEl>
                                          <p:spTgt spid="34311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343117">
                                            <p:txEl>
                                              <p:pRg st="0" end="0"/>
                                            </p:txEl>
                                          </p:spTgt>
                                        </p:tgtEl>
                                        <p:attrNameLst>
                                          <p:attrName>fillcolor</p:attrName>
                                        </p:attrNameLst>
                                      </p:cBhvr>
                                      <p:tavLst>
                                        <p:tav tm="0">
                                          <p:val>
                                            <p:clrVal>
                                              <a:schemeClr val="accent2"/>
                                            </p:clrVal>
                                          </p:val>
                                        </p:tav>
                                        <p:tav tm="50000">
                                          <p:val>
                                            <p:clrVal>
                                              <a:schemeClr val="hlink"/>
                                            </p:clrVal>
                                          </p:val>
                                        </p:tav>
                                      </p:tavLst>
                                    </p:anim>
                                    <p:set>
                                      <p:cBhvr>
                                        <p:cTn id="9" dur="30"/>
                                        <p:tgtEl>
                                          <p:spTgt spid="343117">
                                            <p:txEl>
                                              <p:pRg st="0" end="0"/>
                                            </p:txEl>
                                          </p:spTgt>
                                        </p:tgtEl>
                                        <p:attrNameLst>
                                          <p:attrName>fill.type</p:attrName>
                                        </p:attrNameLst>
                                      </p:cBhvr>
                                      <p:to>
                                        <p:strVal val="solid"/>
                                      </p:to>
                                    </p:set>
                                  </p:childTnLst>
                                </p:cTn>
                              </p:par>
                            </p:childTnLst>
                          </p:cTn>
                        </p:par>
                        <p:par>
                          <p:cTn id="10" fill="hold" nodeType="afterGroup">
                            <p:stCondLst>
                              <p:cond delay="255"/>
                            </p:stCondLst>
                            <p:childTnLst>
                              <p:par>
                                <p:cTn id="11" presetID="9" presetClass="entr" presetSubtype="0" fill="hold" grpId="0" nodeType="afterEffect">
                                  <p:stCondLst>
                                    <p:cond delay="0"/>
                                  </p:stCondLst>
                                  <p:childTnLst>
                                    <p:set>
                                      <p:cBhvr>
                                        <p:cTn id="12" dur="1" fill="hold">
                                          <p:stCondLst>
                                            <p:cond delay="0"/>
                                          </p:stCondLst>
                                        </p:cTn>
                                        <p:tgtEl>
                                          <p:spTgt spid="343044"/>
                                        </p:tgtEl>
                                        <p:attrNameLst>
                                          <p:attrName>style.visibility</p:attrName>
                                        </p:attrNameLst>
                                      </p:cBhvr>
                                      <p:to>
                                        <p:strVal val="visible"/>
                                      </p:to>
                                    </p:set>
                                    <p:animEffect transition="in" filter="dissolve">
                                      <p:cBhvr>
                                        <p:cTn id="13" dur="500"/>
                                        <p:tgtEl>
                                          <p:spTgt spid="343044"/>
                                        </p:tgtEl>
                                      </p:cBhvr>
                                    </p:animEffect>
                                  </p:childTnLst>
                                </p:cTn>
                              </p:par>
                              <p:par>
                                <p:cTn id="14" presetID="9" presetClass="entr" presetSubtype="0" fill="hold" nodeType="withEffect">
                                  <p:stCondLst>
                                    <p:cond delay="0"/>
                                  </p:stCondLst>
                                  <p:childTnLst>
                                    <p:set>
                                      <p:cBhvr>
                                        <p:cTn id="15" dur="1" fill="hold">
                                          <p:stCondLst>
                                            <p:cond delay="0"/>
                                          </p:stCondLst>
                                        </p:cTn>
                                        <p:tgtEl>
                                          <p:spTgt spid="343128"/>
                                        </p:tgtEl>
                                        <p:attrNameLst>
                                          <p:attrName>style.visibility</p:attrName>
                                        </p:attrNameLst>
                                      </p:cBhvr>
                                      <p:to>
                                        <p:strVal val="visible"/>
                                      </p:to>
                                    </p:set>
                                    <p:animEffect transition="in" filter="dissolve">
                                      <p:cBhvr>
                                        <p:cTn id="16" dur="500"/>
                                        <p:tgtEl>
                                          <p:spTgt spid="343128"/>
                                        </p:tgtEl>
                                      </p:cBhvr>
                                    </p:animEffect>
                                  </p:childTnLst>
                                </p:cTn>
                              </p:par>
                            </p:childTnLst>
                          </p:cTn>
                        </p:par>
                        <p:par>
                          <p:cTn id="17" fill="hold" nodeType="afterGroup">
                            <p:stCondLst>
                              <p:cond delay="755"/>
                            </p:stCondLst>
                            <p:childTnLst>
                              <p:par>
                                <p:cTn id="18" presetID="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066" name="图片 43"/>
          <p:cNvPicPr>
            <a:picLocks noChangeAspect="1" noChangeArrowheads="1"/>
          </p:cNvPicPr>
          <p:nvPr/>
        </p:nvPicPr>
        <p:blipFill>
          <a:blip r:embed="rId3"/>
          <a:srcRect/>
          <a:stretch>
            <a:fillRect/>
          </a:stretch>
        </p:blipFill>
        <p:spPr bwMode="auto">
          <a:xfrm>
            <a:off x="6659563" y="1327150"/>
            <a:ext cx="9296400" cy="37782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44067" name="Rectangle 2"/>
          <p:cNvSpPr>
            <a:spLocks noGrp="1" noChangeArrowheads="1"/>
          </p:cNvSpPr>
          <p:nvPr>
            <p:ph type="title" idx="4294967295"/>
          </p:nvPr>
        </p:nvSpPr>
        <p:spPr bwMode="auto">
          <a:xfrm>
            <a:off x="1354138" y="1568450"/>
            <a:ext cx="4519612" cy="6721475"/>
          </a:xfrm>
          <a:prstGeom prst="rect">
            <a:avLst/>
          </a:prstGeom>
          <a:solidFill>
            <a:srgbClr val="FFFFFF"/>
          </a:solidFill>
          <a:extLst>
            <a:ext uri="{91240B29-F687-4F45-9708-019B960494DF}">
              <a14:hiddenLine xmlns:a14="http://schemas.microsoft.com/office/drawing/2010/main" xmlns="" w="19050">
                <a:solidFill>
                  <a:srgbClr val="000000"/>
                </a:solidFill>
                <a:miter lim="800000"/>
                <a:headEnd/>
                <a:tailEnd/>
              </a14:hiddenLine>
            </a:ext>
          </a:extLst>
        </p:spPr>
        <p:txBody>
          <a:bodyPr lIns="148163" tIns="74081" rIns="148163" bIns="74081" anchor="ctr">
            <a:spAutoFit/>
          </a:bodyPr>
          <a:lstStyle/>
          <a:p>
            <a:pPr eaLnBrk="1" hangingPunct="1">
              <a:lnSpc>
                <a:spcPct val="150000"/>
              </a:lnSpc>
              <a:buClr>
                <a:schemeClr val="hlink"/>
              </a:buClr>
              <a:buFont typeface="Wingdings" pitchFamily="2" charset="2"/>
              <a:buNone/>
            </a:pPr>
            <a:r>
              <a:rPr lang="en-US" altLang="zh-CN" sz="2400" b="1" smtClean="0">
                <a:solidFill>
                  <a:srgbClr val="0033CC"/>
                </a:solidFill>
                <a:latin typeface="微软雅黑" pitchFamily="34" charset="-122"/>
                <a:ea typeface="微软雅黑" pitchFamily="34" charset="-122"/>
              </a:rPr>
              <a:t>2010</a:t>
            </a:r>
            <a:r>
              <a:rPr lang="zh-CN" altLang="en-US" sz="2400" b="1" smtClean="0">
                <a:solidFill>
                  <a:srgbClr val="0033CC"/>
                </a:solidFill>
                <a:latin typeface="微软雅黑" pitchFamily="34" charset="-122"/>
                <a:ea typeface="微软雅黑" pitchFamily="34" charset="-122"/>
              </a:rPr>
              <a:t>年无锡市商业地块近年来量成交最高的年份，其中成交量为</a:t>
            </a:r>
            <a:r>
              <a:rPr lang="en-US" altLang="zh-CN" sz="2400" b="1" smtClean="0">
                <a:solidFill>
                  <a:srgbClr val="0033CC"/>
                </a:solidFill>
                <a:latin typeface="微软雅黑" pitchFamily="34" charset="-122"/>
                <a:ea typeface="微软雅黑" pitchFamily="34" charset="-122"/>
              </a:rPr>
              <a:t>549</a:t>
            </a:r>
            <a:r>
              <a:rPr lang="zh-CN" altLang="en-US" sz="2400" b="1" smtClean="0">
                <a:solidFill>
                  <a:srgbClr val="0033CC"/>
                </a:solidFill>
                <a:latin typeface="微软雅黑" pitchFamily="34" charset="-122"/>
                <a:ea typeface="微软雅黑" pitchFamily="34" charset="-122"/>
              </a:rPr>
              <a:t>万平米，另外地块成交均较</a:t>
            </a:r>
            <a:r>
              <a:rPr lang="en-US" altLang="zh-CN" sz="2400" b="1" smtClean="0">
                <a:solidFill>
                  <a:srgbClr val="0033CC"/>
                </a:solidFill>
                <a:latin typeface="微软雅黑" pitchFamily="34" charset="-122"/>
                <a:ea typeface="微软雅黑" pitchFamily="34" charset="-122"/>
              </a:rPr>
              <a:t>2009</a:t>
            </a:r>
            <a:r>
              <a:rPr lang="zh-CN" altLang="en-US" sz="2400" b="1" smtClean="0">
                <a:solidFill>
                  <a:srgbClr val="0033CC"/>
                </a:solidFill>
                <a:latin typeface="微软雅黑" pitchFamily="34" charset="-122"/>
                <a:ea typeface="微软雅黑" pitchFamily="34" charset="-122"/>
              </a:rPr>
              <a:t>年有一定下滑，降幅为</a:t>
            </a:r>
            <a:r>
              <a:rPr lang="en-US" altLang="zh-CN" sz="2400" b="1" smtClean="0">
                <a:solidFill>
                  <a:srgbClr val="0033CC"/>
                </a:solidFill>
                <a:latin typeface="微软雅黑" pitchFamily="34" charset="-122"/>
                <a:ea typeface="微软雅黑" pitchFamily="34" charset="-122"/>
              </a:rPr>
              <a:t>30%</a:t>
            </a:r>
            <a:r>
              <a:rPr lang="zh-CN" altLang="en-US" sz="2400" b="1" smtClean="0">
                <a:solidFill>
                  <a:srgbClr val="0033CC"/>
                </a:solidFill>
                <a:latin typeface="微软雅黑" pitchFamily="34" charset="-122"/>
                <a:ea typeface="微软雅黑" pitchFamily="34" charset="-122"/>
              </a:rPr>
              <a:t>左右。</a:t>
            </a:r>
            <a:br>
              <a:rPr lang="zh-CN" altLang="en-US" sz="2400" b="1" smtClean="0">
                <a:solidFill>
                  <a:srgbClr val="0033CC"/>
                </a:solidFill>
                <a:latin typeface="微软雅黑" pitchFamily="34" charset="-122"/>
                <a:ea typeface="微软雅黑" pitchFamily="34" charset="-122"/>
              </a:rPr>
            </a:br>
            <a:r>
              <a:rPr lang="en-US" altLang="zh-CN" sz="2400" b="1" smtClean="0">
                <a:solidFill>
                  <a:srgbClr val="0033CC"/>
                </a:solidFill>
                <a:latin typeface="微软雅黑" pitchFamily="34" charset="-122"/>
                <a:ea typeface="微软雅黑" pitchFamily="34" charset="-122"/>
              </a:rPr>
              <a:t>2010</a:t>
            </a:r>
            <a:r>
              <a:rPr lang="zh-CN" altLang="en-US" sz="2400" b="1" smtClean="0">
                <a:solidFill>
                  <a:srgbClr val="0033CC"/>
                </a:solidFill>
                <a:latin typeface="微软雅黑" pitchFamily="34" charset="-122"/>
                <a:ea typeface="微软雅黑" pitchFamily="34" charset="-122"/>
              </a:rPr>
              <a:t>年整体市场成交均价在</a:t>
            </a:r>
            <a:r>
              <a:rPr lang="en-US" altLang="zh-CN" sz="2400" b="1" smtClean="0">
                <a:solidFill>
                  <a:srgbClr val="0033CC"/>
                </a:solidFill>
                <a:latin typeface="微软雅黑" pitchFamily="34" charset="-122"/>
                <a:ea typeface="微软雅黑" pitchFamily="34" charset="-122"/>
              </a:rPr>
              <a:t>11000</a:t>
            </a:r>
            <a:r>
              <a:rPr lang="zh-CN" altLang="en-US" sz="2400" b="1" smtClean="0">
                <a:solidFill>
                  <a:srgbClr val="0033CC"/>
                </a:solidFill>
                <a:latin typeface="微软雅黑" pitchFamily="34" charset="-122"/>
                <a:ea typeface="微软雅黑" pitchFamily="34" charset="-122"/>
              </a:rPr>
              <a:t>元</a:t>
            </a:r>
            <a:r>
              <a:rPr lang="en-US" altLang="zh-CN" sz="2400" b="1" smtClean="0">
                <a:solidFill>
                  <a:srgbClr val="0033CC"/>
                </a:solidFill>
                <a:latin typeface="微软雅黑" pitchFamily="34" charset="-122"/>
                <a:ea typeface="微软雅黑" pitchFamily="34" charset="-122"/>
              </a:rPr>
              <a:t>/</a:t>
            </a:r>
            <a:r>
              <a:rPr lang="zh-CN" altLang="en-US" sz="2400" b="1" smtClean="0">
                <a:solidFill>
                  <a:srgbClr val="0033CC"/>
                </a:solidFill>
                <a:latin typeface="微软雅黑" pitchFamily="34" charset="-122"/>
                <a:ea typeface="微软雅黑" pitchFamily="34" charset="-122"/>
              </a:rPr>
              <a:t>平米左右，成交也是近几年来最高的，呈现量价齐升的局面，市场在售住宅项目的社区商业和中心城区商业产品的成交，拉高的</a:t>
            </a:r>
            <a:r>
              <a:rPr lang="en-US" altLang="zh-CN" sz="2400" b="1" smtClean="0">
                <a:solidFill>
                  <a:srgbClr val="0033CC"/>
                </a:solidFill>
                <a:latin typeface="微软雅黑" pitchFamily="34" charset="-122"/>
                <a:ea typeface="微软雅黑" pitchFamily="34" charset="-122"/>
              </a:rPr>
              <a:t>2010</a:t>
            </a:r>
            <a:r>
              <a:rPr lang="zh-CN" altLang="en-US" sz="2400" b="1" smtClean="0">
                <a:solidFill>
                  <a:srgbClr val="0033CC"/>
                </a:solidFill>
                <a:latin typeface="微软雅黑" pitchFamily="34" charset="-122"/>
                <a:ea typeface="微软雅黑" pitchFamily="34" charset="-122"/>
              </a:rPr>
              <a:t>年商业市场成交均价的上升。</a:t>
            </a:r>
          </a:p>
        </p:txBody>
      </p:sp>
      <p:sp>
        <p:nvSpPr>
          <p:cNvPr id="60420" name="AutoShape 5" descr="%@U@DQ5UG3`DVmDWX`F1C"/>
          <p:cNvSpPr>
            <a:spLocks noChangeAspect="1" noChangeArrowheads="1"/>
          </p:cNvSpPr>
          <p:nvPr/>
        </p:nvSpPr>
        <p:spPr bwMode="auto">
          <a:xfrm>
            <a:off x="7874000" y="4595813"/>
            <a:ext cx="531813"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60421" name="AutoShape 6" descr="%@U@DQ5UG3`DVmDWX`F1C"/>
          <p:cNvSpPr>
            <a:spLocks noChangeAspect="1" noChangeArrowheads="1"/>
          </p:cNvSpPr>
          <p:nvPr/>
        </p:nvSpPr>
        <p:spPr bwMode="auto">
          <a:xfrm>
            <a:off x="7874000" y="4595813"/>
            <a:ext cx="531813"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pic>
        <p:nvPicPr>
          <p:cNvPr id="344071" name="Picture 7" descr="58585"/>
          <p:cNvPicPr>
            <a:picLocks noChangeAspect="1" noChangeArrowheads="1"/>
          </p:cNvPicPr>
          <p:nvPr/>
        </p:nvPicPr>
        <p:blipFill>
          <a:blip r:embed="rId4"/>
          <a:srcRect/>
          <a:stretch>
            <a:fillRect/>
          </a:stretch>
        </p:blipFill>
        <p:spPr bwMode="auto">
          <a:xfrm>
            <a:off x="7269163" y="5095875"/>
            <a:ext cx="8686800" cy="37274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8" name="AutoShape 5"/>
          <p:cNvSpPr>
            <a:spLocks noChangeArrowheads="1"/>
          </p:cNvSpPr>
          <p:nvPr/>
        </p:nvSpPr>
        <p:spPr bwMode="auto">
          <a:xfrm>
            <a:off x="1249363" y="1584325"/>
            <a:ext cx="4837112" cy="6858000"/>
          </a:xfrm>
          <a:prstGeom prst="homePlate">
            <a:avLst>
              <a:gd name="adj" fmla="val 5130"/>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sp>
        <p:nvSpPr>
          <p:cNvPr id="60424" name="Rectangle 9"/>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崇安区土地市场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4067"/>
                                        </p:tgtEl>
                                        <p:attrNameLst>
                                          <p:attrName>style.visibility</p:attrName>
                                        </p:attrNameLst>
                                      </p:cBhvr>
                                      <p:to>
                                        <p:strVal val="visible"/>
                                      </p:to>
                                    </p:set>
                                    <p:animEffect transition="in" filter="fade">
                                      <p:cBhvr>
                                        <p:cTn id="7" dur="500"/>
                                        <p:tgtEl>
                                          <p:spTgt spid="3440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44066"/>
                                        </p:tgtEl>
                                        <p:attrNameLst>
                                          <p:attrName>style.visibility</p:attrName>
                                        </p:attrNameLst>
                                      </p:cBhvr>
                                      <p:to>
                                        <p:strVal val="visible"/>
                                      </p:to>
                                    </p:set>
                                    <p:animEffect transition="in" filter="dissolve">
                                      <p:cBhvr>
                                        <p:cTn id="15" dur="500"/>
                                        <p:tgtEl>
                                          <p:spTgt spid="34406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44071"/>
                                        </p:tgtEl>
                                        <p:attrNameLst>
                                          <p:attrName>style.visibility</p:attrName>
                                        </p:attrNameLst>
                                      </p:cBhvr>
                                      <p:to>
                                        <p:strVal val="visible"/>
                                      </p:to>
                                    </p:set>
                                    <p:animEffect transition="in" filter="dissolve">
                                      <p:cBhvr>
                                        <p:cTn id="20" dur="500"/>
                                        <p:tgtEl>
                                          <p:spTgt spid="344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animBg="1"/>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Text Box 3"/>
          <p:cNvSpPr txBox="1">
            <a:spLocks noChangeArrowheads="1"/>
          </p:cNvSpPr>
          <p:nvPr/>
        </p:nvSpPr>
        <p:spPr bwMode="auto">
          <a:xfrm>
            <a:off x="1477963" y="1889125"/>
            <a:ext cx="14028737" cy="4027488"/>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buClr>
                <a:srgbClr val="0000FF"/>
              </a:buClr>
              <a:buFont typeface="Wingdings" pitchFamily="2" charset="2"/>
              <a:buChar char="Ø"/>
              <a:defRPr/>
            </a:pPr>
            <a:r>
              <a:rPr lang="en-US" altLang="zh-CN" sz="2400" b="1" dirty="0">
                <a:solidFill>
                  <a:srgbClr val="0033CC"/>
                </a:solidFill>
                <a:latin typeface="微软雅黑" pitchFamily="34" charset="-122"/>
                <a:ea typeface="微软雅黑" pitchFamily="34" charset="-122"/>
              </a:rPr>
              <a:t>2006-2008</a:t>
            </a:r>
            <a:r>
              <a:rPr lang="zh-CN" altLang="en-US" sz="2400" b="1" dirty="0">
                <a:solidFill>
                  <a:srgbClr val="0033CC"/>
                </a:solidFill>
                <a:latin typeface="微软雅黑" pitchFamily="34" charset="-122"/>
                <a:ea typeface="微软雅黑" pitchFamily="34" charset="-122"/>
              </a:rPr>
              <a:t>年商业市场因供大于求而整体低迷，</a:t>
            </a:r>
            <a:r>
              <a:rPr lang="en-US" altLang="zh-CN" sz="2400" b="1" dirty="0">
                <a:solidFill>
                  <a:srgbClr val="0033CC"/>
                </a:solidFill>
                <a:latin typeface="微软雅黑" pitchFamily="34" charset="-122"/>
                <a:ea typeface="微软雅黑" pitchFamily="34" charset="-122"/>
              </a:rPr>
              <a:t>2009</a:t>
            </a:r>
            <a:r>
              <a:rPr lang="zh-CN" altLang="en-US" sz="2400" b="1" dirty="0">
                <a:solidFill>
                  <a:srgbClr val="0033CC"/>
                </a:solidFill>
                <a:latin typeface="微软雅黑" pitchFamily="34" charset="-122"/>
                <a:ea typeface="微软雅黑" pitchFamily="34" charset="-122"/>
              </a:rPr>
              <a:t>年商业市场的成交开始见起色，商业市场销售的走高，说明无锡城市化进程的加速，市场需要大量的商业设施来满足日益增长的人口需求 。</a:t>
            </a:r>
          </a:p>
          <a:p>
            <a:pPr defTabSz="1473200">
              <a:lnSpc>
                <a:spcPct val="150000"/>
              </a:lnSpc>
              <a:spcBef>
                <a:spcPct val="50000"/>
              </a:spcBef>
              <a:buClr>
                <a:srgbClr val="0000FF"/>
              </a:buClr>
              <a:buFont typeface="Wingdings" pitchFamily="2" charset="2"/>
              <a:buChar char="Ø"/>
              <a:defRPr/>
            </a:pPr>
            <a:r>
              <a:rPr lang="en-US" altLang="zh-CN" sz="2400" b="1" dirty="0">
                <a:solidFill>
                  <a:srgbClr val="0033CC"/>
                </a:solidFill>
                <a:latin typeface="微软雅黑" pitchFamily="34" charset="-122"/>
                <a:ea typeface="微软雅黑" pitchFamily="34" charset="-122"/>
              </a:rPr>
              <a:t>2010</a:t>
            </a:r>
            <a:r>
              <a:rPr lang="zh-CN" altLang="en-US" sz="2400" b="1" dirty="0">
                <a:solidFill>
                  <a:srgbClr val="0033CC"/>
                </a:solidFill>
                <a:latin typeface="微软雅黑" pitchFamily="34" charset="-122"/>
                <a:ea typeface="微软雅黑" pitchFamily="34" charset="-122"/>
              </a:rPr>
              <a:t>年呈现供销两旺的局面，从供销比来看呈现供略小于求的态势，市场客户对于商业市场的热情开始显现 。</a:t>
            </a:r>
          </a:p>
          <a:p>
            <a:pPr defTabSz="1473200">
              <a:lnSpc>
                <a:spcPct val="150000"/>
              </a:lnSpc>
              <a:spcBef>
                <a:spcPct val="50000"/>
              </a:spcBef>
              <a:buClr>
                <a:srgbClr val="0000FF"/>
              </a:buClr>
              <a:buFont typeface="Wingdings" pitchFamily="2" charset="2"/>
              <a:buChar char="Ø"/>
              <a:defRPr/>
            </a:pPr>
            <a:r>
              <a:rPr lang="zh-CN" altLang="en-US" sz="2400" b="1" dirty="0">
                <a:solidFill>
                  <a:srgbClr val="0033CC"/>
                </a:solidFill>
                <a:latin typeface="微软雅黑" pitchFamily="34" charset="-122"/>
                <a:ea typeface="微软雅黑" pitchFamily="34" charset="-122"/>
              </a:rPr>
              <a:t>从近期国家对房地产市场的调控，特别是住宅市场的调控、收紧。使得商业地产的成交走势相对看好。</a:t>
            </a:r>
          </a:p>
          <a:p>
            <a:pPr defTabSz="1473200">
              <a:lnSpc>
                <a:spcPct val="150000"/>
              </a:lnSpc>
              <a:spcBef>
                <a:spcPct val="50000"/>
              </a:spcBef>
              <a:buClr>
                <a:srgbClr val="0000FF"/>
              </a:buClr>
              <a:buFont typeface="Wingdings" pitchFamily="2" charset="2"/>
              <a:buChar char="Ø"/>
              <a:defRPr/>
            </a:pPr>
            <a:r>
              <a:rPr lang="zh-CN" altLang="en-US" sz="2400" b="1" dirty="0">
                <a:solidFill>
                  <a:srgbClr val="0033CC"/>
                </a:solidFill>
                <a:latin typeface="微软雅黑" pitchFamily="34" charset="-122"/>
                <a:ea typeface="微软雅黑" pitchFamily="34" charset="-122"/>
              </a:rPr>
              <a:t>纵观</a:t>
            </a:r>
            <a:r>
              <a:rPr lang="en-US" altLang="zh-CN" sz="2400" b="1" dirty="0">
                <a:solidFill>
                  <a:srgbClr val="0033CC"/>
                </a:solidFill>
                <a:latin typeface="微软雅黑" pitchFamily="34" charset="-122"/>
                <a:ea typeface="微软雅黑" pitchFamily="34" charset="-122"/>
              </a:rPr>
              <a:t>2010</a:t>
            </a:r>
            <a:r>
              <a:rPr lang="zh-CN" altLang="en-US" sz="2400" b="1" dirty="0">
                <a:solidFill>
                  <a:srgbClr val="0033CC"/>
                </a:solidFill>
                <a:latin typeface="微软雅黑" pitchFamily="34" charset="-122"/>
                <a:ea typeface="微软雅黑" pitchFamily="34" charset="-122"/>
              </a:rPr>
              <a:t>年的成交走势来看，</a:t>
            </a:r>
            <a:r>
              <a:rPr lang="en-US" altLang="zh-CN" sz="2400" b="1" dirty="0">
                <a:solidFill>
                  <a:srgbClr val="0033CC"/>
                </a:solidFill>
                <a:latin typeface="微软雅黑" pitchFamily="34" charset="-122"/>
                <a:ea typeface="微软雅黑" pitchFamily="34" charset="-122"/>
              </a:rPr>
              <a:t>2011</a:t>
            </a:r>
            <a:r>
              <a:rPr lang="zh-CN" altLang="en-US" sz="2400" b="1" dirty="0">
                <a:solidFill>
                  <a:srgbClr val="0033CC"/>
                </a:solidFill>
                <a:latin typeface="微软雅黑" pitchFamily="34" charset="-122"/>
                <a:ea typeface="微软雅黑" pitchFamily="34" charset="-122"/>
              </a:rPr>
              <a:t>年无锡商业地块走势依然会平稳发展。 </a:t>
            </a:r>
          </a:p>
        </p:txBody>
      </p:sp>
      <p:sp>
        <p:nvSpPr>
          <p:cNvPr id="61443" name="Rectangle 4"/>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市场综合概况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46115"/>
                                        </p:tgtEl>
                                        <p:attrNameLst>
                                          <p:attrName>style.visibility</p:attrName>
                                        </p:attrNameLst>
                                      </p:cBhvr>
                                      <p:to>
                                        <p:strVal val="visible"/>
                                      </p:to>
                                    </p:set>
                                    <p:anim calcmode="lin" valueType="num">
                                      <p:cBhvr>
                                        <p:cTn id="7" dur="500" fill="hold"/>
                                        <p:tgtEl>
                                          <p:spTgt spid="346115"/>
                                        </p:tgtEl>
                                        <p:attrNameLst>
                                          <p:attrName>ppt_w</p:attrName>
                                        </p:attrNameLst>
                                      </p:cBhvr>
                                      <p:tavLst>
                                        <p:tav tm="0">
                                          <p:val>
                                            <p:fltVal val="0"/>
                                          </p:val>
                                        </p:tav>
                                        <p:tav tm="100000">
                                          <p:val>
                                            <p:strVal val="#ppt_w"/>
                                          </p:val>
                                        </p:tav>
                                      </p:tavLst>
                                    </p:anim>
                                    <p:anim calcmode="lin" valueType="num">
                                      <p:cBhvr>
                                        <p:cTn id="8" dur="500" fill="hold"/>
                                        <p:tgtEl>
                                          <p:spTgt spid="3461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7"/>
          <p:cNvSpPr>
            <a:spLocks noChangeArrowheads="1"/>
          </p:cNvSpPr>
          <p:nvPr/>
        </p:nvSpPr>
        <p:spPr bwMode="auto">
          <a:xfrm>
            <a:off x="715963" y="1355725"/>
            <a:ext cx="14698662" cy="7861300"/>
          </a:xfrm>
          <a:prstGeom prst="rect">
            <a:avLst/>
          </a:prstGeom>
          <a:noFill/>
          <a:ln w="9525">
            <a:noFill/>
            <a:miter lim="800000"/>
            <a:headEnd/>
            <a:tailEnd/>
          </a:ln>
        </p:spPr>
        <p:txBody>
          <a:bodyPr wrap="none" lIns="147282" tIns="73641" rIns="147282" bIns="73641" anchor="ctr"/>
          <a:lstStyle/>
          <a:p>
            <a:pPr defTabSz="1473200">
              <a:spcBef>
                <a:spcPct val="50000"/>
              </a:spcBef>
              <a:defRPr/>
            </a:pPr>
            <a:endParaRPr lang="zh-CN" altLang="zh-CN" sz="2900">
              <a:effectLst>
                <a:outerShdw blurRad="38100" dist="38100" dir="2700000" algn="tl">
                  <a:srgbClr val="C0C0C0"/>
                </a:outerShdw>
              </a:effectLst>
              <a:latin typeface="微软雅黑" pitchFamily="34" charset="-122"/>
              <a:ea typeface="微软雅黑" pitchFamily="34" charset="-122"/>
            </a:endParaRPr>
          </a:p>
        </p:txBody>
      </p:sp>
      <p:sp>
        <p:nvSpPr>
          <p:cNvPr id="16387" name="Text Box 48"/>
          <p:cNvSpPr txBox="1">
            <a:spLocks noChangeArrowheads="1"/>
          </p:cNvSpPr>
          <p:nvPr/>
        </p:nvSpPr>
        <p:spPr bwMode="auto">
          <a:xfrm>
            <a:off x="7345363" y="2041525"/>
            <a:ext cx="8039100" cy="542925"/>
          </a:xfrm>
          <a:prstGeom prst="rect">
            <a:avLst/>
          </a:prstGeom>
          <a:solidFill>
            <a:srgbClr val="3366CC"/>
          </a:solidFill>
          <a:ln w="9525"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47282" tIns="73641" rIns="147282" bIns="73641">
            <a:spAutoFit/>
          </a:bodyPr>
          <a:lstStyle/>
          <a:p>
            <a:pPr defTabSz="1473200">
              <a:spcBef>
                <a:spcPct val="50000"/>
              </a:spcBef>
              <a:buSzPct val="90000"/>
              <a:buFont typeface="Wingdings" pitchFamily="2" charset="2"/>
              <a:buChar char="n"/>
              <a:defRPr/>
            </a:pPr>
            <a:r>
              <a:rPr lang="zh-CN" altLang="en-US" sz="2600">
                <a:solidFill>
                  <a:schemeClr val="bg1"/>
                </a:solidFill>
                <a:latin typeface="微软雅黑" pitchFamily="34" charset="-122"/>
                <a:ea typeface="微软雅黑" pitchFamily="34" charset="-122"/>
              </a:rPr>
              <a:t>城市功能提升</a:t>
            </a:r>
          </a:p>
        </p:txBody>
      </p:sp>
      <p:sp>
        <p:nvSpPr>
          <p:cNvPr id="16388" name="Text Box 49"/>
          <p:cNvSpPr txBox="1">
            <a:spLocks noChangeArrowheads="1"/>
          </p:cNvSpPr>
          <p:nvPr/>
        </p:nvSpPr>
        <p:spPr bwMode="auto">
          <a:xfrm>
            <a:off x="7345363" y="4403725"/>
            <a:ext cx="8039100" cy="542925"/>
          </a:xfrm>
          <a:prstGeom prst="rect">
            <a:avLst/>
          </a:prstGeom>
          <a:solidFill>
            <a:srgbClr val="3366CC"/>
          </a:solidFill>
          <a:ln w="9525"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47282" tIns="73641" rIns="147282" bIns="73641">
            <a:spAutoFit/>
          </a:bodyPr>
          <a:lstStyle/>
          <a:p>
            <a:pPr defTabSz="1473200">
              <a:spcBef>
                <a:spcPct val="50000"/>
              </a:spcBef>
              <a:buSzPct val="90000"/>
              <a:buFont typeface="Wingdings" pitchFamily="2" charset="2"/>
              <a:buChar char="n"/>
              <a:defRPr/>
            </a:pPr>
            <a:r>
              <a:rPr lang="en-US" altLang="zh-CN" sz="2600">
                <a:solidFill>
                  <a:schemeClr val="bg1"/>
                </a:solidFill>
                <a:latin typeface="微软雅黑" pitchFamily="34" charset="-122"/>
                <a:ea typeface="微软雅黑" pitchFamily="34" charset="-122"/>
              </a:rPr>
              <a:t> </a:t>
            </a:r>
            <a:r>
              <a:rPr lang="zh-CN" altLang="en-US" sz="2600">
                <a:solidFill>
                  <a:schemeClr val="bg1"/>
                </a:solidFill>
                <a:latin typeface="微软雅黑" pitchFamily="34" charset="-122"/>
                <a:ea typeface="微软雅黑" pitchFamily="34" charset="-122"/>
              </a:rPr>
              <a:t>项目形象的塑造</a:t>
            </a:r>
          </a:p>
        </p:txBody>
      </p:sp>
      <p:sp>
        <p:nvSpPr>
          <p:cNvPr id="16389" name="Text Box 50"/>
          <p:cNvSpPr txBox="1">
            <a:spLocks noChangeArrowheads="1"/>
          </p:cNvSpPr>
          <p:nvPr/>
        </p:nvSpPr>
        <p:spPr bwMode="auto">
          <a:xfrm>
            <a:off x="7345363" y="6765925"/>
            <a:ext cx="8039100" cy="542925"/>
          </a:xfrm>
          <a:prstGeom prst="rect">
            <a:avLst/>
          </a:prstGeom>
          <a:solidFill>
            <a:srgbClr val="3366CC"/>
          </a:solidFill>
          <a:ln w="9525"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47282" tIns="73641" rIns="147282" bIns="73641">
            <a:spAutoFit/>
          </a:bodyPr>
          <a:lstStyle/>
          <a:p>
            <a:pPr defTabSz="1473200">
              <a:spcBef>
                <a:spcPct val="50000"/>
              </a:spcBef>
              <a:buSzPct val="90000"/>
              <a:buFont typeface="Wingdings" pitchFamily="2" charset="2"/>
              <a:buChar char="n"/>
              <a:defRPr/>
            </a:pPr>
            <a:r>
              <a:rPr lang="en-US" altLang="zh-CN" sz="2600">
                <a:solidFill>
                  <a:schemeClr val="bg1"/>
                </a:solidFill>
                <a:latin typeface="微软雅黑" pitchFamily="34" charset="-122"/>
                <a:ea typeface="微软雅黑" pitchFamily="34" charset="-122"/>
              </a:rPr>
              <a:t> </a:t>
            </a:r>
            <a:r>
              <a:rPr lang="zh-CN" altLang="en-US" sz="2600">
                <a:solidFill>
                  <a:schemeClr val="bg1"/>
                </a:solidFill>
                <a:latin typeface="微软雅黑" pitchFamily="34" charset="-122"/>
                <a:ea typeface="微软雅黑" pitchFamily="34" charset="-122"/>
              </a:rPr>
              <a:t>项目利润优化</a:t>
            </a:r>
          </a:p>
        </p:txBody>
      </p:sp>
      <p:grpSp>
        <p:nvGrpSpPr>
          <p:cNvPr id="2" name="组合 12"/>
          <p:cNvGrpSpPr>
            <a:grpSpLocks/>
          </p:cNvGrpSpPr>
          <p:nvPr/>
        </p:nvGrpSpPr>
        <p:grpSpPr bwMode="auto">
          <a:xfrm>
            <a:off x="1133475" y="2054225"/>
            <a:ext cx="5915025" cy="6276975"/>
            <a:chOff x="1133475" y="2054225"/>
            <a:chExt cx="5915025" cy="6276975"/>
          </a:xfrm>
          <a:effectLst>
            <a:outerShdw blurRad="50800" dist="38100" dir="2700000" algn="tl" rotWithShape="0">
              <a:prstClr val="black">
                <a:alpha val="40000"/>
              </a:prstClr>
            </a:outerShdw>
          </a:effectLst>
        </p:grpSpPr>
        <p:sp>
          <p:nvSpPr>
            <p:cNvPr id="11" name="AutoShape 53"/>
            <p:cNvSpPr>
              <a:spLocks noChangeArrowheads="1"/>
            </p:cNvSpPr>
            <p:nvPr/>
          </p:nvSpPr>
          <p:spPr bwMode="auto">
            <a:xfrm>
              <a:off x="1133475" y="2054225"/>
              <a:ext cx="5915025" cy="6276975"/>
            </a:xfrm>
            <a:prstGeom prst="rightArrowCallout">
              <a:avLst>
                <a:gd name="adj1" fmla="val 24083"/>
                <a:gd name="adj2" fmla="val 23833"/>
                <a:gd name="adj3" fmla="val 9380"/>
                <a:gd name="adj4" fmla="val 85111"/>
              </a:avLst>
            </a:prstGeom>
            <a:ln>
              <a:headEnd/>
              <a:tailEnd/>
            </a:ln>
          </p:spPr>
          <p:style>
            <a:lnRef idx="0">
              <a:schemeClr val="accent1"/>
            </a:lnRef>
            <a:fillRef idx="3">
              <a:schemeClr val="accent1"/>
            </a:fillRef>
            <a:effectRef idx="3">
              <a:schemeClr val="accent1"/>
            </a:effectRef>
            <a:fontRef idx="minor">
              <a:schemeClr val="lt1"/>
            </a:fontRef>
          </p:style>
          <p:txBody>
            <a:bodyPr wrap="none" lIns="147282" tIns="73641" rIns="147282" bIns="73641" anchor="ctr"/>
            <a:lstStyle/>
            <a:p>
              <a:pPr defTabSz="1473200">
                <a:spcBef>
                  <a:spcPct val="50000"/>
                </a:spcBef>
                <a:defRPr/>
              </a:pPr>
              <a:endParaRPr lang="zh-CN" altLang="zh-CN" sz="2900">
                <a:effectLst>
                  <a:outerShdw blurRad="38100" dist="38100" dir="2700000" algn="tl">
                    <a:srgbClr val="C0C0C0"/>
                  </a:outerShdw>
                </a:effectLst>
                <a:latin typeface="微软雅黑" pitchFamily="34" charset="-122"/>
                <a:ea typeface="微软雅黑" pitchFamily="34" charset="-122"/>
              </a:endParaRPr>
            </a:p>
          </p:txBody>
        </p:sp>
        <p:sp>
          <p:nvSpPr>
            <p:cNvPr id="16398" name="Text Box 51"/>
            <p:cNvSpPr txBox="1">
              <a:spLocks noChangeArrowheads="1"/>
            </p:cNvSpPr>
            <p:nvPr/>
          </p:nvSpPr>
          <p:spPr bwMode="auto">
            <a:xfrm>
              <a:off x="1317625" y="2955925"/>
              <a:ext cx="2982913" cy="587375"/>
            </a:xfrm>
            <a:prstGeom prst="rect">
              <a:avLst/>
            </a:prstGeom>
            <a:noFill/>
            <a:ln w="9525">
              <a:noFill/>
              <a:miter lim="800000"/>
              <a:headEnd/>
              <a:tailEnd/>
            </a:ln>
          </p:spPr>
          <p:txBody>
            <a:bodyPr lIns="147282" tIns="73641" rIns="147282" bIns="73641">
              <a:spAutoFit/>
            </a:bodyPr>
            <a:lstStyle/>
            <a:p>
              <a:pPr defTabSz="1473200">
                <a:spcBef>
                  <a:spcPct val="50000"/>
                </a:spcBef>
                <a:defRPr/>
              </a:pPr>
              <a:r>
                <a:rPr lang="zh-CN" altLang="en-US" sz="2900" b="1">
                  <a:solidFill>
                    <a:srgbClr val="0033CC"/>
                  </a:solidFill>
                  <a:latin typeface="微软雅黑" pitchFamily="34" charset="-122"/>
                  <a:ea typeface="微软雅黑" pitchFamily="34" charset="-122"/>
                </a:rPr>
                <a:t>项目开发目标</a:t>
              </a:r>
            </a:p>
          </p:txBody>
        </p:sp>
        <p:sp>
          <p:nvSpPr>
            <p:cNvPr id="16399" name="Text Box 52"/>
            <p:cNvSpPr txBox="1">
              <a:spLocks noChangeArrowheads="1"/>
            </p:cNvSpPr>
            <p:nvPr/>
          </p:nvSpPr>
          <p:spPr bwMode="auto">
            <a:xfrm>
              <a:off x="1328737" y="4181475"/>
              <a:ext cx="5026025" cy="2447925"/>
            </a:xfrm>
            <a:prstGeom prst="rect">
              <a:avLst/>
            </a:prstGeom>
            <a:noFill/>
            <a:ln w="9525">
              <a:noFill/>
              <a:miter lim="800000"/>
              <a:headEnd/>
              <a:tailEnd/>
            </a:ln>
          </p:spPr>
          <p:txBody>
            <a:bodyPr lIns="147282" tIns="73641" rIns="147282" bIns="73641">
              <a:spAutoFit/>
            </a:bodyPr>
            <a:lstStyle/>
            <a:p>
              <a:pPr defTabSz="1473200">
                <a:lnSpc>
                  <a:spcPct val="130000"/>
                </a:lnSpc>
                <a:spcBef>
                  <a:spcPct val="50000"/>
                </a:spcBef>
                <a:buSzPct val="90000"/>
                <a:buFont typeface="Wingdings" pitchFamily="2" charset="2"/>
                <a:buChar char="n"/>
                <a:defRPr/>
              </a:pPr>
              <a:r>
                <a:rPr lang="zh-CN" altLang="en-US" sz="2600">
                  <a:latin typeface="微软雅黑" pitchFamily="34" charset="-122"/>
                  <a:ea typeface="微软雅黑" pitchFamily="34" charset="-122"/>
                </a:rPr>
                <a:t>实现利润优化目标</a:t>
              </a:r>
            </a:p>
            <a:p>
              <a:pPr defTabSz="1473200">
                <a:spcBef>
                  <a:spcPct val="50000"/>
                </a:spcBef>
                <a:buSzPct val="90000"/>
                <a:buFont typeface="Wingdings" pitchFamily="2" charset="2"/>
                <a:buChar char="n"/>
                <a:defRPr/>
              </a:pPr>
              <a:r>
                <a:rPr lang="zh-CN" altLang="en-US" sz="2600">
                  <a:latin typeface="微软雅黑" pitchFamily="34" charset="-122"/>
                  <a:ea typeface="微软雅黑" pitchFamily="34" charset="-122"/>
                </a:rPr>
                <a:t>项目的可操作性</a:t>
              </a:r>
            </a:p>
            <a:p>
              <a:pPr defTabSz="1473200">
                <a:spcBef>
                  <a:spcPct val="50000"/>
                </a:spcBef>
                <a:buSzPct val="90000"/>
                <a:buFont typeface="Wingdings" pitchFamily="2" charset="2"/>
                <a:buChar char="n"/>
                <a:defRPr/>
              </a:pPr>
              <a:r>
                <a:rPr lang="zh-CN" altLang="en-US" sz="2600">
                  <a:latin typeface="微软雅黑" pitchFamily="34" charset="-122"/>
                  <a:ea typeface="微软雅黑" pitchFamily="34" charset="-122"/>
                </a:rPr>
                <a:t>提升城市功能</a:t>
              </a:r>
            </a:p>
            <a:p>
              <a:pPr defTabSz="1473200">
                <a:spcBef>
                  <a:spcPct val="50000"/>
                </a:spcBef>
                <a:buSzPct val="90000"/>
                <a:buFont typeface="Wingdings" pitchFamily="2" charset="2"/>
                <a:buChar char="n"/>
                <a:defRPr/>
              </a:pPr>
              <a:endParaRPr lang="en-US" altLang="zh-CN" sz="2600">
                <a:latin typeface="微软雅黑" pitchFamily="34" charset="-122"/>
                <a:ea typeface="微软雅黑" pitchFamily="34" charset="-122"/>
              </a:endParaRPr>
            </a:p>
          </p:txBody>
        </p:sp>
      </p:grpSp>
      <p:sp>
        <p:nvSpPr>
          <p:cNvPr id="16391" name="Text Box 54"/>
          <p:cNvSpPr txBox="1">
            <a:spLocks noChangeArrowheads="1"/>
          </p:cNvSpPr>
          <p:nvPr/>
        </p:nvSpPr>
        <p:spPr bwMode="auto">
          <a:xfrm>
            <a:off x="7323138" y="2625725"/>
            <a:ext cx="8039100" cy="1501775"/>
          </a:xfrm>
          <a:prstGeom prst="rect">
            <a:avLst/>
          </a:prstGeom>
          <a:solidFill>
            <a:schemeClr val="bg1"/>
          </a:solidFill>
          <a:ln w="9525">
            <a:solidFill>
              <a:srgbClr val="A6A6A6"/>
            </a:solidFill>
            <a:miter lim="800000"/>
            <a:headEnd/>
            <a:tailEnd/>
          </a:ln>
          <a:effectLst>
            <a:outerShdw blurRad="50800" dist="38100" dir="2700000" algn="tl" rotWithShape="0">
              <a:prstClr val="black">
                <a:alpha val="40000"/>
              </a:prstClr>
            </a:outerShdw>
          </a:effectLst>
        </p:spPr>
        <p:txBody>
          <a:bodyPr lIns="147282" tIns="73641" rIns="147282" bIns="73641">
            <a:spAutoFit/>
          </a:bodyPr>
          <a:lstStyle/>
          <a:p>
            <a:pPr defTabSz="1473200">
              <a:lnSpc>
                <a:spcPct val="150000"/>
              </a:lnSpc>
              <a:spcBef>
                <a:spcPct val="50000"/>
              </a:spcBef>
              <a:buClr>
                <a:srgbClr val="A50021"/>
              </a:buClr>
              <a:buFont typeface="Wingdings" pitchFamily="2" charset="2"/>
              <a:buNone/>
              <a:defRPr/>
            </a:pPr>
            <a:r>
              <a:rPr lang="zh-CN" altLang="en-US" sz="2300" dirty="0">
                <a:latin typeface="微软雅黑" pitchFamily="34" charset="-122"/>
                <a:ea typeface="微软雅黑" pitchFamily="34" charset="-122"/>
              </a:rPr>
              <a:t>大力发展城市服务业，形成地上地下的网络型商业中心，有效形成主力消费人群聚焦，改变人们原有的消费习惯。</a:t>
            </a:r>
          </a:p>
        </p:txBody>
      </p:sp>
      <p:sp>
        <p:nvSpPr>
          <p:cNvPr id="16392" name="Text Box 55"/>
          <p:cNvSpPr txBox="1">
            <a:spLocks noChangeArrowheads="1"/>
          </p:cNvSpPr>
          <p:nvPr/>
        </p:nvSpPr>
        <p:spPr bwMode="auto">
          <a:xfrm>
            <a:off x="7345363" y="5089525"/>
            <a:ext cx="8005762" cy="1412875"/>
          </a:xfrm>
          <a:prstGeom prst="rect">
            <a:avLst/>
          </a:prstGeom>
          <a:solidFill>
            <a:schemeClr val="bg1"/>
          </a:solidFill>
          <a:ln w="9525">
            <a:solidFill>
              <a:srgbClr val="A6A6A6"/>
            </a:solidFill>
            <a:miter lim="800000"/>
            <a:headEnd/>
            <a:tailEnd/>
          </a:ln>
          <a:effectLst>
            <a:outerShdw blurRad="50800" dist="38100" dir="2700000" algn="tl" rotWithShape="0">
              <a:prstClr val="black">
                <a:alpha val="40000"/>
              </a:prstClr>
            </a:outerShdw>
          </a:effectLst>
        </p:spPr>
        <p:txBody>
          <a:bodyPr lIns="147282" tIns="73641" rIns="147282" bIns="73641">
            <a:spAutoFit/>
          </a:bodyPr>
          <a:lstStyle/>
          <a:p>
            <a:pPr defTabSz="1473200">
              <a:lnSpc>
                <a:spcPct val="125000"/>
              </a:lnSpc>
              <a:spcBef>
                <a:spcPct val="50000"/>
              </a:spcBef>
              <a:defRPr/>
            </a:pPr>
            <a:r>
              <a:rPr lang="zh-CN" altLang="en-US" sz="2200" dirty="0">
                <a:latin typeface="微软雅黑" pitchFamily="34" charset="-122"/>
                <a:ea typeface="微软雅黑" pitchFamily="34" charset="-122"/>
              </a:rPr>
              <a:t>借鉴城市设计的各种手法，创造人性化的空间</a:t>
            </a:r>
            <a:r>
              <a:rPr lang="zh-CN" altLang="en-US" sz="2200" dirty="0">
                <a:latin typeface="Times New Roman" pitchFamily="18" charset="0"/>
                <a:ea typeface="宋体" pitchFamily="2" charset="-122"/>
              </a:rPr>
              <a:t> ，</a:t>
            </a:r>
            <a:r>
              <a:rPr lang="zh-CN" altLang="en-US" sz="2200" dirty="0">
                <a:latin typeface="微软雅黑" pitchFamily="34" charset="-122"/>
                <a:ea typeface="微软雅黑" pitchFamily="34" charset="-122"/>
              </a:rPr>
              <a:t>不同区域的地下空间应有不同的特色，与周边的建筑要素相呼应和协调，以塑造个性化形象。 </a:t>
            </a:r>
          </a:p>
        </p:txBody>
      </p:sp>
      <p:sp>
        <p:nvSpPr>
          <p:cNvPr id="16393" name="Text Box 56"/>
          <p:cNvSpPr txBox="1">
            <a:spLocks noChangeArrowheads="1"/>
          </p:cNvSpPr>
          <p:nvPr/>
        </p:nvSpPr>
        <p:spPr bwMode="auto">
          <a:xfrm>
            <a:off x="7323138" y="7448550"/>
            <a:ext cx="8039100" cy="996950"/>
          </a:xfrm>
          <a:prstGeom prst="rect">
            <a:avLst/>
          </a:prstGeom>
          <a:solidFill>
            <a:schemeClr val="bg1"/>
          </a:solidFill>
          <a:ln w="9525">
            <a:solidFill>
              <a:srgbClr val="A6A6A6"/>
            </a:solidFill>
            <a:miter lim="800000"/>
            <a:headEnd/>
            <a:tailEnd/>
          </a:ln>
          <a:effectLst>
            <a:outerShdw blurRad="50800" dist="38100" dir="2700000" algn="tl" rotWithShape="0">
              <a:prstClr val="black">
                <a:alpha val="40000"/>
              </a:prstClr>
            </a:outerShdw>
          </a:effectLst>
        </p:spPr>
        <p:txBody>
          <a:bodyPr lIns="147282" tIns="73641" rIns="147282" bIns="73641">
            <a:spAutoFit/>
          </a:bodyPr>
          <a:lstStyle/>
          <a:p>
            <a:pPr defTabSz="1473200">
              <a:lnSpc>
                <a:spcPct val="120000"/>
              </a:lnSpc>
              <a:spcBef>
                <a:spcPct val="50000"/>
              </a:spcBef>
              <a:defRPr/>
            </a:pPr>
            <a:r>
              <a:rPr lang="zh-CN" altLang="en-US" sz="2300" dirty="0">
                <a:latin typeface="微软雅黑" pitchFamily="34" charset="-122"/>
                <a:ea typeface="微软雅黑" pitchFamily="34" charset="-122"/>
              </a:rPr>
              <a:t>通过精准定位和产品合理规划，实现项目经营利润最大化的目标。</a:t>
            </a:r>
          </a:p>
        </p:txBody>
      </p:sp>
      <p:sp>
        <p:nvSpPr>
          <p:cNvPr id="38928" name="Rectangle 13"/>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项目开发目标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6387"/>
                                        </p:tgtEl>
                                        <p:attrNameLst>
                                          <p:attrName>style.visibility</p:attrName>
                                        </p:attrNameLst>
                                      </p:cBhvr>
                                      <p:to>
                                        <p:strVal val="visible"/>
                                      </p:to>
                                    </p:set>
                                    <p:animEffect transition="in" filter="dissolve">
                                      <p:cBhvr>
                                        <p:cTn id="11" dur="500"/>
                                        <p:tgtEl>
                                          <p:spTgt spid="1638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6391"/>
                                        </p:tgtEl>
                                        <p:attrNameLst>
                                          <p:attrName>style.visibility</p:attrName>
                                        </p:attrNameLst>
                                      </p:cBhvr>
                                      <p:to>
                                        <p:strVal val="visible"/>
                                      </p:to>
                                    </p:set>
                                    <p:animEffect transition="in" filter="dissolve">
                                      <p:cBhvr>
                                        <p:cTn id="14" dur="500"/>
                                        <p:tgtEl>
                                          <p:spTgt spid="16391"/>
                                        </p:tgtEl>
                                      </p:cBhvr>
                                    </p:animEffect>
                                  </p:childTnLst>
                                </p:cTn>
                              </p:par>
                              <p:par>
                                <p:cTn id="15" presetID="9" presetClass="entr" presetSubtype="0" fill="hold" nodeType="with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dissolve">
                                      <p:cBhvr>
                                        <p:cTn id="17" dur="500"/>
                                        <p:tgtEl>
                                          <p:spTgt spid="1638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6392"/>
                                        </p:tgtEl>
                                        <p:attrNameLst>
                                          <p:attrName>style.visibility</p:attrName>
                                        </p:attrNameLst>
                                      </p:cBhvr>
                                      <p:to>
                                        <p:strVal val="visible"/>
                                      </p:to>
                                    </p:set>
                                    <p:animEffect transition="in" filter="dissolve">
                                      <p:cBhvr>
                                        <p:cTn id="20" dur="500"/>
                                        <p:tgtEl>
                                          <p:spTgt spid="16392"/>
                                        </p:tgtEl>
                                      </p:cBhvr>
                                    </p:animEffect>
                                  </p:childTnLst>
                                </p:cTn>
                              </p:par>
                              <p:par>
                                <p:cTn id="21" presetID="9" presetClass="entr" presetSubtype="0" fill="hold" nodeType="withEffect">
                                  <p:stCondLst>
                                    <p:cond delay="0"/>
                                  </p:stCondLst>
                                  <p:childTnLst>
                                    <p:set>
                                      <p:cBhvr>
                                        <p:cTn id="22" dur="1" fill="hold">
                                          <p:stCondLst>
                                            <p:cond delay="0"/>
                                          </p:stCondLst>
                                        </p:cTn>
                                        <p:tgtEl>
                                          <p:spTgt spid="16389"/>
                                        </p:tgtEl>
                                        <p:attrNameLst>
                                          <p:attrName>style.visibility</p:attrName>
                                        </p:attrNameLst>
                                      </p:cBhvr>
                                      <p:to>
                                        <p:strVal val="visible"/>
                                      </p:to>
                                    </p:set>
                                    <p:animEffect transition="in" filter="dissolve">
                                      <p:cBhvr>
                                        <p:cTn id="23" dur="500"/>
                                        <p:tgtEl>
                                          <p:spTgt spid="1638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393"/>
                                        </p:tgtEl>
                                        <p:attrNameLst>
                                          <p:attrName>style.visibility</p:attrName>
                                        </p:attrNameLst>
                                      </p:cBhvr>
                                      <p:to>
                                        <p:strVal val="visible"/>
                                      </p:to>
                                    </p:set>
                                    <p:animEffect transition="in" filter="dissolve">
                                      <p:cBhvr>
                                        <p:cTn id="26"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sp>
        <p:nvSpPr>
          <p:cNvPr id="374787" name="Text Box 3"/>
          <p:cNvSpPr txBox="1">
            <a:spLocks noChangeArrowheads="1"/>
          </p:cNvSpPr>
          <p:nvPr/>
        </p:nvSpPr>
        <p:spPr bwMode="auto">
          <a:xfrm>
            <a:off x="334963" y="1300163"/>
            <a:ext cx="4038600" cy="588962"/>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spAutoFit/>
          </a:bodyPr>
          <a:lstStyle/>
          <a:p>
            <a:pPr algn="ctr" defTabSz="1609725">
              <a:spcBef>
                <a:spcPct val="50000"/>
              </a:spcBef>
              <a:defRPr/>
            </a:pPr>
            <a:r>
              <a:rPr lang="zh-CN" altLang="en-US" sz="2800" b="1" dirty="0"/>
              <a:t>无锡商业市场发展历程</a:t>
            </a:r>
          </a:p>
        </p:txBody>
      </p:sp>
      <p:sp>
        <p:nvSpPr>
          <p:cNvPr id="374788" name="Freeform 4"/>
          <p:cNvSpPr>
            <a:spLocks/>
          </p:cNvSpPr>
          <p:nvPr/>
        </p:nvSpPr>
        <p:spPr bwMode="blackWhite">
          <a:xfrm>
            <a:off x="228600" y="2533650"/>
            <a:ext cx="16578263" cy="1327150"/>
          </a:xfrm>
          <a:custGeom>
            <a:avLst/>
            <a:gdLst>
              <a:gd name="T0" fmla="*/ 0 w 4444"/>
              <a:gd name="T1" fmla="*/ 2147483647 h 1167"/>
              <a:gd name="T2" fmla="*/ 2147483647 w 4444"/>
              <a:gd name="T3" fmla="*/ 2147483647 h 1167"/>
              <a:gd name="T4" fmla="*/ 2147483647 w 4444"/>
              <a:gd name="T5" fmla="*/ 2147483647 h 1167"/>
              <a:gd name="T6" fmla="*/ 2147483647 w 4444"/>
              <a:gd name="T7" fmla="*/ 2147483647 h 1167"/>
              <a:gd name="T8" fmla="*/ 2147483647 w 4444"/>
              <a:gd name="T9" fmla="*/ 2147483647 h 1167"/>
              <a:gd name="T10" fmla="*/ 2147483647 w 4444"/>
              <a:gd name="T11" fmla="*/ 2147483647 h 1167"/>
              <a:gd name="T12" fmla="*/ 2147483647 w 4444"/>
              <a:gd name="T13" fmla="*/ 2147483647 h 1167"/>
              <a:gd name="T14" fmla="*/ 2147483647 w 4444"/>
              <a:gd name="T15" fmla="*/ 2147483647 h 1167"/>
              <a:gd name="T16" fmla="*/ 2147483647 w 4444"/>
              <a:gd name="T17" fmla="*/ 2147483647 h 1167"/>
              <a:gd name="T18" fmla="*/ 2147483647 w 4444"/>
              <a:gd name="T19" fmla="*/ 2147483647 h 1167"/>
              <a:gd name="T20" fmla="*/ 2147483647 w 4444"/>
              <a:gd name="T21" fmla="*/ 2147483647 h 1167"/>
              <a:gd name="T22" fmla="*/ 2147483647 w 4444"/>
              <a:gd name="T23" fmla="*/ 2147483647 h 1167"/>
              <a:gd name="T24" fmla="*/ 2147483647 w 4444"/>
              <a:gd name="T25" fmla="*/ 2147483647 h 1167"/>
              <a:gd name="T26" fmla="*/ 2147483647 w 4444"/>
              <a:gd name="T27" fmla="*/ 0 h 1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44"/>
              <a:gd name="T43" fmla="*/ 0 h 1167"/>
              <a:gd name="T44" fmla="*/ 4444 w 4444"/>
              <a:gd name="T45" fmla="*/ 1167 h 11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44" h="1167">
                <a:moveTo>
                  <a:pt x="0" y="1137"/>
                </a:moveTo>
                <a:lnTo>
                  <a:pt x="8" y="1167"/>
                </a:lnTo>
                <a:lnTo>
                  <a:pt x="15" y="1146"/>
                </a:lnTo>
                <a:lnTo>
                  <a:pt x="1118" y="1146"/>
                </a:lnTo>
                <a:lnTo>
                  <a:pt x="1118" y="794"/>
                </a:lnTo>
                <a:lnTo>
                  <a:pt x="2234" y="794"/>
                </a:lnTo>
                <a:lnTo>
                  <a:pt x="2234" y="409"/>
                </a:lnTo>
                <a:lnTo>
                  <a:pt x="3325" y="409"/>
                </a:lnTo>
                <a:lnTo>
                  <a:pt x="3325" y="34"/>
                </a:lnTo>
                <a:lnTo>
                  <a:pt x="4441" y="34"/>
                </a:lnTo>
                <a:lnTo>
                  <a:pt x="3338" y="20"/>
                </a:lnTo>
                <a:lnTo>
                  <a:pt x="4444" y="20"/>
                </a:lnTo>
                <a:lnTo>
                  <a:pt x="4444" y="10"/>
                </a:lnTo>
                <a:lnTo>
                  <a:pt x="4444" y="0"/>
                </a:lnTo>
              </a:path>
            </a:pathLst>
          </a:custGeom>
          <a:noFill/>
          <a:ln w="28575">
            <a:solidFill>
              <a:srgbClr val="BBE0E3"/>
            </a:solidFill>
            <a:round/>
            <a:headEnd/>
            <a:tailEnd/>
          </a:ln>
          <a:scene3d>
            <a:camera prst="legacyObliqueTopRight"/>
            <a:lightRig rig="legacyFlat2" dir="t"/>
          </a:scene3d>
          <a:sp3d extrusionH="430200" prstMaterial="legacyMatte">
            <a:bevelT w="13500" h="13500" prst="angle"/>
            <a:bevelB w="13500" h="13500" prst="angle"/>
            <a:extrusionClr>
              <a:srgbClr val="BBE0E3"/>
            </a:extrusionClr>
          </a:sp3d>
          <a:extLst>
            <a:ext uri="{909E8E84-426E-40DD-AFC4-6F175D3DCCD1}">
              <a14:hiddenFill xmlns:a14="http://schemas.microsoft.com/office/drawing/2010/main" xmlns="">
                <a:solidFill>
                  <a:srgbClr val="FFFFFF"/>
                </a:solidFill>
              </a14:hiddenFill>
            </a:ext>
          </a:extLst>
        </p:spPr>
        <p:txBody>
          <a:bodyPr lIns="0" tIns="0" rIns="0" bIns="0" anchor="ctr">
            <a:spAutoFit/>
            <a:flatTx/>
          </a:bodyPr>
          <a:lstStyle/>
          <a:p>
            <a:endParaRPr lang="zh-CN" altLang="en-US"/>
          </a:p>
        </p:txBody>
      </p:sp>
      <p:sp>
        <p:nvSpPr>
          <p:cNvPr id="374790" name="Rectangle 6"/>
          <p:cNvSpPr>
            <a:spLocks noChangeArrowheads="1"/>
          </p:cNvSpPr>
          <p:nvPr/>
        </p:nvSpPr>
        <p:spPr bwMode="auto">
          <a:xfrm>
            <a:off x="5378450" y="2527300"/>
            <a:ext cx="246697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spAutoFit/>
          </a:bodyPr>
          <a:lstStyle/>
          <a:p>
            <a:pPr algn="ctr" defTabSz="1543050"/>
            <a:r>
              <a:rPr lang="zh-CN" altLang="en-US" sz="3400" b="1">
                <a:latin typeface="Arial" pitchFamily="34" charset="0"/>
              </a:rPr>
              <a:t>市场成长期</a:t>
            </a:r>
          </a:p>
        </p:txBody>
      </p:sp>
      <p:sp>
        <p:nvSpPr>
          <p:cNvPr id="374791" name="Rectangle 7"/>
          <p:cNvSpPr>
            <a:spLocks noChangeArrowheads="1"/>
          </p:cNvSpPr>
          <p:nvPr/>
        </p:nvSpPr>
        <p:spPr bwMode="auto">
          <a:xfrm>
            <a:off x="9461500" y="2070100"/>
            <a:ext cx="246697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spAutoFit/>
          </a:bodyPr>
          <a:lstStyle/>
          <a:p>
            <a:pPr algn="ctr" defTabSz="1543050"/>
            <a:r>
              <a:rPr lang="zh-CN" altLang="en-US" sz="3400" b="1">
                <a:latin typeface="Arial" pitchFamily="34" charset="0"/>
              </a:rPr>
              <a:t>市场蓄势期</a:t>
            </a:r>
          </a:p>
        </p:txBody>
      </p:sp>
      <p:sp>
        <p:nvSpPr>
          <p:cNvPr id="374792" name="Rectangle 8"/>
          <p:cNvSpPr>
            <a:spLocks noChangeArrowheads="1"/>
          </p:cNvSpPr>
          <p:nvPr/>
        </p:nvSpPr>
        <p:spPr bwMode="auto">
          <a:xfrm>
            <a:off x="13787438" y="1660525"/>
            <a:ext cx="246697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spAutoFit/>
          </a:bodyPr>
          <a:lstStyle/>
          <a:p>
            <a:pPr algn="ctr" defTabSz="1543050"/>
            <a:r>
              <a:rPr lang="zh-CN" altLang="en-US" sz="3400" b="1">
                <a:latin typeface="Arial" pitchFamily="34" charset="0"/>
              </a:rPr>
              <a:t>市场发展期</a:t>
            </a:r>
          </a:p>
        </p:txBody>
      </p:sp>
      <p:sp>
        <p:nvSpPr>
          <p:cNvPr id="62472" name="Rectangle 5"/>
          <p:cNvSpPr>
            <a:spLocks noChangeArrowheads="1"/>
          </p:cNvSpPr>
          <p:nvPr/>
        </p:nvSpPr>
        <p:spPr bwMode="auto">
          <a:xfrm>
            <a:off x="1160463" y="2886075"/>
            <a:ext cx="2466975" cy="673100"/>
          </a:xfrm>
          <a:prstGeom prst="rect">
            <a:avLst/>
          </a:prstGeom>
          <a:solidFill>
            <a:schemeClr val="bg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lIns="154305" tIns="77153" rIns="154305" bIns="77153" anchor="ctr">
            <a:spAutoFit/>
          </a:bodyPr>
          <a:lstStyle/>
          <a:p>
            <a:pPr algn="ctr" defTabSz="1543050"/>
            <a:r>
              <a:rPr lang="zh-CN" altLang="en-US" sz="3400" b="1">
                <a:latin typeface="Arial" pitchFamily="34" charset="0"/>
              </a:rPr>
              <a:t>市场萌芽期</a:t>
            </a:r>
          </a:p>
        </p:txBody>
      </p:sp>
      <p:sp>
        <p:nvSpPr>
          <p:cNvPr id="62473" name="Rectangle 9"/>
          <p:cNvSpPr>
            <a:spLocks noChangeArrowheads="1"/>
          </p:cNvSpPr>
          <p:nvPr/>
        </p:nvSpPr>
        <p:spPr bwMode="auto">
          <a:xfrm>
            <a:off x="503238" y="4802188"/>
            <a:ext cx="3533775" cy="3825875"/>
          </a:xfrm>
          <a:prstGeom prst="rect">
            <a:avLst/>
          </a:prstGeom>
          <a:solidFill>
            <a:schemeClr val="bg1"/>
          </a:solidFill>
          <a:ln w="12700" algn="ctr">
            <a:solidFill>
              <a:srgbClr val="003BF6"/>
            </a:solidFill>
            <a:prstDash val="dash"/>
            <a:miter lim="800000"/>
            <a:headEnd/>
            <a:tailEnd/>
          </a:ln>
        </p:spPr>
        <p:txBody>
          <a:bodyPr lIns="154305" tIns="77153" rIns="154305" bIns="77153" anchor="ctr">
            <a:spAutoFit/>
          </a:bodyPr>
          <a:lstStyle/>
          <a:p>
            <a:pPr defTabSz="1543050">
              <a:lnSpc>
                <a:spcPct val="150000"/>
              </a:lnSpc>
              <a:buFont typeface="Wingdings" pitchFamily="2" charset="2"/>
              <a:buChar char="Ø"/>
            </a:pPr>
            <a:r>
              <a:rPr lang="en-US" altLang="zh-CN" sz="2000"/>
              <a:t> 90</a:t>
            </a:r>
            <a:r>
              <a:rPr lang="zh-CN" altLang="en-US" sz="2000"/>
              <a:t>年代初期</a:t>
            </a:r>
          </a:p>
          <a:p>
            <a:pPr defTabSz="1543050">
              <a:lnSpc>
                <a:spcPct val="150000"/>
              </a:lnSpc>
              <a:buFont typeface="Wingdings" pitchFamily="2" charset="2"/>
              <a:buChar char="Ø"/>
            </a:pPr>
            <a:r>
              <a:rPr lang="zh-CN" altLang="en-US" sz="2000"/>
              <a:t> 逐渐出现以国营百货公司为垄断的商业形态。</a:t>
            </a:r>
          </a:p>
          <a:p>
            <a:pPr defTabSz="1543050">
              <a:lnSpc>
                <a:spcPct val="150000"/>
              </a:lnSpc>
              <a:buFont typeface="Wingdings" pitchFamily="2" charset="2"/>
              <a:buChar char="Ø"/>
            </a:pPr>
            <a:r>
              <a:rPr lang="zh-CN" altLang="en-US" sz="2000"/>
              <a:t> 档次不高，主要经营居民日用品，其他零售业态相对匮乏。</a:t>
            </a:r>
          </a:p>
          <a:p>
            <a:pPr defTabSz="1543050">
              <a:lnSpc>
                <a:spcPct val="150000"/>
              </a:lnSpc>
              <a:buFont typeface="Wingdings" pitchFamily="2" charset="2"/>
              <a:buChar char="Ø"/>
            </a:pPr>
            <a:r>
              <a:rPr lang="zh-CN" altLang="en-US" sz="2000"/>
              <a:t> 由于市场集聚效应，无锡市自发形成许多商业 街区。</a:t>
            </a:r>
          </a:p>
        </p:txBody>
      </p:sp>
      <p:sp>
        <p:nvSpPr>
          <p:cNvPr id="374794" name="Rectangle 10"/>
          <p:cNvSpPr>
            <a:spLocks noChangeArrowheads="1"/>
          </p:cNvSpPr>
          <p:nvPr/>
        </p:nvSpPr>
        <p:spPr bwMode="auto">
          <a:xfrm>
            <a:off x="4176713" y="4335463"/>
            <a:ext cx="4217987" cy="4283075"/>
          </a:xfrm>
          <a:prstGeom prst="rect">
            <a:avLst/>
          </a:prstGeom>
          <a:noFill/>
          <a:ln w="12700" algn="ctr">
            <a:solidFill>
              <a:srgbClr val="0033CC"/>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spAutoFit/>
          </a:bodyPr>
          <a:lstStyle/>
          <a:p>
            <a:pPr defTabSz="1543050">
              <a:lnSpc>
                <a:spcPct val="150000"/>
              </a:lnSpc>
              <a:buFont typeface="Wingdings" pitchFamily="2" charset="2"/>
              <a:buChar char="Ø"/>
            </a:pPr>
            <a:r>
              <a:rPr lang="en-US" altLang="zh-CN" sz="2000"/>
              <a:t> 90</a:t>
            </a:r>
            <a:r>
              <a:rPr lang="zh-CN" altLang="en-US" sz="2000"/>
              <a:t>年代末</a:t>
            </a:r>
            <a:r>
              <a:rPr lang="en-US" altLang="zh-CN" sz="2000"/>
              <a:t>21</a:t>
            </a:r>
            <a:r>
              <a:rPr lang="zh-CN" altLang="en-US" sz="2000"/>
              <a:t>世纪初</a:t>
            </a:r>
          </a:p>
          <a:p>
            <a:pPr defTabSz="1543050">
              <a:lnSpc>
                <a:spcPct val="150000"/>
              </a:lnSpc>
              <a:buFont typeface="Wingdings" pitchFamily="2" charset="2"/>
              <a:buChar char="Ø"/>
            </a:pPr>
            <a:r>
              <a:rPr lang="zh-CN" altLang="en-US" sz="2000"/>
              <a:t> 无锡市零售业从百货业占主导地位，逐步向超市、便利店、专业专卖店等多业态共同发展。</a:t>
            </a:r>
          </a:p>
          <a:p>
            <a:pPr defTabSz="1543050">
              <a:lnSpc>
                <a:spcPct val="150000"/>
              </a:lnSpc>
              <a:buFont typeface="Wingdings" pitchFamily="2" charset="2"/>
              <a:buChar char="Ø"/>
            </a:pPr>
            <a:r>
              <a:rPr lang="zh-CN" altLang="en-US" sz="2000"/>
              <a:t> 国内外大型卖场相继进入。</a:t>
            </a:r>
          </a:p>
          <a:p>
            <a:pPr defTabSz="1543050">
              <a:lnSpc>
                <a:spcPct val="150000"/>
              </a:lnSpc>
              <a:buFont typeface="Wingdings" pitchFamily="2" charset="2"/>
              <a:buChar char="Ø"/>
            </a:pPr>
            <a:r>
              <a:rPr lang="zh-CN" altLang="en-US" sz="2000"/>
              <a:t> 经营方式更倾向于开发单位自主经营，零售类物业的成交量低。</a:t>
            </a:r>
          </a:p>
          <a:p>
            <a:pPr defTabSz="1543050">
              <a:lnSpc>
                <a:spcPct val="150000"/>
              </a:lnSpc>
              <a:buFont typeface="Wingdings" pitchFamily="2" charset="2"/>
              <a:buChar char="Ø"/>
            </a:pPr>
            <a:r>
              <a:rPr lang="zh-CN" altLang="en-US" sz="2000"/>
              <a:t> 零售类物业的投资价值尚未得到广泛认同。</a:t>
            </a:r>
          </a:p>
        </p:txBody>
      </p:sp>
      <p:sp>
        <p:nvSpPr>
          <p:cNvPr id="374795" name="Rectangle 11"/>
          <p:cNvSpPr>
            <a:spLocks noChangeArrowheads="1"/>
          </p:cNvSpPr>
          <p:nvPr/>
        </p:nvSpPr>
        <p:spPr bwMode="auto">
          <a:xfrm>
            <a:off x="8488363" y="3900488"/>
            <a:ext cx="4752975" cy="4740275"/>
          </a:xfrm>
          <a:prstGeom prst="rect">
            <a:avLst/>
          </a:prstGeom>
          <a:noFill/>
          <a:ln w="12700" algn="ctr">
            <a:solidFill>
              <a:srgbClr val="0033CC"/>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spAutoFit/>
          </a:bodyPr>
          <a:lstStyle/>
          <a:p>
            <a:pPr defTabSz="1543050">
              <a:lnSpc>
                <a:spcPct val="150000"/>
              </a:lnSpc>
              <a:buFont typeface="Wingdings" pitchFamily="2" charset="2"/>
              <a:buChar char="Ø"/>
            </a:pPr>
            <a:r>
              <a:rPr lang="en-US" altLang="zh-CN" sz="2000"/>
              <a:t> 2003</a:t>
            </a:r>
            <a:r>
              <a:rPr lang="zh-CN" altLang="en-US" sz="2000"/>
              <a:t>年至</a:t>
            </a:r>
            <a:r>
              <a:rPr lang="en-US" altLang="zh-CN" sz="2000"/>
              <a:t>2004</a:t>
            </a:r>
            <a:r>
              <a:rPr lang="zh-CN" altLang="en-US" sz="2000"/>
              <a:t>年</a:t>
            </a:r>
          </a:p>
          <a:p>
            <a:pPr defTabSz="1543050">
              <a:lnSpc>
                <a:spcPct val="150000"/>
              </a:lnSpc>
              <a:buFont typeface="Wingdings" pitchFamily="2" charset="2"/>
              <a:buChar char="Ø"/>
            </a:pPr>
            <a:r>
              <a:rPr lang="zh-CN" altLang="en-US" sz="2000"/>
              <a:t>市中心核心商圈形成绝对影响力，其他区域的商业也获得一定发展。</a:t>
            </a:r>
          </a:p>
          <a:p>
            <a:pPr defTabSz="1543050">
              <a:lnSpc>
                <a:spcPct val="150000"/>
              </a:lnSpc>
              <a:buFont typeface="Wingdings" pitchFamily="2" charset="2"/>
              <a:buChar char="Ø"/>
            </a:pPr>
            <a:r>
              <a:rPr lang="zh-CN" altLang="en-US" sz="2000"/>
              <a:t> 专业性极强的各类商品交易市场崛起。</a:t>
            </a:r>
          </a:p>
          <a:p>
            <a:pPr defTabSz="1543050">
              <a:lnSpc>
                <a:spcPct val="150000"/>
              </a:lnSpc>
              <a:buFont typeface="Wingdings" pitchFamily="2" charset="2"/>
              <a:buChar char="Ø"/>
            </a:pPr>
            <a:r>
              <a:rPr lang="zh-CN" altLang="en-US" sz="2000"/>
              <a:t> 市场购买力迅速积累，零售类物业进入蓄势待发期。</a:t>
            </a:r>
          </a:p>
          <a:p>
            <a:pPr defTabSz="1543050">
              <a:lnSpc>
                <a:spcPct val="150000"/>
              </a:lnSpc>
              <a:buFont typeface="Wingdings" pitchFamily="2" charset="2"/>
              <a:buChar char="Ø"/>
            </a:pPr>
            <a:endParaRPr lang="zh-CN" altLang="en-US" sz="2000"/>
          </a:p>
          <a:p>
            <a:pPr defTabSz="1543050">
              <a:lnSpc>
                <a:spcPct val="150000"/>
              </a:lnSpc>
              <a:buFont typeface="Wingdings" pitchFamily="2" charset="2"/>
              <a:buChar char="Ø"/>
            </a:pPr>
            <a:endParaRPr lang="zh-CN" altLang="en-US" sz="2000"/>
          </a:p>
          <a:p>
            <a:pPr defTabSz="1543050">
              <a:lnSpc>
                <a:spcPct val="150000"/>
              </a:lnSpc>
              <a:buFont typeface="Wingdings" pitchFamily="2" charset="2"/>
              <a:buChar char="Ø"/>
            </a:pPr>
            <a:endParaRPr lang="zh-CN" altLang="en-US" sz="2000"/>
          </a:p>
          <a:p>
            <a:pPr defTabSz="1543050">
              <a:lnSpc>
                <a:spcPct val="150000"/>
              </a:lnSpc>
              <a:buFont typeface="Wingdings" pitchFamily="2" charset="2"/>
              <a:buChar char="Ø"/>
            </a:pPr>
            <a:endParaRPr lang="en-US" altLang="zh-CN" sz="2000"/>
          </a:p>
        </p:txBody>
      </p:sp>
      <p:sp>
        <p:nvSpPr>
          <p:cNvPr id="374796" name="Rectangle 12"/>
          <p:cNvSpPr>
            <a:spLocks noChangeArrowheads="1"/>
          </p:cNvSpPr>
          <p:nvPr/>
        </p:nvSpPr>
        <p:spPr bwMode="auto">
          <a:xfrm>
            <a:off x="13320713" y="3076575"/>
            <a:ext cx="3529012" cy="5719763"/>
          </a:xfrm>
          <a:prstGeom prst="rect">
            <a:avLst/>
          </a:prstGeom>
          <a:noFill/>
          <a:ln w="12700" algn="ctr">
            <a:solidFill>
              <a:srgbClr val="0033CC"/>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spAutoFit/>
          </a:bodyPr>
          <a:lstStyle/>
          <a:p>
            <a:pPr defTabSz="1543050">
              <a:lnSpc>
                <a:spcPct val="140000"/>
              </a:lnSpc>
              <a:buFont typeface="Wingdings" pitchFamily="2" charset="2"/>
              <a:buChar char="Ø"/>
            </a:pPr>
            <a:r>
              <a:rPr lang="en-US" altLang="zh-CN" sz="2000"/>
              <a:t> 2005</a:t>
            </a:r>
            <a:r>
              <a:rPr lang="zh-CN" altLang="en-US" sz="2000"/>
              <a:t>年至</a:t>
            </a:r>
            <a:r>
              <a:rPr lang="en-US" altLang="zh-CN" sz="2000"/>
              <a:t>2010</a:t>
            </a:r>
            <a:r>
              <a:rPr lang="zh-CN" altLang="en-US" sz="2000"/>
              <a:t>年</a:t>
            </a:r>
          </a:p>
          <a:p>
            <a:pPr defTabSz="1543050">
              <a:lnSpc>
                <a:spcPct val="140000"/>
              </a:lnSpc>
              <a:buFont typeface="Wingdings" pitchFamily="2" charset="2"/>
              <a:buChar char="Ø"/>
            </a:pPr>
            <a:r>
              <a:rPr lang="zh-CN" altLang="en-US" sz="2000"/>
              <a:t> 随着保利广场为代表的新型零售类物业亮相市场，无锡出现真正意义的购物中心。</a:t>
            </a:r>
          </a:p>
          <a:p>
            <a:pPr defTabSz="1543050">
              <a:lnSpc>
                <a:spcPct val="140000"/>
              </a:lnSpc>
              <a:buFont typeface="Wingdings" pitchFamily="2" charset="2"/>
              <a:buChar char="Ø"/>
            </a:pPr>
            <a:r>
              <a:rPr lang="zh-CN" altLang="en-US" sz="2000"/>
              <a:t> 核心商圈逐渐形成，也将出现大型购物中心，使积聚多年的市场消费力在区域内释放。</a:t>
            </a:r>
          </a:p>
          <a:p>
            <a:pPr defTabSz="1543050">
              <a:lnSpc>
                <a:spcPct val="140000"/>
              </a:lnSpc>
              <a:buFont typeface="Wingdings" pitchFamily="2" charset="2"/>
              <a:buChar char="Ø"/>
            </a:pPr>
            <a:r>
              <a:rPr lang="zh-CN" altLang="en-US" sz="2000"/>
              <a:t> 无锡零售市场在未来</a:t>
            </a:r>
            <a:r>
              <a:rPr lang="en-US" altLang="zh-CN" sz="2000"/>
              <a:t>3-5</a:t>
            </a:r>
            <a:r>
              <a:rPr lang="zh-CN" altLang="en-US" sz="2000"/>
              <a:t>年将可能进入新一轮的快速发展。</a:t>
            </a:r>
          </a:p>
          <a:p>
            <a:pPr defTabSz="1543050">
              <a:lnSpc>
                <a:spcPct val="140000"/>
              </a:lnSpc>
              <a:buFont typeface="Wingdings" pitchFamily="2" charset="2"/>
              <a:buChar char="Ø"/>
            </a:pPr>
            <a:endParaRPr lang="en-US" altLang="zh-CN" sz="2000"/>
          </a:p>
        </p:txBody>
      </p:sp>
      <p:sp>
        <p:nvSpPr>
          <p:cNvPr id="374797" name="Rectangle 13"/>
          <p:cNvSpPr>
            <a:spLocks noChangeArrowheads="1"/>
          </p:cNvSpPr>
          <p:nvPr/>
        </p:nvSpPr>
        <p:spPr bwMode="auto">
          <a:xfrm>
            <a:off x="4267200" y="79375"/>
            <a:ext cx="13288963" cy="97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154305" tIns="77153" rIns="154305" bIns="77153" anchor="ctr"/>
          <a:lstStyle/>
          <a:p>
            <a:pPr defTabSz="1543050"/>
            <a:r>
              <a:rPr lang="zh-CN" altLang="en-US" b="1">
                <a:solidFill>
                  <a:schemeClr val="tx2"/>
                </a:solidFill>
              </a:rPr>
              <a:t>目前无锡核心商圈领先的商业开发模式为大型高端购物中心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4797"/>
                                        </p:tgtEl>
                                        <p:attrNameLst>
                                          <p:attrName>style.visibility</p:attrName>
                                        </p:attrNameLst>
                                      </p:cBhvr>
                                      <p:to>
                                        <p:strVal val="visible"/>
                                      </p:to>
                                    </p:set>
                                    <p:animEffect transition="in" filter="dissolve">
                                      <p:cBhvr>
                                        <p:cTn id="7" dur="500"/>
                                        <p:tgtEl>
                                          <p:spTgt spid="374797"/>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374787"/>
                                        </p:tgtEl>
                                        <p:attrNameLst>
                                          <p:attrName>style.visibility</p:attrName>
                                        </p:attrNameLst>
                                      </p:cBhvr>
                                      <p:to>
                                        <p:strVal val="visible"/>
                                      </p:to>
                                    </p:set>
                                    <p:animEffect transition="in" filter="slide(fromLeft)">
                                      <p:cBhvr>
                                        <p:cTn id="11" dur="500"/>
                                        <p:tgtEl>
                                          <p:spTgt spid="374787"/>
                                        </p:tgtEl>
                                      </p:cBhvr>
                                    </p:animEffect>
                                  </p:childTnLst>
                                </p:cTn>
                              </p:par>
                            </p:childTnLst>
                          </p:cTn>
                        </p:par>
                        <p:par>
                          <p:cTn id="12" fill="hold" nodeType="afterGroup">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374790"/>
                                        </p:tgtEl>
                                        <p:attrNameLst>
                                          <p:attrName>style.visibility</p:attrName>
                                        </p:attrNameLst>
                                      </p:cBhvr>
                                      <p:to>
                                        <p:strVal val="visible"/>
                                      </p:to>
                                    </p:set>
                                    <p:anim calcmode="lin" valueType="num">
                                      <p:cBhvr additive="base">
                                        <p:cTn id="15" dur="500" fill="hold"/>
                                        <p:tgtEl>
                                          <p:spTgt spid="374790"/>
                                        </p:tgtEl>
                                        <p:attrNameLst>
                                          <p:attrName>ppt_x</p:attrName>
                                        </p:attrNameLst>
                                      </p:cBhvr>
                                      <p:tavLst>
                                        <p:tav tm="0">
                                          <p:val>
                                            <p:strVal val="#ppt_x"/>
                                          </p:val>
                                        </p:tav>
                                        <p:tav tm="100000">
                                          <p:val>
                                            <p:strVal val="#ppt_x"/>
                                          </p:val>
                                        </p:tav>
                                      </p:tavLst>
                                    </p:anim>
                                    <p:anim calcmode="lin" valueType="num">
                                      <p:cBhvr additive="base">
                                        <p:cTn id="16" dur="500" fill="hold"/>
                                        <p:tgtEl>
                                          <p:spTgt spid="37479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4794"/>
                                        </p:tgtEl>
                                        <p:attrNameLst>
                                          <p:attrName>style.visibility</p:attrName>
                                        </p:attrNameLst>
                                      </p:cBhvr>
                                      <p:to>
                                        <p:strVal val="visible"/>
                                      </p:to>
                                    </p:set>
                                    <p:anim calcmode="lin" valueType="num">
                                      <p:cBhvr additive="base">
                                        <p:cTn id="19" dur="500" fill="hold"/>
                                        <p:tgtEl>
                                          <p:spTgt spid="374794"/>
                                        </p:tgtEl>
                                        <p:attrNameLst>
                                          <p:attrName>ppt_x</p:attrName>
                                        </p:attrNameLst>
                                      </p:cBhvr>
                                      <p:tavLst>
                                        <p:tav tm="0">
                                          <p:val>
                                            <p:strVal val="#ppt_x"/>
                                          </p:val>
                                        </p:tav>
                                        <p:tav tm="100000">
                                          <p:val>
                                            <p:strVal val="#ppt_x"/>
                                          </p:val>
                                        </p:tav>
                                      </p:tavLst>
                                    </p:anim>
                                    <p:anim calcmode="lin" valueType="num">
                                      <p:cBhvr additive="base">
                                        <p:cTn id="20" dur="500" fill="hold"/>
                                        <p:tgtEl>
                                          <p:spTgt spid="374794"/>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374791"/>
                                        </p:tgtEl>
                                        <p:attrNameLst>
                                          <p:attrName>style.visibility</p:attrName>
                                        </p:attrNameLst>
                                      </p:cBhvr>
                                      <p:to>
                                        <p:strVal val="visible"/>
                                      </p:to>
                                    </p:set>
                                    <p:anim calcmode="lin" valueType="num">
                                      <p:cBhvr additive="base">
                                        <p:cTn id="24" dur="500" fill="hold"/>
                                        <p:tgtEl>
                                          <p:spTgt spid="374791"/>
                                        </p:tgtEl>
                                        <p:attrNameLst>
                                          <p:attrName>ppt_x</p:attrName>
                                        </p:attrNameLst>
                                      </p:cBhvr>
                                      <p:tavLst>
                                        <p:tav tm="0">
                                          <p:val>
                                            <p:strVal val="#ppt_x"/>
                                          </p:val>
                                        </p:tav>
                                        <p:tav tm="100000">
                                          <p:val>
                                            <p:strVal val="#ppt_x"/>
                                          </p:val>
                                        </p:tav>
                                      </p:tavLst>
                                    </p:anim>
                                    <p:anim calcmode="lin" valueType="num">
                                      <p:cBhvr additive="base">
                                        <p:cTn id="25" dur="500" fill="hold"/>
                                        <p:tgtEl>
                                          <p:spTgt spid="37479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74795"/>
                                        </p:tgtEl>
                                        <p:attrNameLst>
                                          <p:attrName>style.visibility</p:attrName>
                                        </p:attrNameLst>
                                      </p:cBhvr>
                                      <p:to>
                                        <p:strVal val="visible"/>
                                      </p:to>
                                    </p:set>
                                    <p:anim calcmode="lin" valueType="num">
                                      <p:cBhvr additive="base">
                                        <p:cTn id="28" dur="500" fill="hold"/>
                                        <p:tgtEl>
                                          <p:spTgt spid="374795"/>
                                        </p:tgtEl>
                                        <p:attrNameLst>
                                          <p:attrName>ppt_x</p:attrName>
                                        </p:attrNameLst>
                                      </p:cBhvr>
                                      <p:tavLst>
                                        <p:tav tm="0">
                                          <p:val>
                                            <p:strVal val="#ppt_x"/>
                                          </p:val>
                                        </p:tav>
                                        <p:tav tm="100000">
                                          <p:val>
                                            <p:strVal val="#ppt_x"/>
                                          </p:val>
                                        </p:tav>
                                      </p:tavLst>
                                    </p:anim>
                                    <p:anim calcmode="lin" valueType="num">
                                      <p:cBhvr additive="base">
                                        <p:cTn id="29" dur="500" fill="hold"/>
                                        <p:tgtEl>
                                          <p:spTgt spid="374795"/>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374792"/>
                                        </p:tgtEl>
                                        <p:attrNameLst>
                                          <p:attrName>style.visibility</p:attrName>
                                        </p:attrNameLst>
                                      </p:cBhvr>
                                      <p:to>
                                        <p:strVal val="visible"/>
                                      </p:to>
                                    </p:set>
                                    <p:anim calcmode="lin" valueType="num">
                                      <p:cBhvr additive="base">
                                        <p:cTn id="33" dur="500" fill="hold"/>
                                        <p:tgtEl>
                                          <p:spTgt spid="374792"/>
                                        </p:tgtEl>
                                        <p:attrNameLst>
                                          <p:attrName>ppt_x</p:attrName>
                                        </p:attrNameLst>
                                      </p:cBhvr>
                                      <p:tavLst>
                                        <p:tav tm="0">
                                          <p:val>
                                            <p:strVal val="#ppt_x"/>
                                          </p:val>
                                        </p:tav>
                                        <p:tav tm="100000">
                                          <p:val>
                                            <p:strVal val="#ppt_x"/>
                                          </p:val>
                                        </p:tav>
                                      </p:tavLst>
                                    </p:anim>
                                    <p:anim calcmode="lin" valueType="num">
                                      <p:cBhvr additive="base">
                                        <p:cTn id="34" dur="500" fill="hold"/>
                                        <p:tgtEl>
                                          <p:spTgt spid="3747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4796"/>
                                        </p:tgtEl>
                                        <p:attrNameLst>
                                          <p:attrName>style.visibility</p:attrName>
                                        </p:attrNameLst>
                                      </p:cBhvr>
                                      <p:to>
                                        <p:strVal val="visible"/>
                                      </p:to>
                                    </p:set>
                                    <p:anim calcmode="lin" valueType="num">
                                      <p:cBhvr additive="base">
                                        <p:cTn id="37" dur="500" fill="hold"/>
                                        <p:tgtEl>
                                          <p:spTgt spid="374796"/>
                                        </p:tgtEl>
                                        <p:attrNameLst>
                                          <p:attrName>ppt_x</p:attrName>
                                        </p:attrNameLst>
                                      </p:cBhvr>
                                      <p:tavLst>
                                        <p:tav tm="0">
                                          <p:val>
                                            <p:strVal val="#ppt_x"/>
                                          </p:val>
                                        </p:tav>
                                        <p:tav tm="100000">
                                          <p:val>
                                            <p:strVal val="#ppt_x"/>
                                          </p:val>
                                        </p:tav>
                                      </p:tavLst>
                                    </p:anim>
                                    <p:anim calcmode="lin" valueType="num">
                                      <p:cBhvr additive="base">
                                        <p:cTn id="38" dur="500" fill="hold"/>
                                        <p:tgtEl>
                                          <p:spTgt spid="374796"/>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2500"/>
                            </p:stCondLst>
                            <p:childTnLst>
                              <p:par>
                                <p:cTn id="40" presetID="2" presetClass="entr" presetSubtype="4" fill="hold" grpId="0" nodeType="afterEffect">
                                  <p:stCondLst>
                                    <p:cond delay="0"/>
                                  </p:stCondLst>
                                  <p:childTnLst>
                                    <p:set>
                                      <p:cBhvr>
                                        <p:cTn id="41" dur="1" fill="hold">
                                          <p:stCondLst>
                                            <p:cond delay="0"/>
                                          </p:stCondLst>
                                        </p:cTn>
                                        <p:tgtEl>
                                          <p:spTgt spid="374788"/>
                                        </p:tgtEl>
                                        <p:attrNameLst>
                                          <p:attrName>style.visibility</p:attrName>
                                        </p:attrNameLst>
                                      </p:cBhvr>
                                      <p:to>
                                        <p:strVal val="visible"/>
                                      </p:to>
                                    </p:set>
                                    <p:anim calcmode="lin" valueType="num">
                                      <p:cBhvr additive="base">
                                        <p:cTn id="42" dur="500" fill="hold"/>
                                        <p:tgtEl>
                                          <p:spTgt spid="374788"/>
                                        </p:tgtEl>
                                        <p:attrNameLst>
                                          <p:attrName>ppt_x</p:attrName>
                                        </p:attrNameLst>
                                      </p:cBhvr>
                                      <p:tavLst>
                                        <p:tav tm="0">
                                          <p:val>
                                            <p:strVal val="#ppt_x"/>
                                          </p:val>
                                        </p:tav>
                                        <p:tav tm="100000">
                                          <p:val>
                                            <p:strVal val="#ppt_x"/>
                                          </p:val>
                                        </p:tav>
                                      </p:tavLst>
                                    </p:anim>
                                    <p:anim calcmode="lin" valueType="num">
                                      <p:cBhvr additive="base">
                                        <p:cTn id="43" dur="500" fill="hold"/>
                                        <p:tgtEl>
                                          <p:spTgt spid="374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7" grpId="0" animBg="1"/>
      <p:bldP spid="374788" grpId="0" animBg="1"/>
      <p:bldP spid="374790" grpId="0"/>
      <p:bldP spid="374791" grpId="0"/>
      <p:bldP spid="374792" grpId="0"/>
      <p:bldP spid="374794" grpId="0" animBg="1"/>
      <p:bldP spid="374795" grpId="0" animBg="1"/>
      <p:bldP spid="374796" grpId="0" animBg="1"/>
      <p:bldP spid="37479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64" name="Picture 4" descr="RN)DR[WZ4XDT3B_~5T1VJWQ"/>
          <p:cNvPicPr>
            <a:picLocks noChangeAspect="1" noChangeArrowheads="1"/>
          </p:cNvPicPr>
          <p:nvPr/>
        </p:nvPicPr>
        <p:blipFill>
          <a:blip r:embed="rId3"/>
          <a:srcRect/>
          <a:stretch>
            <a:fillRect/>
          </a:stretch>
        </p:blipFill>
        <p:spPr bwMode="auto">
          <a:xfrm>
            <a:off x="2297113" y="5218113"/>
            <a:ext cx="12372975" cy="39433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48165" name="Text Box 5"/>
          <p:cNvSpPr txBox="1">
            <a:spLocks noChangeArrowheads="1"/>
          </p:cNvSpPr>
          <p:nvPr/>
        </p:nvSpPr>
        <p:spPr bwMode="auto">
          <a:xfrm>
            <a:off x="2087563" y="1508125"/>
            <a:ext cx="12374562" cy="278130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a:solidFill>
                  <a:srgbClr val="0033CC"/>
                </a:solidFill>
                <a:latin typeface="微软雅黑" pitchFamily="34" charset="-122"/>
                <a:ea typeface="微软雅黑" pitchFamily="34" charset="-122"/>
              </a:rPr>
              <a:t>市区中心区有以中山路和人民路为中心的</a:t>
            </a:r>
            <a:r>
              <a:rPr lang="en-US" altLang="zh-CN" sz="2300" b="1">
                <a:solidFill>
                  <a:srgbClr val="0033CC"/>
                </a:solidFill>
                <a:latin typeface="微软雅黑" pitchFamily="34" charset="-122"/>
                <a:ea typeface="微软雅黑" pitchFamily="34" charset="-122"/>
              </a:rPr>
              <a:t>CBD</a:t>
            </a:r>
            <a:r>
              <a:rPr lang="zh-CN" altLang="en-US" sz="2300" b="1">
                <a:solidFill>
                  <a:srgbClr val="0033CC"/>
                </a:solidFill>
                <a:latin typeface="微软雅黑" pitchFamily="34" charset="-122"/>
                <a:ea typeface="微软雅黑" pitchFamily="34" charset="-122"/>
              </a:rPr>
              <a:t>商圈、新生路商业街、健康路商业街、后西溪商业街；副中心区有火车站商圈、欧西街商圈、五爱广场商圈、南禅寺商圈和太湖广场商圈；东区有锡东新城商业圈、锡沪路商业街、新区商业街、长江路商业街、旺庄路商业街；西区有梁青路商业街、湖滨路商业街；南区有中桥商圈、中南路商业街、苏锡路商业街；其中典型的大型商场有八佰伴、崇安寺、保利广场等。</a:t>
            </a:r>
          </a:p>
        </p:txBody>
      </p:sp>
      <p:sp>
        <p:nvSpPr>
          <p:cNvPr id="38" name="AutoShape 5"/>
          <p:cNvSpPr>
            <a:spLocks noChangeArrowheads="1"/>
          </p:cNvSpPr>
          <p:nvPr/>
        </p:nvSpPr>
        <p:spPr bwMode="auto">
          <a:xfrm>
            <a:off x="1782763" y="1355725"/>
            <a:ext cx="13487400" cy="3200400"/>
          </a:xfrm>
          <a:prstGeom prst="homePlate">
            <a:avLst>
              <a:gd name="adj" fmla="val 21618"/>
            </a:avLst>
          </a:prstGeom>
          <a:noFill/>
          <a:ln w="12700" algn="ctr">
            <a:solidFill>
              <a:srgbClr val="BFBFBF"/>
            </a:solidFill>
            <a:round/>
            <a:headEnd/>
            <a:tailEnd/>
          </a:ln>
          <a:effectLst>
            <a:outerShdw blurRad="50800" dist="38100" dir="2700000" algn="tl" rotWithShape="0">
              <a:prstClr val="black">
                <a:alpha val="40000"/>
              </a:prst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sp>
        <p:nvSpPr>
          <p:cNvPr id="63493" name="Rectangle 7"/>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整体商业市场格局</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48165"/>
                                        </p:tgtEl>
                                        <p:attrNameLst>
                                          <p:attrName>style.visibility</p:attrName>
                                        </p:attrNameLst>
                                      </p:cBhvr>
                                      <p:to>
                                        <p:strVal val="visible"/>
                                      </p:to>
                                    </p:set>
                                    <p:animEffect transition="in" filter="slide(fromLeft)">
                                      <p:cBhvr>
                                        <p:cTn id="7" dur="500"/>
                                        <p:tgtEl>
                                          <p:spTgt spid="348165"/>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slide(fromLeft)">
                                      <p:cBhvr>
                                        <p:cTn id="10" dur="500"/>
                                        <p:tgtEl>
                                          <p:spTgt spid="38"/>
                                        </p:tgtEl>
                                      </p:cBhvr>
                                    </p:animEffec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348164"/>
                                        </p:tgtEl>
                                        <p:attrNameLst>
                                          <p:attrName>style.visibility</p:attrName>
                                        </p:attrNameLst>
                                      </p:cBhvr>
                                      <p:to>
                                        <p:strVal val="visible"/>
                                      </p:to>
                                    </p:set>
                                    <p:animEffect transition="in" filter="dissolve">
                                      <p:cBhvr>
                                        <p:cTn id="14" dur="500"/>
                                        <p:tgtEl>
                                          <p:spTgt spid="348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5" grpId="0"/>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13" name="Picture 5" descr="]_`UF0SCX[LT5]88U8ON)AM"/>
          <p:cNvPicPr>
            <a:picLocks noChangeAspect="1" noChangeArrowheads="1"/>
          </p:cNvPicPr>
          <p:nvPr/>
        </p:nvPicPr>
        <p:blipFill>
          <a:blip r:embed="rId3"/>
          <a:srcRect/>
          <a:stretch>
            <a:fillRect/>
          </a:stretch>
        </p:blipFill>
        <p:spPr bwMode="auto">
          <a:xfrm>
            <a:off x="715963" y="3870325"/>
            <a:ext cx="6343650" cy="4333875"/>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350238" name="Group 30"/>
          <p:cNvGraphicFramePr>
            <a:graphicFrameLocks noGrp="1"/>
          </p:cNvGraphicFramePr>
          <p:nvPr/>
        </p:nvGraphicFramePr>
        <p:xfrm>
          <a:off x="7372350" y="3870325"/>
          <a:ext cx="8932863" cy="3398960"/>
        </p:xfrm>
        <a:graphic>
          <a:graphicData uri="http://schemas.openxmlformats.org/drawingml/2006/table">
            <a:tbl>
              <a:tblPr/>
              <a:tblGrid>
                <a:gridCol w="1906588"/>
                <a:gridCol w="7026275"/>
              </a:tblGrid>
              <a:tr h="509498">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dirty="0" smtClean="0">
                          <a:ln>
                            <a:noFill/>
                          </a:ln>
                          <a:solidFill>
                            <a:srgbClr val="000000"/>
                          </a:solidFill>
                          <a:effectLst/>
                          <a:latin typeface="宋体" pitchFamily="2" charset="-122"/>
                          <a:ea typeface="黑体" pitchFamily="49" charset="-122"/>
                        </a:rPr>
                        <a:t>街道名称</a:t>
                      </a:r>
                      <a:endParaRPr kumimoji="0" lang="zh-CN" altLang="en-US" sz="2300" b="0" i="0" u="none" strike="noStrike" cap="none" normalizeH="0" baseline="0" dirty="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dirty="0" smtClean="0">
                          <a:ln>
                            <a:noFill/>
                          </a:ln>
                          <a:solidFill>
                            <a:srgbClr val="000000"/>
                          </a:solidFill>
                          <a:effectLst/>
                          <a:latin typeface="宋体" pitchFamily="2" charset="-122"/>
                          <a:ea typeface="黑体" pitchFamily="49" charset="-122"/>
                        </a:rPr>
                        <a:t>商业状况简介</a:t>
                      </a:r>
                      <a:endParaRPr kumimoji="0" lang="zh-CN" altLang="en-US" sz="2300" b="0" i="0" u="none" strike="noStrike" cap="none" normalizeH="0" baseline="0" dirty="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1905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51108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smtClean="0">
                          <a:ln>
                            <a:noFill/>
                          </a:ln>
                          <a:solidFill>
                            <a:srgbClr val="000000"/>
                          </a:solidFill>
                          <a:effectLst/>
                          <a:latin typeface="宋体" pitchFamily="2" charset="-122"/>
                          <a:ea typeface="黑体" pitchFamily="49" charset="-122"/>
                        </a:rPr>
                        <a:t>中山路</a:t>
                      </a:r>
                      <a:endParaRPr kumimoji="0" lang="zh-CN" altLang="en-US" sz="2300" b="0" i="0" u="none" strike="noStrike" cap="none" normalizeH="0" baseline="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smtClean="0">
                          <a:ln>
                            <a:noFill/>
                          </a:ln>
                          <a:solidFill>
                            <a:srgbClr val="000000"/>
                          </a:solidFill>
                          <a:effectLst/>
                          <a:latin typeface="宋体" pitchFamily="2" charset="-122"/>
                          <a:ea typeface="黑体" pitchFamily="49" charset="-122"/>
                        </a:rPr>
                        <a:t>集购物、餐饮、休闲娱乐为一体的综合商业街</a:t>
                      </a:r>
                      <a:endParaRPr kumimoji="0" lang="zh-CN" altLang="en-US" sz="2300" b="0" i="0" u="none" strike="noStrike" cap="none" normalizeH="0" baseline="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1905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509498">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smtClean="0">
                          <a:ln>
                            <a:noFill/>
                          </a:ln>
                          <a:solidFill>
                            <a:srgbClr val="000000"/>
                          </a:solidFill>
                          <a:effectLst/>
                          <a:latin typeface="宋体" pitchFamily="2" charset="-122"/>
                          <a:ea typeface="黑体" pitchFamily="49" charset="-122"/>
                        </a:rPr>
                        <a:t>人民中路</a:t>
                      </a:r>
                      <a:endParaRPr kumimoji="0" lang="zh-CN" altLang="en-US" sz="2300" b="0" i="0" u="none" strike="noStrike" cap="none" normalizeH="0" baseline="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smtClean="0">
                          <a:ln>
                            <a:noFill/>
                          </a:ln>
                          <a:solidFill>
                            <a:srgbClr val="000000"/>
                          </a:solidFill>
                          <a:effectLst/>
                          <a:latin typeface="宋体" pitchFamily="2" charset="-122"/>
                          <a:ea typeface="黑体" pitchFamily="49" charset="-122"/>
                        </a:rPr>
                        <a:t>以餐饮、服饰为主，其他商业形态为辅的商业街</a:t>
                      </a:r>
                      <a:endParaRPr kumimoji="0" lang="zh-CN" altLang="en-US" sz="2300" b="0" i="0" u="none" strike="noStrike" cap="none" normalizeH="0" baseline="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1905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848173">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smtClean="0">
                          <a:ln>
                            <a:noFill/>
                          </a:ln>
                          <a:solidFill>
                            <a:srgbClr val="000000"/>
                          </a:solidFill>
                          <a:effectLst/>
                          <a:latin typeface="宋体" pitchFamily="2" charset="-122"/>
                          <a:ea typeface="黑体" pitchFamily="49" charset="-122"/>
                        </a:rPr>
                        <a:t>新生路</a:t>
                      </a:r>
                      <a:endParaRPr kumimoji="0" lang="zh-CN" altLang="en-US" sz="2300" b="0" i="0" u="none" strike="noStrike" cap="none" normalizeH="0" baseline="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smtClean="0">
                          <a:ln>
                            <a:noFill/>
                          </a:ln>
                          <a:solidFill>
                            <a:srgbClr val="000000"/>
                          </a:solidFill>
                          <a:effectLst/>
                          <a:latin typeface="宋体" pitchFamily="2" charset="-122"/>
                          <a:ea typeface="黑体" pitchFamily="49" charset="-122"/>
                        </a:rPr>
                        <a:t>以餐饮为主，服饰其次，其他各类商业形式为辅的商业街</a:t>
                      </a:r>
                      <a:endParaRPr kumimoji="0" lang="zh-CN" altLang="en-US" sz="2300" b="0" i="0" u="none" strike="noStrike" cap="none" normalizeH="0" baseline="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1905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511085">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smtClean="0">
                          <a:ln>
                            <a:noFill/>
                          </a:ln>
                          <a:solidFill>
                            <a:srgbClr val="000000"/>
                          </a:solidFill>
                          <a:effectLst/>
                          <a:latin typeface="宋体" pitchFamily="2" charset="-122"/>
                          <a:ea typeface="黑体" pitchFamily="49" charset="-122"/>
                        </a:rPr>
                        <a:t>健康路</a:t>
                      </a:r>
                      <a:endParaRPr kumimoji="0" lang="zh-CN" altLang="en-US" sz="2300" b="0" i="0" u="none" strike="noStrike" cap="none" normalizeH="0" baseline="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smtClean="0">
                          <a:ln>
                            <a:noFill/>
                          </a:ln>
                          <a:solidFill>
                            <a:srgbClr val="000000"/>
                          </a:solidFill>
                          <a:effectLst/>
                          <a:latin typeface="宋体" pitchFamily="2" charset="-122"/>
                          <a:ea typeface="黑体" pitchFamily="49" charset="-122"/>
                        </a:rPr>
                        <a:t>中低档服饰一条街，以女装居多的商业街</a:t>
                      </a:r>
                      <a:endParaRPr kumimoji="0" lang="zh-CN" altLang="en-US" sz="2300" b="0" i="0" u="none" strike="noStrike" cap="none" normalizeH="0" baseline="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1905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509498">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smtClean="0">
                          <a:ln>
                            <a:noFill/>
                          </a:ln>
                          <a:solidFill>
                            <a:srgbClr val="000000"/>
                          </a:solidFill>
                          <a:effectLst/>
                          <a:latin typeface="宋体" pitchFamily="2" charset="-122"/>
                          <a:ea typeface="黑体" pitchFamily="49" charset="-122"/>
                        </a:rPr>
                        <a:t>后溪路</a:t>
                      </a:r>
                      <a:endParaRPr kumimoji="0" lang="zh-CN" altLang="en-US" sz="2300" b="0" i="0" u="none" strike="noStrike" cap="none" normalizeH="0" baseline="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579438" marR="0" lvl="0" indent="-579438" algn="ctr" defTabSz="1543050" rtl="0" eaLnBrk="1" fontAlgn="ctr" latinLnBrk="0" hangingPunct="1">
                        <a:lnSpc>
                          <a:spcPct val="100000"/>
                        </a:lnSpc>
                        <a:spcBef>
                          <a:spcPct val="0"/>
                        </a:spcBef>
                        <a:spcAft>
                          <a:spcPct val="0"/>
                        </a:spcAft>
                        <a:buClrTx/>
                        <a:buSzTx/>
                        <a:buFontTx/>
                        <a:buNone/>
                        <a:tabLst/>
                      </a:pPr>
                      <a:r>
                        <a:rPr kumimoji="0" lang="zh-CN" altLang="en-US" sz="2300" b="0" i="0" u="none" strike="noStrike" cap="none" normalizeH="0" baseline="0" dirty="0" smtClean="0">
                          <a:ln>
                            <a:noFill/>
                          </a:ln>
                          <a:solidFill>
                            <a:srgbClr val="000000"/>
                          </a:solidFill>
                          <a:effectLst/>
                          <a:latin typeface="宋体" pitchFamily="2" charset="-122"/>
                          <a:ea typeface="黑体" pitchFamily="49" charset="-122"/>
                        </a:rPr>
                        <a:t>以服饰、饰品为主，与健康路共同打造服饰节</a:t>
                      </a:r>
                      <a:endParaRPr kumimoji="0" lang="zh-CN" altLang="en-US" sz="2300" b="0" i="0" u="none" strike="noStrike" cap="none" normalizeH="0" baseline="0" dirty="0" smtClean="0">
                        <a:ln>
                          <a:noFill/>
                        </a:ln>
                        <a:solidFill>
                          <a:schemeClr val="tx1"/>
                        </a:solidFill>
                        <a:effectLst/>
                        <a:latin typeface="Times New Roman" pitchFamily="18" charset="0"/>
                        <a:ea typeface="黑体" pitchFamily="49" charset="-122"/>
                      </a:endParaRPr>
                    </a:p>
                  </a:txBody>
                  <a:tcPr marL="147282" marR="147282" marT="73628" marB="73628" anchor="ctr" horzOverflow="overflow">
                    <a:lnL w="1905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bl>
          </a:graphicData>
        </a:graphic>
      </p:graphicFrame>
      <p:grpSp>
        <p:nvGrpSpPr>
          <p:cNvPr id="2" name="组合 28"/>
          <p:cNvGrpSpPr>
            <a:grpSpLocks/>
          </p:cNvGrpSpPr>
          <p:nvPr/>
        </p:nvGrpSpPr>
        <p:grpSpPr bwMode="auto">
          <a:xfrm>
            <a:off x="792163" y="1381125"/>
            <a:ext cx="13563600" cy="1727200"/>
            <a:chOff x="411163" y="1355725"/>
            <a:chExt cx="12877800" cy="1727200"/>
          </a:xfrm>
        </p:grpSpPr>
        <p:sp>
          <p:nvSpPr>
            <p:cNvPr id="350212" name="Text Box 4"/>
            <p:cNvSpPr txBox="1">
              <a:spLocks noChangeArrowheads="1"/>
            </p:cNvSpPr>
            <p:nvPr/>
          </p:nvSpPr>
          <p:spPr bwMode="auto">
            <a:xfrm>
              <a:off x="640262" y="1355725"/>
              <a:ext cx="12374384" cy="172720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中心区商业是指解放环路以内的区域，商业中心区包括以中山路纽带的</a:t>
              </a:r>
              <a:r>
                <a:rPr lang="en-US" altLang="zh-CN" sz="2300" b="1" dirty="0">
                  <a:solidFill>
                    <a:srgbClr val="0033CC"/>
                  </a:solidFill>
                  <a:latin typeface="微软雅黑" pitchFamily="34" charset="-122"/>
                  <a:ea typeface="微软雅黑" pitchFamily="34" charset="-122"/>
                </a:rPr>
                <a:t>CBD</a:t>
              </a:r>
              <a:r>
                <a:rPr lang="zh-CN" altLang="en-US" sz="2300" b="1" dirty="0">
                  <a:solidFill>
                    <a:srgbClr val="0033CC"/>
                  </a:solidFill>
                  <a:latin typeface="微软雅黑" pitchFamily="34" charset="-122"/>
                  <a:ea typeface="微软雅黑" pitchFamily="34" charset="-122"/>
                </a:rPr>
                <a:t>商圈和火车站为辐射的火车站商圈，他们是无锡市最成熟的两个经济圈。商业条件成熟，商业氛围浓厚，承担行政、商业、文化、金融等职能的一级商圈。</a:t>
              </a:r>
            </a:p>
          </p:txBody>
        </p:sp>
        <p:sp>
          <p:nvSpPr>
            <p:cNvPr id="38" name="AutoShape 5"/>
            <p:cNvSpPr>
              <a:spLocks noChangeArrowheads="1"/>
            </p:cNvSpPr>
            <p:nvPr/>
          </p:nvSpPr>
          <p:spPr bwMode="auto">
            <a:xfrm>
              <a:off x="411163" y="1355725"/>
              <a:ext cx="12877800" cy="1685925"/>
            </a:xfrm>
            <a:prstGeom prst="homePlate">
              <a:avLst>
                <a:gd name="adj" fmla="val 39182"/>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sp>
        <p:nvSpPr>
          <p:cNvPr id="64537" name="Rectangle 31"/>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市中心商业市场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50213"/>
                                        </p:tgtEl>
                                        <p:attrNameLst>
                                          <p:attrName>style.visibility</p:attrName>
                                        </p:attrNameLst>
                                      </p:cBhvr>
                                      <p:to>
                                        <p:strVal val="visible"/>
                                      </p:to>
                                    </p:set>
                                    <p:animEffect transition="in" filter="dissolve">
                                      <p:cBhvr>
                                        <p:cTn id="11" dur="500"/>
                                        <p:tgtEl>
                                          <p:spTgt spid="350213"/>
                                        </p:tgtEl>
                                      </p:cBhvr>
                                    </p:animEffect>
                                  </p:childTnLst>
                                </p:cTn>
                              </p:par>
                            </p:childTnLst>
                          </p:cTn>
                        </p:par>
                        <p:par>
                          <p:cTn id="12" fill="hold" nodeType="afterGroup">
                            <p:stCondLst>
                              <p:cond delay="1000"/>
                            </p:stCondLst>
                            <p:childTnLst>
                              <p:par>
                                <p:cTn id="13" presetID="23" presetClass="entr" presetSubtype="16" fill="hold" nodeType="afterEffect">
                                  <p:stCondLst>
                                    <p:cond delay="0"/>
                                  </p:stCondLst>
                                  <p:childTnLst>
                                    <p:set>
                                      <p:cBhvr>
                                        <p:cTn id="14" dur="1" fill="hold">
                                          <p:stCondLst>
                                            <p:cond delay="0"/>
                                          </p:stCondLst>
                                        </p:cTn>
                                        <p:tgtEl>
                                          <p:spTgt spid="350238"/>
                                        </p:tgtEl>
                                        <p:attrNameLst>
                                          <p:attrName>style.visibility</p:attrName>
                                        </p:attrNameLst>
                                      </p:cBhvr>
                                      <p:to>
                                        <p:strVal val="visible"/>
                                      </p:to>
                                    </p:set>
                                    <p:anim calcmode="lin" valueType="num">
                                      <p:cBhvr>
                                        <p:cTn id="15" dur="500" fill="hold"/>
                                        <p:tgtEl>
                                          <p:spTgt spid="350238"/>
                                        </p:tgtEl>
                                        <p:attrNameLst>
                                          <p:attrName>ppt_w</p:attrName>
                                        </p:attrNameLst>
                                      </p:cBhvr>
                                      <p:tavLst>
                                        <p:tav tm="0">
                                          <p:val>
                                            <p:fltVal val="0"/>
                                          </p:val>
                                        </p:tav>
                                        <p:tav tm="100000">
                                          <p:val>
                                            <p:strVal val="#ppt_w"/>
                                          </p:val>
                                        </p:tav>
                                      </p:tavLst>
                                    </p:anim>
                                    <p:anim calcmode="lin" valueType="num">
                                      <p:cBhvr>
                                        <p:cTn id="16" dur="500" fill="hold"/>
                                        <p:tgtEl>
                                          <p:spTgt spid="3502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2286" name="Group 30"/>
          <p:cNvGraphicFramePr>
            <a:graphicFrameLocks noGrp="1"/>
          </p:cNvGraphicFramePr>
          <p:nvPr/>
        </p:nvGraphicFramePr>
        <p:xfrm>
          <a:off x="914400" y="3870325"/>
          <a:ext cx="8183563" cy="3495676"/>
        </p:xfrm>
        <a:graphic>
          <a:graphicData uri="http://schemas.openxmlformats.org/drawingml/2006/table">
            <a:tbl>
              <a:tblPr/>
              <a:tblGrid>
                <a:gridCol w="2124075"/>
                <a:gridCol w="6059488"/>
              </a:tblGrid>
              <a:tr h="483691">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中山路商业街</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2994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北至胜利广场，南至朝阳广场</a:t>
                      </a: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59672">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服饰餐饮为主，其他商业为辅的综合性商业街。</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2994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出租</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92433">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租 金</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主街</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12-25</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天</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平方，人民路交叉中附近商铺租金最高，沿中山路两端逐渐递减。</a:t>
                      </a:r>
                      <a:endParaRPr kumimoji="0" lang="zh-CN"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52281" name="Picture 25" descr="W)B7R2~AJGXFPGHNQ]]V%`M"/>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161588" y="1812925"/>
            <a:ext cx="5641975" cy="397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组合 28"/>
          <p:cNvGrpSpPr>
            <a:grpSpLocks/>
          </p:cNvGrpSpPr>
          <p:nvPr/>
        </p:nvGrpSpPr>
        <p:grpSpPr bwMode="auto">
          <a:xfrm>
            <a:off x="868363" y="1812925"/>
            <a:ext cx="7600950" cy="1474788"/>
            <a:chOff x="944562" y="1812925"/>
            <a:chExt cx="7600950" cy="1474787"/>
          </a:xfrm>
        </p:grpSpPr>
        <p:sp>
          <p:nvSpPr>
            <p:cNvPr id="352260" name="Text Box 4"/>
            <p:cNvSpPr txBox="1">
              <a:spLocks noChangeArrowheads="1"/>
            </p:cNvSpPr>
            <p:nvPr/>
          </p:nvSpPr>
          <p:spPr bwMode="auto">
            <a:xfrm>
              <a:off x="992187" y="1908175"/>
              <a:ext cx="7412037" cy="1200149"/>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a:solidFill>
                    <a:srgbClr val="0033CC"/>
                  </a:solidFill>
                  <a:latin typeface="微软雅黑" pitchFamily="34" charset="-122"/>
                  <a:ea typeface="微软雅黑" pitchFamily="34" charset="-122"/>
                </a:rPr>
                <a:t>一条集购物、娱乐、餐饮为一体的综合性商业街。是全国十条中华示范商业街之一，是无锡最繁华的商业街道。</a:t>
              </a:r>
            </a:p>
          </p:txBody>
        </p:sp>
        <p:sp>
          <p:nvSpPr>
            <p:cNvPr id="38" name="AutoShape 5"/>
            <p:cNvSpPr>
              <a:spLocks noChangeArrowheads="1"/>
            </p:cNvSpPr>
            <p:nvPr/>
          </p:nvSpPr>
          <p:spPr bwMode="auto">
            <a:xfrm>
              <a:off x="944562" y="1812925"/>
              <a:ext cx="7600950" cy="1474787"/>
            </a:xfrm>
            <a:prstGeom prst="homePlate">
              <a:avLst>
                <a:gd name="adj" fmla="val 23127"/>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grpSp>
        <p:nvGrpSpPr>
          <p:cNvPr id="4" name="组合 29"/>
          <p:cNvGrpSpPr>
            <a:grpSpLocks/>
          </p:cNvGrpSpPr>
          <p:nvPr/>
        </p:nvGrpSpPr>
        <p:grpSpPr bwMode="auto">
          <a:xfrm>
            <a:off x="10183813" y="5989638"/>
            <a:ext cx="5592762" cy="2362200"/>
            <a:chOff x="10183813" y="5989638"/>
            <a:chExt cx="5592762" cy="2362200"/>
          </a:xfrm>
        </p:grpSpPr>
        <p:sp>
          <p:nvSpPr>
            <p:cNvPr id="352282" name="Text Box 26"/>
            <p:cNvSpPr txBox="1">
              <a:spLocks noChangeArrowheads="1"/>
            </p:cNvSpPr>
            <p:nvPr/>
          </p:nvSpPr>
          <p:spPr bwMode="auto">
            <a:xfrm>
              <a:off x="10290175" y="5999163"/>
              <a:ext cx="5275263" cy="225425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中山路作为无锡商业中心地位依旧稳固，现已有商业大厦、八佰伴等主力商城开始引进多家国际品牌，使得改商业街档次得到提升。</a:t>
              </a:r>
            </a:p>
          </p:txBody>
        </p:sp>
        <p:sp>
          <p:nvSpPr>
            <p:cNvPr id="2" name="AutoShape 5"/>
            <p:cNvSpPr>
              <a:spLocks noChangeArrowheads="1"/>
            </p:cNvSpPr>
            <p:nvPr/>
          </p:nvSpPr>
          <p:spPr bwMode="auto">
            <a:xfrm>
              <a:off x="10183813" y="5989638"/>
              <a:ext cx="5592762" cy="2362200"/>
            </a:xfrm>
            <a:prstGeom prst="homePlate">
              <a:avLst>
                <a:gd name="adj" fmla="val 12145"/>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sp>
        <p:nvSpPr>
          <p:cNvPr id="65558" name="Rectangle 29"/>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中山路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52286"/>
                                        </p:tgtEl>
                                        <p:attrNameLst>
                                          <p:attrName>style.visibility</p:attrName>
                                        </p:attrNameLst>
                                      </p:cBhvr>
                                      <p:to>
                                        <p:strVal val="visible"/>
                                      </p:to>
                                    </p:set>
                                    <p:animEffect transition="in" filter="dissolve">
                                      <p:cBhvr>
                                        <p:cTn id="11" dur="500"/>
                                        <p:tgtEl>
                                          <p:spTgt spid="352286"/>
                                        </p:tgtEl>
                                      </p:cBhvr>
                                    </p:animEffect>
                                  </p:childTnLst>
                                </p:cTn>
                              </p:par>
                            </p:childTnLst>
                          </p:cTn>
                        </p:par>
                        <p:par>
                          <p:cTn id="12" fill="hold" nodeType="afterGroup">
                            <p:stCondLst>
                              <p:cond delay="1000"/>
                            </p:stCondLst>
                            <p:childTnLst>
                              <p:par>
                                <p:cTn id="13" presetID="23" presetClass="entr" presetSubtype="16" fill="hold" nodeType="afterEffect">
                                  <p:stCondLst>
                                    <p:cond delay="0"/>
                                  </p:stCondLst>
                                  <p:childTnLst>
                                    <p:set>
                                      <p:cBhvr>
                                        <p:cTn id="14" dur="1" fill="hold">
                                          <p:stCondLst>
                                            <p:cond delay="0"/>
                                          </p:stCondLst>
                                        </p:cTn>
                                        <p:tgtEl>
                                          <p:spTgt spid="352281"/>
                                        </p:tgtEl>
                                        <p:attrNameLst>
                                          <p:attrName>style.visibility</p:attrName>
                                        </p:attrNameLst>
                                      </p:cBhvr>
                                      <p:to>
                                        <p:strVal val="visible"/>
                                      </p:to>
                                    </p:set>
                                    <p:anim calcmode="lin" valueType="num">
                                      <p:cBhvr>
                                        <p:cTn id="15" dur="500" fill="hold"/>
                                        <p:tgtEl>
                                          <p:spTgt spid="352281"/>
                                        </p:tgtEl>
                                        <p:attrNameLst>
                                          <p:attrName>ppt_w</p:attrName>
                                        </p:attrNameLst>
                                      </p:cBhvr>
                                      <p:tavLst>
                                        <p:tav tm="0">
                                          <p:val>
                                            <p:fltVal val="0"/>
                                          </p:val>
                                        </p:tav>
                                        <p:tav tm="100000">
                                          <p:val>
                                            <p:strVal val="#ppt_w"/>
                                          </p:val>
                                        </p:tav>
                                      </p:tavLst>
                                    </p:anim>
                                    <p:anim calcmode="lin" valueType="num">
                                      <p:cBhvr>
                                        <p:cTn id="16" dur="500" fill="hold"/>
                                        <p:tgtEl>
                                          <p:spTgt spid="352281"/>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500"/>
                            </p:stCondLst>
                            <p:childTnLst>
                              <p:par>
                                <p:cTn id="18" presetID="1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lide(from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4335" name="Group 31"/>
          <p:cNvGraphicFramePr>
            <a:graphicFrameLocks noGrp="1"/>
          </p:cNvGraphicFramePr>
          <p:nvPr/>
        </p:nvGraphicFramePr>
        <p:xfrm>
          <a:off x="903288" y="3568700"/>
          <a:ext cx="8183562" cy="3349625"/>
        </p:xfrm>
        <a:graphic>
          <a:graphicData uri="http://schemas.openxmlformats.org/drawingml/2006/table">
            <a:tbl>
              <a:tblPr/>
              <a:tblGrid>
                <a:gridCol w="2124075"/>
                <a:gridCol w="6059487"/>
              </a:tblGrid>
              <a:tr h="46513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 人民路商业街</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1117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 东至五爱广场，西至东林大酒店</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25512">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集购物、餐饮、娱乐为一体</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出租</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38212">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租 金</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人民路中山路交叉口附近商铺达到</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20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平方</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天左右，沿两边逐渐递减，最低在</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8-10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平方</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天</a:t>
                      </a:r>
                      <a:endParaRPr kumimoji="0" lang="zh-CN"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54330" name="Picture 26" descr="M{30~)}HFJIJC4]M6_FK%AU"/>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317163" y="1817688"/>
            <a:ext cx="5699125" cy="403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组合 27"/>
          <p:cNvGrpSpPr>
            <a:grpSpLocks/>
          </p:cNvGrpSpPr>
          <p:nvPr/>
        </p:nvGrpSpPr>
        <p:grpSpPr bwMode="auto">
          <a:xfrm>
            <a:off x="917575" y="1817688"/>
            <a:ext cx="7723188" cy="1200150"/>
            <a:chOff x="727075" y="1660525"/>
            <a:chExt cx="7723188" cy="1200150"/>
          </a:xfrm>
        </p:grpSpPr>
        <p:sp>
          <p:nvSpPr>
            <p:cNvPr id="354308" name="Text Box 4"/>
            <p:cNvSpPr txBox="1">
              <a:spLocks noChangeArrowheads="1"/>
            </p:cNvSpPr>
            <p:nvPr/>
          </p:nvSpPr>
          <p:spPr bwMode="auto">
            <a:xfrm>
              <a:off x="914400" y="1660525"/>
              <a:ext cx="7412038" cy="120015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仅次于中山路的商业街，无锡最具代表性的崇安寺商业体坐落于人民路与中山路交叉口。</a:t>
              </a:r>
            </a:p>
          </p:txBody>
        </p:sp>
        <p:sp>
          <p:nvSpPr>
            <p:cNvPr id="38" name="AutoShape 5"/>
            <p:cNvSpPr>
              <a:spLocks noChangeArrowheads="1"/>
            </p:cNvSpPr>
            <p:nvPr/>
          </p:nvSpPr>
          <p:spPr bwMode="auto">
            <a:xfrm>
              <a:off x="727075" y="1701800"/>
              <a:ext cx="7723188" cy="1122362"/>
            </a:xfrm>
            <a:prstGeom prst="homePlate">
              <a:avLst>
                <a:gd name="adj" fmla="val 35298"/>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solidFill>
                  <a:srgbClr val="0033CC"/>
                </a:solidFill>
                <a:latin typeface="微软雅黑" pitchFamily="34" charset="-122"/>
                <a:ea typeface="微软雅黑" pitchFamily="34" charset="-122"/>
              </a:endParaRPr>
            </a:p>
          </p:txBody>
        </p:sp>
      </p:grpSp>
      <p:grpSp>
        <p:nvGrpSpPr>
          <p:cNvPr id="4" name="组合 28"/>
          <p:cNvGrpSpPr>
            <a:grpSpLocks/>
          </p:cNvGrpSpPr>
          <p:nvPr/>
        </p:nvGrpSpPr>
        <p:grpSpPr bwMode="auto">
          <a:xfrm>
            <a:off x="10323513" y="6299200"/>
            <a:ext cx="5588000" cy="1990725"/>
            <a:chOff x="10323513" y="6065838"/>
            <a:chExt cx="5588000" cy="1990725"/>
          </a:xfrm>
        </p:grpSpPr>
        <p:sp>
          <p:nvSpPr>
            <p:cNvPr id="354329" name="Text Box 25"/>
            <p:cNvSpPr txBox="1">
              <a:spLocks noChangeArrowheads="1"/>
            </p:cNvSpPr>
            <p:nvPr/>
          </p:nvSpPr>
          <p:spPr bwMode="auto">
            <a:xfrm>
              <a:off x="10545763" y="6181726"/>
              <a:ext cx="5151437" cy="172720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随着苏宁广场、崇安寺二期、恒隆广场等项目推进，今后人民路将引进高端商贸服务业，形成一个高端商贸区。</a:t>
              </a:r>
            </a:p>
          </p:txBody>
        </p:sp>
        <p:sp>
          <p:nvSpPr>
            <p:cNvPr id="2" name="AutoShape 5"/>
            <p:cNvSpPr>
              <a:spLocks noChangeArrowheads="1"/>
            </p:cNvSpPr>
            <p:nvPr/>
          </p:nvSpPr>
          <p:spPr bwMode="auto">
            <a:xfrm>
              <a:off x="10323513" y="6065838"/>
              <a:ext cx="5588000" cy="1990725"/>
            </a:xfrm>
            <a:prstGeom prst="homePlate">
              <a:avLst>
                <a:gd name="adj" fmla="val 14399"/>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solidFill>
                  <a:srgbClr val="0033CC"/>
                </a:solidFill>
                <a:latin typeface="微软雅黑" pitchFamily="34" charset="-122"/>
                <a:ea typeface="微软雅黑" pitchFamily="34" charset="-122"/>
              </a:endParaRPr>
            </a:p>
          </p:txBody>
        </p:sp>
      </p:grpSp>
      <p:sp>
        <p:nvSpPr>
          <p:cNvPr id="66583" name="Rectangle 3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中山路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54335"/>
                                        </p:tgtEl>
                                        <p:attrNameLst>
                                          <p:attrName>style.visibility</p:attrName>
                                        </p:attrNameLst>
                                      </p:cBhvr>
                                      <p:to>
                                        <p:strVal val="visible"/>
                                      </p:to>
                                    </p:set>
                                    <p:animEffect transition="in" filter="dissolve">
                                      <p:cBhvr>
                                        <p:cTn id="11" dur="500"/>
                                        <p:tgtEl>
                                          <p:spTgt spid="354335"/>
                                        </p:tgtEl>
                                      </p:cBhvr>
                                    </p:animEffect>
                                  </p:childTnLst>
                                </p:cTn>
                              </p:par>
                            </p:childTnLst>
                          </p:cTn>
                        </p:par>
                        <p:par>
                          <p:cTn id="12" fill="hold" nodeType="afterGroup">
                            <p:stCondLst>
                              <p:cond delay="1000"/>
                            </p:stCondLst>
                            <p:childTnLst>
                              <p:par>
                                <p:cTn id="13" presetID="23" presetClass="entr" presetSubtype="16" fill="hold" nodeType="afterEffect">
                                  <p:stCondLst>
                                    <p:cond delay="0"/>
                                  </p:stCondLst>
                                  <p:childTnLst>
                                    <p:set>
                                      <p:cBhvr>
                                        <p:cTn id="14" dur="1" fill="hold">
                                          <p:stCondLst>
                                            <p:cond delay="0"/>
                                          </p:stCondLst>
                                        </p:cTn>
                                        <p:tgtEl>
                                          <p:spTgt spid="354330"/>
                                        </p:tgtEl>
                                        <p:attrNameLst>
                                          <p:attrName>style.visibility</p:attrName>
                                        </p:attrNameLst>
                                      </p:cBhvr>
                                      <p:to>
                                        <p:strVal val="visible"/>
                                      </p:to>
                                    </p:set>
                                    <p:anim calcmode="lin" valueType="num">
                                      <p:cBhvr>
                                        <p:cTn id="15" dur="500" fill="hold"/>
                                        <p:tgtEl>
                                          <p:spTgt spid="354330"/>
                                        </p:tgtEl>
                                        <p:attrNameLst>
                                          <p:attrName>ppt_w</p:attrName>
                                        </p:attrNameLst>
                                      </p:cBhvr>
                                      <p:tavLst>
                                        <p:tav tm="0">
                                          <p:val>
                                            <p:fltVal val="0"/>
                                          </p:val>
                                        </p:tav>
                                        <p:tav tm="100000">
                                          <p:val>
                                            <p:strVal val="#ppt_w"/>
                                          </p:val>
                                        </p:tav>
                                      </p:tavLst>
                                    </p:anim>
                                    <p:anim calcmode="lin" valueType="num">
                                      <p:cBhvr>
                                        <p:cTn id="16" dur="500" fill="hold"/>
                                        <p:tgtEl>
                                          <p:spTgt spid="354330"/>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500"/>
                            </p:stCondLst>
                            <p:childTnLst>
                              <p:par>
                                <p:cTn id="18" presetID="1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lide(from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6383" name="Group 31"/>
          <p:cNvGraphicFramePr>
            <a:graphicFrameLocks noGrp="1"/>
          </p:cNvGraphicFramePr>
          <p:nvPr/>
        </p:nvGraphicFramePr>
        <p:xfrm>
          <a:off x="914400" y="3629025"/>
          <a:ext cx="8183563" cy="3810000"/>
        </p:xfrm>
        <a:graphic>
          <a:graphicData uri="http://schemas.openxmlformats.org/drawingml/2006/table">
            <a:tbl>
              <a:tblPr/>
              <a:tblGrid>
                <a:gridCol w="2124075"/>
                <a:gridCol w="6059488"/>
              </a:tblGrid>
              <a:tr h="507904">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新生路商业街</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58174">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北至县前东街，南至朝阳广场</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10607">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sym typeface="微软雅黑" pitchFamily="34" charset="-122"/>
                        </a:rPr>
                        <a:t>以餐饮为主，服饰其次，其他各类商业以配套存在。</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56441">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sym typeface="微软雅黑" pitchFamily="34" charset="-122"/>
                        </a:rPr>
                        <a:t>出租</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176874">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租 金</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县前西街与崇宁路段租金在</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15</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平米</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天左右</a:t>
                      </a:r>
                    </a:p>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崇宁路至解放南路段在</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8-10</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平米</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天。</a:t>
                      </a:r>
                      <a:endParaRPr kumimoji="0" lang="zh-CN" sz="2000" b="0" i="0" u="none" strike="noStrike" cap="none" normalizeH="0" baseline="0" dirty="0" smtClean="0">
                        <a:ln>
                          <a:noFill/>
                        </a:ln>
                        <a:effectLst/>
                        <a:latin typeface="微软雅黑" pitchFamily="34" charset="-122"/>
                        <a:ea typeface="微软雅黑" pitchFamily="34" charset="-122"/>
                        <a:sym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56378" name="Picture 26" descr=")XKSA5_@NS`KXR8_UTPC_1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088563" y="1889125"/>
            <a:ext cx="5605462" cy="418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组合 27"/>
          <p:cNvGrpSpPr>
            <a:grpSpLocks/>
          </p:cNvGrpSpPr>
          <p:nvPr/>
        </p:nvGrpSpPr>
        <p:grpSpPr bwMode="auto">
          <a:xfrm>
            <a:off x="885825" y="1889125"/>
            <a:ext cx="7602538" cy="1206500"/>
            <a:chOff x="687388" y="1444625"/>
            <a:chExt cx="7602537" cy="1206500"/>
          </a:xfrm>
        </p:grpSpPr>
        <p:sp>
          <p:nvSpPr>
            <p:cNvPr id="356356" name="Text Box 4"/>
            <p:cNvSpPr txBox="1">
              <a:spLocks noChangeArrowheads="1"/>
            </p:cNvSpPr>
            <p:nvPr/>
          </p:nvSpPr>
          <p:spPr bwMode="auto">
            <a:xfrm>
              <a:off x="792163" y="1450975"/>
              <a:ext cx="7412037" cy="120015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一条以餐饮为主，服饰其次的商业街，繁华程度不及中山路与人民路。</a:t>
              </a:r>
            </a:p>
          </p:txBody>
        </p:sp>
        <p:sp>
          <p:nvSpPr>
            <p:cNvPr id="38" name="AutoShape 5"/>
            <p:cNvSpPr>
              <a:spLocks noChangeArrowheads="1"/>
            </p:cNvSpPr>
            <p:nvPr/>
          </p:nvSpPr>
          <p:spPr bwMode="auto">
            <a:xfrm>
              <a:off x="687388" y="1444625"/>
              <a:ext cx="7602537" cy="1171575"/>
            </a:xfrm>
            <a:prstGeom prst="homePlate">
              <a:avLst>
                <a:gd name="adj" fmla="val 33287"/>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solidFill>
                  <a:srgbClr val="0033CC"/>
                </a:solidFill>
                <a:latin typeface="微软雅黑" pitchFamily="34" charset="-122"/>
                <a:ea typeface="微软雅黑" pitchFamily="34" charset="-122"/>
              </a:endParaRPr>
            </a:p>
          </p:txBody>
        </p:sp>
      </p:grpSp>
      <p:grpSp>
        <p:nvGrpSpPr>
          <p:cNvPr id="4" name="组合 28"/>
          <p:cNvGrpSpPr>
            <a:grpSpLocks/>
          </p:cNvGrpSpPr>
          <p:nvPr/>
        </p:nvGrpSpPr>
        <p:grpSpPr bwMode="auto">
          <a:xfrm>
            <a:off x="10088563" y="6480175"/>
            <a:ext cx="5905500" cy="1733550"/>
            <a:chOff x="10088563" y="6802438"/>
            <a:chExt cx="5905500" cy="1733550"/>
          </a:xfrm>
        </p:grpSpPr>
        <p:sp>
          <p:nvSpPr>
            <p:cNvPr id="356377" name="Text Box 25"/>
            <p:cNvSpPr txBox="1">
              <a:spLocks noChangeArrowheads="1"/>
            </p:cNvSpPr>
            <p:nvPr/>
          </p:nvSpPr>
          <p:spPr bwMode="auto">
            <a:xfrm>
              <a:off x="10337800" y="6802438"/>
              <a:ext cx="5467350" cy="172720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作为一条内街，整体作为</a:t>
              </a:r>
              <a:r>
                <a:rPr lang="en-US" altLang="zh-CN" sz="2300" b="1" dirty="0">
                  <a:solidFill>
                    <a:srgbClr val="0033CC"/>
                  </a:solidFill>
                  <a:latin typeface="微软雅黑" pitchFamily="34" charset="-122"/>
                  <a:ea typeface="微软雅黑" pitchFamily="34" charset="-122"/>
                </a:rPr>
                <a:t>CBD</a:t>
              </a:r>
              <a:r>
                <a:rPr lang="zh-CN" altLang="en-US" sz="2300" b="1" dirty="0">
                  <a:solidFill>
                    <a:srgbClr val="0033CC"/>
                  </a:solidFill>
                  <a:latin typeface="微软雅黑" pitchFamily="34" charset="-122"/>
                  <a:ea typeface="微软雅黑" pitchFamily="34" charset="-122"/>
                </a:rPr>
                <a:t>的配套存在，随着苏宁广场项目启动，对于周边的商铺会产生一定拉动作用。</a:t>
              </a:r>
            </a:p>
          </p:txBody>
        </p:sp>
        <p:sp>
          <p:nvSpPr>
            <p:cNvPr id="2" name="AutoShape 5"/>
            <p:cNvSpPr>
              <a:spLocks noChangeArrowheads="1"/>
            </p:cNvSpPr>
            <p:nvPr/>
          </p:nvSpPr>
          <p:spPr bwMode="auto">
            <a:xfrm>
              <a:off x="10088563" y="6853238"/>
              <a:ext cx="5905500" cy="1682750"/>
            </a:xfrm>
            <a:prstGeom prst="homePlate">
              <a:avLst>
                <a:gd name="adj" fmla="val 18002"/>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solidFill>
                  <a:srgbClr val="0033CC"/>
                </a:solidFill>
                <a:latin typeface="微软雅黑" pitchFamily="34" charset="-122"/>
                <a:ea typeface="微软雅黑" pitchFamily="34" charset="-122"/>
              </a:endParaRPr>
            </a:p>
          </p:txBody>
        </p:sp>
      </p:grpSp>
      <p:sp>
        <p:nvSpPr>
          <p:cNvPr id="67607" name="Rectangle 29"/>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新生路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56383"/>
                                        </p:tgtEl>
                                        <p:attrNameLst>
                                          <p:attrName>style.visibility</p:attrName>
                                        </p:attrNameLst>
                                      </p:cBhvr>
                                      <p:to>
                                        <p:strVal val="visible"/>
                                      </p:to>
                                    </p:set>
                                    <p:animEffect transition="in" filter="dissolve">
                                      <p:cBhvr>
                                        <p:cTn id="11" dur="500"/>
                                        <p:tgtEl>
                                          <p:spTgt spid="356383"/>
                                        </p:tgtEl>
                                      </p:cBhvr>
                                    </p:animEffect>
                                  </p:childTnLst>
                                </p:cTn>
                              </p:par>
                            </p:childTnLst>
                          </p:cTn>
                        </p:par>
                        <p:par>
                          <p:cTn id="12" fill="hold" nodeType="afterGroup">
                            <p:stCondLst>
                              <p:cond delay="1000"/>
                            </p:stCondLst>
                            <p:childTnLst>
                              <p:par>
                                <p:cTn id="13" presetID="23" presetClass="entr" presetSubtype="16" fill="hold" nodeType="afterEffect">
                                  <p:stCondLst>
                                    <p:cond delay="0"/>
                                  </p:stCondLst>
                                  <p:childTnLst>
                                    <p:set>
                                      <p:cBhvr>
                                        <p:cTn id="14" dur="1" fill="hold">
                                          <p:stCondLst>
                                            <p:cond delay="0"/>
                                          </p:stCondLst>
                                        </p:cTn>
                                        <p:tgtEl>
                                          <p:spTgt spid="356378"/>
                                        </p:tgtEl>
                                        <p:attrNameLst>
                                          <p:attrName>style.visibility</p:attrName>
                                        </p:attrNameLst>
                                      </p:cBhvr>
                                      <p:to>
                                        <p:strVal val="visible"/>
                                      </p:to>
                                    </p:set>
                                    <p:anim calcmode="lin" valueType="num">
                                      <p:cBhvr>
                                        <p:cTn id="15" dur="500" fill="hold"/>
                                        <p:tgtEl>
                                          <p:spTgt spid="356378"/>
                                        </p:tgtEl>
                                        <p:attrNameLst>
                                          <p:attrName>ppt_w</p:attrName>
                                        </p:attrNameLst>
                                      </p:cBhvr>
                                      <p:tavLst>
                                        <p:tav tm="0">
                                          <p:val>
                                            <p:fltVal val="0"/>
                                          </p:val>
                                        </p:tav>
                                        <p:tav tm="100000">
                                          <p:val>
                                            <p:strVal val="#ppt_w"/>
                                          </p:val>
                                        </p:tav>
                                      </p:tavLst>
                                    </p:anim>
                                    <p:anim calcmode="lin" valueType="num">
                                      <p:cBhvr>
                                        <p:cTn id="16" dur="500" fill="hold"/>
                                        <p:tgtEl>
                                          <p:spTgt spid="356378"/>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500"/>
                            </p:stCondLst>
                            <p:childTnLst>
                              <p:par>
                                <p:cTn id="18" presetID="1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lide(from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30" name="Group 30"/>
          <p:cNvGraphicFramePr>
            <a:graphicFrameLocks noGrp="1"/>
          </p:cNvGraphicFramePr>
          <p:nvPr/>
        </p:nvGraphicFramePr>
        <p:xfrm>
          <a:off x="1066800" y="3489325"/>
          <a:ext cx="8183563" cy="3708401"/>
        </p:xfrm>
        <a:graphic>
          <a:graphicData uri="http://schemas.openxmlformats.org/drawingml/2006/table">
            <a:tbl>
              <a:tblPr/>
              <a:tblGrid>
                <a:gridCol w="2124075"/>
                <a:gridCol w="6059488"/>
              </a:tblGrid>
              <a:tr h="51593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健康路商业街</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63563">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北至复兴路，南至学前东路</a:t>
                      </a: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2552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中低档服饰一条街，以女性服饰居多</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出租</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3822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租 金</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8-12</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平米</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天</a:t>
                      </a:r>
                      <a:endParaRPr kumimoji="0" lang="zh-CN" sz="2000" b="0" i="0" u="none" strike="noStrike" cap="none" normalizeH="0" baseline="0" dirty="0" smtClean="0">
                        <a:ln>
                          <a:noFill/>
                        </a:ln>
                        <a:effectLst/>
                        <a:latin typeface="微软雅黑" pitchFamily="34" charset="-122"/>
                        <a:ea typeface="微软雅黑" pitchFamily="34" charset="-122"/>
                        <a:sym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58426" name="Picture 26" descr="$RLNOSF8Z7D$T)XXPO~0GK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164763" y="2155825"/>
            <a:ext cx="5592762" cy="407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组合 27"/>
          <p:cNvGrpSpPr>
            <a:grpSpLocks/>
          </p:cNvGrpSpPr>
          <p:nvPr/>
        </p:nvGrpSpPr>
        <p:grpSpPr bwMode="auto">
          <a:xfrm>
            <a:off x="1001713" y="2193925"/>
            <a:ext cx="7410450" cy="712788"/>
            <a:chOff x="715963" y="1355725"/>
            <a:chExt cx="7410450" cy="712788"/>
          </a:xfrm>
        </p:grpSpPr>
        <p:sp>
          <p:nvSpPr>
            <p:cNvPr id="358404" name="Text Box 4"/>
            <p:cNvSpPr txBox="1">
              <a:spLocks noChangeArrowheads="1"/>
            </p:cNvSpPr>
            <p:nvPr/>
          </p:nvSpPr>
          <p:spPr bwMode="auto">
            <a:xfrm>
              <a:off x="715963" y="1355725"/>
              <a:ext cx="7410450" cy="67310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a:solidFill>
                    <a:srgbClr val="0033CC"/>
                  </a:solidFill>
                  <a:latin typeface="微软雅黑" pitchFamily="34" charset="-122"/>
                  <a:ea typeface="微软雅黑" pitchFamily="34" charset="-122"/>
                </a:rPr>
                <a:t>一条受到年轻人追捧的“服饰一条街”。</a:t>
              </a:r>
            </a:p>
          </p:txBody>
        </p:sp>
        <p:sp>
          <p:nvSpPr>
            <p:cNvPr id="38" name="AutoShape 5"/>
            <p:cNvSpPr>
              <a:spLocks noChangeArrowheads="1"/>
            </p:cNvSpPr>
            <p:nvPr/>
          </p:nvSpPr>
          <p:spPr bwMode="auto">
            <a:xfrm>
              <a:off x="715963" y="1355725"/>
              <a:ext cx="6153150" cy="712788"/>
            </a:xfrm>
            <a:prstGeom prst="homePlate">
              <a:avLst>
                <a:gd name="adj" fmla="val 44282"/>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solidFill>
                  <a:srgbClr val="0033CC"/>
                </a:solidFill>
                <a:latin typeface="微软雅黑" pitchFamily="34" charset="-122"/>
                <a:ea typeface="微软雅黑" pitchFamily="34" charset="-122"/>
              </a:endParaRPr>
            </a:p>
          </p:txBody>
        </p:sp>
      </p:grpSp>
      <p:grpSp>
        <p:nvGrpSpPr>
          <p:cNvPr id="4" name="组合 28"/>
          <p:cNvGrpSpPr>
            <a:grpSpLocks/>
          </p:cNvGrpSpPr>
          <p:nvPr/>
        </p:nvGrpSpPr>
        <p:grpSpPr bwMode="auto">
          <a:xfrm>
            <a:off x="10186988" y="6613525"/>
            <a:ext cx="5276850" cy="1841500"/>
            <a:chOff x="10186988" y="7058025"/>
            <a:chExt cx="5276850" cy="1841500"/>
          </a:xfrm>
        </p:grpSpPr>
        <p:sp>
          <p:nvSpPr>
            <p:cNvPr id="358425" name="Text Box 25"/>
            <p:cNvSpPr txBox="1">
              <a:spLocks noChangeArrowheads="1"/>
            </p:cNvSpPr>
            <p:nvPr/>
          </p:nvSpPr>
          <p:spPr bwMode="auto">
            <a:xfrm>
              <a:off x="10228263" y="7058025"/>
              <a:ext cx="5151437" cy="172720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也是作为</a:t>
              </a:r>
              <a:r>
                <a:rPr lang="en-US" altLang="zh-CN" sz="2300" b="1" dirty="0">
                  <a:solidFill>
                    <a:srgbClr val="0033CC"/>
                  </a:solidFill>
                  <a:latin typeface="微软雅黑" pitchFamily="34" charset="-122"/>
                  <a:ea typeface="微软雅黑" pitchFamily="34" charset="-122"/>
                </a:rPr>
                <a:t>CBD</a:t>
              </a:r>
              <a:r>
                <a:rPr lang="zh-CN" altLang="en-US" sz="2300" b="1" dirty="0">
                  <a:solidFill>
                    <a:srgbClr val="0033CC"/>
                  </a:solidFill>
                  <a:latin typeface="微软雅黑" pitchFamily="34" charset="-122"/>
                  <a:ea typeface="微软雅黑" pitchFamily="34" charset="-122"/>
                </a:rPr>
                <a:t>的配套存在，恒隆广场的开建对本商业街有着极大的拉升作用。</a:t>
              </a:r>
            </a:p>
          </p:txBody>
        </p:sp>
        <p:sp>
          <p:nvSpPr>
            <p:cNvPr id="2" name="AutoShape 5"/>
            <p:cNvSpPr>
              <a:spLocks noChangeArrowheads="1"/>
            </p:cNvSpPr>
            <p:nvPr/>
          </p:nvSpPr>
          <p:spPr bwMode="auto">
            <a:xfrm>
              <a:off x="10186988" y="7070725"/>
              <a:ext cx="5276850" cy="1828800"/>
            </a:xfrm>
            <a:prstGeom prst="homePlate">
              <a:avLst>
                <a:gd name="adj" fmla="val 14801"/>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sp>
        <p:nvSpPr>
          <p:cNvPr id="68630" name="Rectangle 29"/>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健康路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58430"/>
                                        </p:tgtEl>
                                        <p:attrNameLst>
                                          <p:attrName>style.visibility</p:attrName>
                                        </p:attrNameLst>
                                      </p:cBhvr>
                                      <p:to>
                                        <p:strVal val="visible"/>
                                      </p:to>
                                    </p:set>
                                    <p:animEffect transition="in" filter="dissolve">
                                      <p:cBhvr>
                                        <p:cTn id="11" dur="500"/>
                                        <p:tgtEl>
                                          <p:spTgt spid="358430"/>
                                        </p:tgtEl>
                                      </p:cBhvr>
                                    </p:animEffect>
                                  </p:childTnLst>
                                </p:cTn>
                              </p:par>
                            </p:childTnLst>
                          </p:cTn>
                        </p:par>
                        <p:par>
                          <p:cTn id="12" fill="hold" nodeType="afterGroup">
                            <p:stCondLst>
                              <p:cond delay="1000"/>
                            </p:stCondLst>
                            <p:childTnLst>
                              <p:par>
                                <p:cTn id="13" presetID="1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lide(fromLeft)">
                                      <p:cBhvr>
                                        <p:cTn id="15" dur="500"/>
                                        <p:tgtEl>
                                          <p:spTgt spid="4"/>
                                        </p:tgtEl>
                                      </p:cBhvr>
                                    </p:animEffect>
                                  </p:childTnLst>
                                </p:cTn>
                              </p:par>
                            </p:childTnLst>
                          </p:cTn>
                        </p:par>
                        <p:par>
                          <p:cTn id="16" fill="hold" nodeType="afterGroup">
                            <p:stCondLst>
                              <p:cond delay="1500"/>
                            </p:stCondLst>
                            <p:childTnLst>
                              <p:par>
                                <p:cTn id="17" presetID="23" presetClass="entr" presetSubtype="16" fill="hold" nodeType="afterEffect">
                                  <p:stCondLst>
                                    <p:cond delay="0"/>
                                  </p:stCondLst>
                                  <p:childTnLst>
                                    <p:set>
                                      <p:cBhvr>
                                        <p:cTn id="18" dur="1" fill="hold">
                                          <p:stCondLst>
                                            <p:cond delay="0"/>
                                          </p:stCondLst>
                                        </p:cTn>
                                        <p:tgtEl>
                                          <p:spTgt spid="358426"/>
                                        </p:tgtEl>
                                        <p:attrNameLst>
                                          <p:attrName>style.visibility</p:attrName>
                                        </p:attrNameLst>
                                      </p:cBhvr>
                                      <p:to>
                                        <p:strVal val="visible"/>
                                      </p:to>
                                    </p:set>
                                    <p:anim calcmode="lin" valueType="num">
                                      <p:cBhvr>
                                        <p:cTn id="19" dur="500" fill="hold"/>
                                        <p:tgtEl>
                                          <p:spTgt spid="358426"/>
                                        </p:tgtEl>
                                        <p:attrNameLst>
                                          <p:attrName>ppt_w</p:attrName>
                                        </p:attrNameLst>
                                      </p:cBhvr>
                                      <p:tavLst>
                                        <p:tav tm="0">
                                          <p:val>
                                            <p:fltVal val="0"/>
                                          </p:val>
                                        </p:tav>
                                        <p:tav tm="100000">
                                          <p:val>
                                            <p:strVal val="#ppt_w"/>
                                          </p:val>
                                        </p:tav>
                                      </p:tavLst>
                                    </p:anim>
                                    <p:anim calcmode="lin" valueType="num">
                                      <p:cBhvr>
                                        <p:cTn id="20" dur="500" fill="hold"/>
                                        <p:tgtEl>
                                          <p:spTgt spid="3584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0479" name="Group 31"/>
          <p:cNvGraphicFramePr>
            <a:graphicFrameLocks noGrp="1"/>
          </p:cNvGraphicFramePr>
          <p:nvPr/>
        </p:nvGraphicFramePr>
        <p:xfrm>
          <a:off x="1065213" y="3438525"/>
          <a:ext cx="8183562" cy="3708401"/>
        </p:xfrm>
        <a:graphic>
          <a:graphicData uri="http://schemas.openxmlformats.org/drawingml/2006/table">
            <a:tbl>
              <a:tblPr/>
              <a:tblGrid>
                <a:gridCol w="2124075"/>
                <a:gridCol w="6059487"/>
              </a:tblGrid>
              <a:tr h="52228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后溪路商业街</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东至中山路、西至解放西路</a:t>
                      </a: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39813">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sym typeface="微软雅黑" pitchFamily="34" charset="-122"/>
                        </a:rPr>
                        <a:t>以服饰饰品为主</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sym typeface="微软雅黑" pitchFamily="34" charset="-122"/>
                        </a:rPr>
                        <a:t>出租</a:t>
                      </a: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0330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租 金</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人民路至健康路中间段租金在</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12-15/</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平米</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天</a:t>
                      </a:r>
                    </a:p>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健康路至解放西路租金水平递减，复兴路至后溪路租金在</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5-11/</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平米</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天</a:t>
                      </a:r>
                      <a:endParaRPr kumimoji="0" lang="zh-CN" sz="2000" b="0" i="0" u="none" strike="noStrike" cap="none" normalizeH="0" baseline="0" dirty="0" smtClean="0">
                        <a:ln>
                          <a:noFill/>
                        </a:ln>
                        <a:effectLst/>
                        <a:latin typeface="微软雅黑" pitchFamily="34" charset="-122"/>
                        <a:ea typeface="微软雅黑" pitchFamily="34" charset="-122"/>
                        <a:sym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60474" name="Picture 26" descr="$RLNOSF8Z7D$T)XXPO~0GKY"/>
          <p:cNvPicPr>
            <a:picLocks noChangeAspect="1" noChangeArrowheads="1"/>
          </p:cNvPicPr>
          <p:nvPr/>
        </p:nvPicPr>
        <p:blipFill>
          <a:blip r:embed="rId3"/>
          <a:srcRect/>
          <a:stretch>
            <a:fillRect/>
          </a:stretch>
        </p:blipFill>
        <p:spPr bwMode="auto">
          <a:xfrm>
            <a:off x="10164763" y="2193925"/>
            <a:ext cx="5592762" cy="408305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3" name="组合 28"/>
          <p:cNvGrpSpPr>
            <a:grpSpLocks/>
          </p:cNvGrpSpPr>
          <p:nvPr/>
        </p:nvGrpSpPr>
        <p:grpSpPr bwMode="auto">
          <a:xfrm>
            <a:off x="1020762" y="2143124"/>
            <a:ext cx="7410450" cy="684213"/>
            <a:chOff x="1293813" y="2193925"/>
            <a:chExt cx="7410450" cy="684213"/>
          </a:xfrm>
          <a:noFill/>
        </p:grpSpPr>
        <p:sp>
          <p:nvSpPr>
            <p:cNvPr id="360452" name="Text Box 4"/>
            <p:cNvSpPr txBox="1">
              <a:spLocks noChangeArrowheads="1"/>
            </p:cNvSpPr>
            <p:nvPr/>
          </p:nvSpPr>
          <p:spPr bwMode="auto">
            <a:xfrm>
              <a:off x="1293813" y="2205038"/>
              <a:ext cx="7410450" cy="673100"/>
            </a:xfrm>
            <a:prstGeom prst="rect">
              <a:avLst/>
            </a:prstGeom>
            <a:grp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一条主要以学生为客群的商业街。</a:t>
              </a:r>
            </a:p>
          </p:txBody>
        </p:sp>
        <p:sp>
          <p:nvSpPr>
            <p:cNvPr id="38" name="AutoShape 5"/>
            <p:cNvSpPr>
              <a:spLocks noChangeArrowheads="1"/>
            </p:cNvSpPr>
            <p:nvPr/>
          </p:nvSpPr>
          <p:spPr bwMode="auto">
            <a:xfrm>
              <a:off x="1325563" y="2193925"/>
              <a:ext cx="5151437" cy="663575"/>
            </a:xfrm>
            <a:prstGeom prst="homePlate">
              <a:avLst>
                <a:gd name="adj" fmla="val 39822"/>
              </a:avLst>
            </a:prstGeom>
            <a:grp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grpSp>
        <p:nvGrpSpPr>
          <p:cNvPr id="4" name="组合 29"/>
          <p:cNvGrpSpPr>
            <a:grpSpLocks/>
          </p:cNvGrpSpPr>
          <p:nvPr/>
        </p:nvGrpSpPr>
        <p:grpSpPr bwMode="auto">
          <a:xfrm>
            <a:off x="10164763" y="6597650"/>
            <a:ext cx="5338762" cy="2254250"/>
            <a:chOff x="10469563" y="6597650"/>
            <a:chExt cx="5338762" cy="2254250"/>
          </a:xfrm>
        </p:grpSpPr>
        <p:sp>
          <p:nvSpPr>
            <p:cNvPr id="360473" name="Text Box 25"/>
            <p:cNvSpPr txBox="1">
              <a:spLocks noChangeArrowheads="1"/>
            </p:cNvSpPr>
            <p:nvPr/>
          </p:nvSpPr>
          <p:spPr bwMode="auto">
            <a:xfrm>
              <a:off x="10590213" y="6597650"/>
              <a:ext cx="5151437" cy="2254250"/>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defRPr/>
              </a:pPr>
              <a:r>
                <a:rPr lang="zh-CN" altLang="en-US" sz="2300" b="1" dirty="0">
                  <a:solidFill>
                    <a:srgbClr val="0033CC"/>
                  </a:solidFill>
                  <a:latin typeface="微软雅黑" pitchFamily="34" charset="-122"/>
                  <a:ea typeface="微软雅黑" pitchFamily="34" charset="-122"/>
                </a:rPr>
                <a:t>早起低端服饰市场定位已深入人心，主要以学生为客群。随着中山路商业改造，此商业街未来竞争力将逐渐下降。</a:t>
              </a:r>
            </a:p>
          </p:txBody>
        </p:sp>
        <p:sp>
          <p:nvSpPr>
            <p:cNvPr id="2" name="AutoShape 5"/>
            <p:cNvSpPr>
              <a:spLocks noChangeArrowheads="1"/>
            </p:cNvSpPr>
            <p:nvPr/>
          </p:nvSpPr>
          <p:spPr bwMode="auto">
            <a:xfrm>
              <a:off x="10469563" y="6613525"/>
              <a:ext cx="5338762" cy="2209800"/>
            </a:xfrm>
            <a:prstGeom prst="homePlate">
              <a:avLst>
                <a:gd name="adj" fmla="val 12393"/>
              </a:avLst>
            </a:prstGeom>
            <a:noFill/>
            <a:ln w="12700" algn="ctr">
              <a:solidFill>
                <a:srgbClr val="BFBFBF"/>
              </a:solidFill>
              <a:round/>
              <a:headEnd/>
              <a:tailEnd/>
            </a:ln>
            <a:effectLst>
              <a:outerShdw dist="38100" dir="18900000" algn="bl" rotWithShape="0">
                <a:srgbClr val="000000">
                  <a:alpha val="39999"/>
                </a:srgbClr>
              </a:outerShdw>
            </a:effectLst>
          </p:spPr>
          <p:txBody>
            <a:bodyPr lIns="147258" tIns="73630" rIns="147258" bIns="73630"/>
            <a:lstStyle/>
            <a:p>
              <a:pPr defTabSz="1473200" eaLnBrk="0" hangingPunct="0">
                <a:lnSpc>
                  <a:spcPct val="150000"/>
                </a:lnSpc>
                <a:defRPr/>
              </a:pPr>
              <a:endParaRPr lang="zh-CN" altLang="zh-CN" sz="2300">
                <a:latin typeface="微软雅黑" pitchFamily="34" charset="-122"/>
                <a:ea typeface="微软雅黑" pitchFamily="34" charset="-122"/>
              </a:endParaRPr>
            </a:p>
          </p:txBody>
        </p:sp>
      </p:grpSp>
      <p:sp>
        <p:nvSpPr>
          <p:cNvPr id="360477" name="Line 29"/>
          <p:cNvSpPr>
            <a:spLocks noChangeShapeType="1"/>
          </p:cNvSpPr>
          <p:nvPr/>
        </p:nvSpPr>
        <p:spPr bwMode="auto">
          <a:xfrm flipV="1">
            <a:off x="11460163" y="4175125"/>
            <a:ext cx="1371600" cy="22860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9655" name="Rectangle 29"/>
          <p:cNvSpPr>
            <a:spLocks noChangeArrowheads="1"/>
          </p:cNvSpPr>
          <p:nvPr/>
        </p:nvSpPr>
        <p:spPr bwMode="auto">
          <a:xfrm>
            <a:off x="0" y="-15875"/>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后溪街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360479"/>
                                        </p:tgtEl>
                                        <p:attrNameLst>
                                          <p:attrName>style.visibility</p:attrName>
                                        </p:attrNameLst>
                                      </p:cBhvr>
                                      <p:to>
                                        <p:strVal val="visible"/>
                                      </p:to>
                                    </p:set>
                                    <p:animEffect transition="in" filter="dissolve">
                                      <p:cBhvr>
                                        <p:cTn id="14" dur="500"/>
                                        <p:tgtEl>
                                          <p:spTgt spid="360479"/>
                                        </p:tgtEl>
                                      </p:cBhvr>
                                    </p:animEffect>
                                  </p:childTnLst>
                                </p:cTn>
                              </p:par>
                            </p:childTnLst>
                          </p:cTn>
                        </p:par>
                        <p:par>
                          <p:cTn id="15" fill="hold" nodeType="afterGroup">
                            <p:stCondLst>
                              <p:cond delay="1000"/>
                            </p:stCondLst>
                            <p:childTnLst>
                              <p:par>
                                <p:cTn id="16" presetID="17"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ppt_x</p:attrName>
                                        </p:attrNameLst>
                                      </p:cBhvr>
                                      <p:tavLst>
                                        <p:tav tm="0">
                                          <p:val>
                                            <p:strVal val="#ppt_x-#ppt_w/2"/>
                                          </p:val>
                                        </p:tav>
                                        <p:tav tm="100000">
                                          <p:val>
                                            <p:strVal val="#ppt_x"/>
                                          </p:val>
                                        </p:tav>
                                      </p:tavLst>
                                    </p:anim>
                                    <p:anim calcmode="lin" valueType="num">
                                      <p:cBhvr>
                                        <p:cTn id="19" dur="500" fill="hold"/>
                                        <p:tgtEl>
                                          <p:spTgt spid="4"/>
                                        </p:tgtEl>
                                        <p:attrNameLst>
                                          <p:attrName>ppt_y</p:attrName>
                                        </p:attrNameLst>
                                      </p:cBhvr>
                                      <p:tavLst>
                                        <p:tav tm="0">
                                          <p:val>
                                            <p:strVal val="#ppt_y"/>
                                          </p:val>
                                        </p:tav>
                                        <p:tav tm="100000">
                                          <p:val>
                                            <p:strVal val="#ppt_y"/>
                                          </p:val>
                                        </p:tav>
                                      </p:tavLst>
                                    </p:anim>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strVal val="#ppt_h"/>
                                          </p:val>
                                        </p:tav>
                                        <p:tav tm="100000">
                                          <p:val>
                                            <p:strVal val="#ppt_h"/>
                                          </p:val>
                                        </p:tav>
                                      </p:tavLst>
                                    </p:anim>
                                  </p:childTnLst>
                                </p:cTn>
                              </p:par>
                            </p:childTnLst>
                          </p:cTn>
                        </p:par>
                        <p:par>
                          <p:cTn id="22" fill="hold" nodeType="afterGroup">
                            <p:stCondLst>
                              <p:cond delay="1500"/>
                            </p:stCondLst>
                            <p:childTnLst>
                              <p:par>
                                <p:cTn id="23" presetID="23" presetClass="entr" presetSubtype="16" fill="hold" nodeType="afterEffect">
                                  <p:stCondLst>
                                    <p:cond delay="0"/>
                                  </p:stCondLst>
                                  <p:childTnLst>
                                    <p:set>
                                      <p:cBhvr>
                                        <p:cTn id="24" dur="1" fill="hold">
                                          <p:stCondLst>
                                            <p:cond delay="0"/>
                                          </p:stCondLst>
                                        </p:cTn>
                                        <p:tgtEl>
                                          <p:spTgt spid="360474"/>
                                        </p:tgtEl>
                                        <p:attrNameLst>
                                          <p:attrName>style.visibility</p:attrName>
                                        </p:attrNameLst>
                                      </p:cBhvr>
                                      <p:to>
                                        <p:strVal val="visible"/>
                                      </p:to>
                                    </p:set>
                                    <p:anim calcmode="lin" valueType="num">
                                      <p:cBhvr>
                                        <p:cTn id="25" dur="500" fill="hold"/>
                                        <p:tgtEl>
                                          <p:spTgt spid="360474"/>
                                        </p:tgtEl>
                                        <p:attrNameLst>
                                          <p:attrName>ppt_w</p:attrName>
                                        </p:attrNameLst>
                                      </p:cBhvr>
                                      <p:tavLst>
                                        <p:tav tm="0">
                                          <p:val>
                                            <p:fltVal val="0"/>
                                          </p:val>
                                        </p:tav>
                                        <p:tav tm="100000">
                                          <p:val>
                                            <p:strVal val="#ppt_w"/>
                                          </p:val>
                                        </p:tav>
                                      </p:tavLst>
                                    </p:anim>
                                    <p:anim calcmode="lin" valueType="num">
                                      <p:cBhvr>
                                        <p:cTn id="26" dur="500" fill="hold"/>
                                        <p:tgtEl>
                                          <p:spTgt spid="360474"/>
                                        </p:tgtEl>
                                        <p:attrNameLst>
                                          <p:attrName>ppt_h</p:attrName>
                                        </p:attrNameLst>
                                      </p:cBhvr>
                                      <p:tavLst>
                                        <p:tav tm="0">
                                          <p:val>
                                            <p:fltVal val="0"/>
                                          </p:val>
                                        </p:tav>
                                        <p:tav tm="100000">
                                          <p:val>
                                            <p:strVal val="#ppt_h"/>
                                          </p:val>
                                        </p:tav>
                                      </p:tavLst>
                                    </p:anim>
                                  </p:childTnLst>
                                </p:cTn>
                              </p:par>
                            </p:childTnLst>
                          </p:cTn>
                        </p:par>
                        <p:par>
                          <p:cTn id="27" fill="hold" nodeType="afterGroup">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60477"/>
                                        </p:tgtEl>
                                        <p:attrNameLst>
                                          <p:attrName>style.visibility</p:attrName>
                                        </p:attrNameLst>
                                      </p:cBhvr>
                                      <p:to>
                                        <p:strVal val="visible"/>
                                      </p:to>
                                    </p:set>
                                    <p:animEffect transition="in" filter="fade">
                                      <p:cBhvr>
                                        <p:cTn id="30" dur="500"/>
                                        <p:tgtEl>
                                          <p:spTgt spid="360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7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2" name="Rectangle 4"/>
          <p:cNvSpPr>
            <a:spLocks noChangeArrowheads="1"/>
          </p:cNvSpPr>
          <p:nvPr/>
        </p:nvSpPr>
        <p:spPr bwMode="auto">
          <a:xfrm>
            <a:off x="0" y="3336925"/>
            <a:ext cx="7848600" cy="1828800"/>
          </a:xfrm>
          <a:prstGeom prst="rect">
            <a:avLst/>
          </a:prstGeom>
          <a:solidFill>
            <a:srgbClr val="3366CC"/>
          </a:solidFill>
          <a:ln w="19050">
            <a:solidFill>
              <a:srgbClr val="0000FF"/>
            </a:solid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defTabSz="1543050">
              <a:defRPr/>
            </a:pPr>
            <a:r>
              <a:rPr lang="en-US" altLang="zh-CN" sz="4400" dirty="0">
                <a:solidFill>
                  <a:schemeClr val="bg1"/>
                </a:solidFill>
                <a:latin typeface="微软雅黑" pitchFamily="34" charset="-122"/>
                <a:ea typeface="微软雅黑" pitchFamily="34" charset="-122"/>
              </a:rPr>
              <a:t> </a:t>
            </a:r>
            <a:r>
              <a:rPr lang="zh-CN" altLang="en-US" sz="4400" dirty="0">
                <a:solidFill>
                  <a:schemeClr val="bg1"/>
                </a:solidFill>
                <a:latin typeface="微软雅黑" pitchFamily="34" charset="-122"/>
                <a:ea typeface="微软雅黑" pitchFamily="34" charset="-122"/>
              </a:rPr>
              <a:t>核心商圈个案考察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75812">
                                            <p:txEl>
                                              <p:pRg st="0" end="0"/>
                                            </p:txEl>
                                          </p:spTgt>
                                        </p:tgtEl>
                                        <p:attrNameLst>
                                          <p:attrName>style.visibility</p:attrName>
                                        </p:attrNameLst>
                                      </p:cBhvr>
                                      <p:to>
                                        <p:strVal val="visible"/>
                                      </p:to>
                                    </p:set>
                                    <p:anim calcmode="discrete" valueType="clr">
                                      <p:cBhvr override="childStyle">
                                        <p:cTn id="7" dur="30"/>
                                        <p:tgtEl>
                                          <p:spTgt spid="37581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375812">
                                            <p:txEl>
                                              <p:pRg st="0" end="0"/>
                                            </p:txEl>
                                          </p:spTgt>
                                        </p:tgtEl>
                                        <p:attrNameLst>
                                          <p:attrName>fillcolor</p:attrName>
                                        </p:attrNameLst>
                                      </p:cBhvr>
                                      <p:tavLst>
                                        <p:tav tm="0">
                                          <p:val>
                                            <p:clrVal>
                                              <a:schemeClr val="accent2"/>
                                            </p:clrVal>
                                          </p:val>
                                        </p:tav>
                                        <p:tav tm="50000">
                                          <p:val>
                                            <p:clrVal>
                                              <a:schemeClr val="hlink"/>
                                            </p:clrVal>
                                          </p:val>
                                        </p:tav>
                                      </p:tavLst>
                                    </p:anim>
                                    <p:set>
                                      <p:cBhvr>
                                        <p:cTn id="9" dur="30"/>
                                        <p:tgtEl>
                                          <p:spTgt spid="375812">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sp>
        <p:nvSpPr>
          <p:cNvPr id="124931" name="Text Box 3"/>
          <p:cNvSpPr txBox="1">
            <a:spLocks noChangeArrowheads="1"/>
          </p:cNvSpPr>
          <p:nvPr/>
        </p:nvSpPr>
        <p:spPr bwMode="auto">
          <a:xfrm>
            <a:off x="334963" y="1279525"/>
            <a:ext cx="3429000" cy="588963"/>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spAutoFit/>
          </a:bodyPr>
          <a:lstStyle/>
          <a:p>
            <a:pPr algn="ctr" defTabSz="1609725">
              <a:spcBef>
                <a:spcPct val="50000"/>
              </a:spcBef>
              <a:defRPr/>
            </a:pPr>
            <a:r>
              <a:rPr lang="zh-CN" altLang="en-US" sz="2800" b="1" dirty="0"/>
              <a:t>核心商业现状分析</a:t>
            </a:r>
          </a:p>
        </p:txBody>
      </p:sp>
      <p:sp>
        <p:nvSpPr>
          <p:cNvPr id="125042" name="Rectangle 114"/>
          <p:cNvSpPr>
            <a:spLocks noChangeArrowheads="1"/>
          </p:cNvSpPr>
          <p:nvPr/>
        </p:nvSpPr>
        <p:spPr bwMode="auto">
          <a:xfrm>
            <a:off x="4267200" y="79375"/>
            <a:ext cx="13288963" cy="895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154305" tIns="77153" rIns="154305" bIns="77153" anchor="ctr"/>
          <a:lstStyle/>
          <a:p>
            <a:pPr defTabSz="1543050"/>
            <a:r>
              <a:rPr lang="zh-CN" altLang="en-US" b="1">
                <a:solidFill>
                  <a:schemeClr val="tx2"/>
                </a:solidFill>
              </a:rPr>
              <a:t>大型购物中心竞争激烈，主要聚集于成熟的核心圈内</a:t>
            </a:r>
          </a:p>
        </p:txBody>
      </p:sp>
      <p:pic>
        <p:nvPicPr>
          <p:cNvPr id="125360" name="Picture 432" descr="1"/>
          <p:cNvPicPr>
            <a:picLocks noChangeAspect="1" noChangeArrowheads="1"/>
          </p:cNvPicPr>
          <p:nvPr/>
        </p:nvPicPr>
        <p:blipFill>
          <a:blip r:embed="rId2"/>
          <a:srcRect/>
          <a:stretch>
            <a:fillRect/>
          </a:stretch>
        </p:blipFill>
        <p:spPr bwMode="auto">
          <a:xfrm>
            <a:off x="411163" y="2117725"/>
            <a:ext cx="12041187" cy="6477000"/>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125438" name="Group 510"/>
          <p:cNvGraphicFramePr>
            <a:graphicFrameLocks noGrp="1"/>
          </p:cNvGraphicFramePr>
          <p:nvPr/>
        </p:nvGraphicFramePr>
        <p:xfrm>
          <a:off x="12831763" y="2117725"/>
          <a:ext cx="3733800" cy="4622803"/>
        </p:xfrm>
        <a:graphic>
          <a:graphicData uri="http://schemas.openxmlformats.org/drawingml/2006/table">
            <a:tbl>
              <a:tblPr/>
              <a:tblGrid>
                <a:gridCol w="903287"/>
                <a:gridCol w="2830513"/>
              </a:tblGrid>
              <a:tr h="72866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微软雅黑" pitchFamily="34" charset="-122"/>
                          <a:ea typeface="微软雅黑" pitchFamily="34" charset="-122"/>
                        </a:rPr>
                        <a:t>序号</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微软雅黑" pitchFamily="34" charset="-122"/>
                          <a:ea typeface="微软雅黑" pitchFamily="34" charset="-122"/>
                        </a:rPr>
                        <a:t>项目名称</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485775">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微软雅黑" pitchFamily="34" charset="-122"/>
                          <a:ea typeface="微软雅黑" pitchFamily="34" charset="-122"/>
                        </a:rPr>
                        <a:t>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rPr>
                        <a:t>崇安寺步行街</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48736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微软雅黑" pitchFamily="34" charset="-122"/>
                          <a:ea typeface="微软雅黑" pitchFamily="34" charset="-122"/>
                        </a:rPr>
                        <a:t>2</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rPr>
                        <a:t>大成巷步行街</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485775">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微软雅黑" pitchFamily="34" charset="-122"/>
                          <a:ea typeface="微软雅黑" pitchFamily="34" charset="-122"/>
                        </a:rPr>
                        <a:t>3</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rPr>
                        <a:t>无锡百盛</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48736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微软雅黑" pitchFamily="34" charset="-122"/>
                          <a:ea typeface="微软雅黑" pitchFamily="34" charset="-122"/>
                        </a:rPr>
                        <a:t>4</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rPr>
                        <a:t>保利广场</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48736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微软雅黑" pitchFamily="34" charset="-122"/>
                          <a:ea typeface="微软雅黑" pitchFamily="34" charset="-122"/>
                        </a:rPr>
                        <a:t>5</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rPr>
                        <a:t>大东方百货</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48736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微软雅黑" pitchFamily="34" charset="-122"/>
                          <a:ea typeface="微软雅黑" pitchFamily="34" charset="-122"/>
                        </a:rPr>
                        <a:t>6</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rPr>
                        <a:t>大洋百货</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48736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微软雅黑" pitchFamily="34" charset="-122"/>
                          <a:ea typeface="微软雅黑" pitchFamily="34" charset="-122"/>
                        </a:rPr>
                        <a:t>7</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rPr>
                        <a:t>明珠商贸广场</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485775">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微软雅黑" pitchFamily="34" charset="-122"/>
                          <a:ea typeface="微软雅黑" pitchFamily="34" charset="-122"/>
                        </a:rPr>
                        <a:t>8</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rPr>
                        <a:t>苏宁广场（在建）</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25439" name="Oval 511"/>
          <p:cNvSpPr>
            <a:spLocks noChangeArrowheads="1"/>
          </p:cNvSpPr>
          <p:nvPr/>
        </p:nvSpPr>
        <p:spPr bwMode="auto">
          <a:xfrm>
            <a:off x="2620963" y="2879725"/>
            <a:ext cx="7620000" cy="4648200"/>
          </a:xfrm>
          <a:prstGeom prst="ellipse">
            <a:avLst/>
          </a:prstGeom>
          <a:solidFill>
            <a:srgbClr val="FFCC00">
              <a:alpha val="39999"/>
            </a:srgbClr>
          </a:solidFill>
          <a:ln w="38100">
            <a:solidFill>
              <a:srgbClr val="FF6600"/>
            </a:solidFill>
            <a:round/>
            <a:headEnd/>
            <a:tailEnd/>
          </a:ln>
        </p:spPr>
        <p:txBody>
          <a:bodyPr wrap="none" anchor="ctr"/>
          <a:lstStyle/>
          <a:p>
            <a:endParaRPr lang="zh-CN" altLang="en-US"/>
          </a:p>
        </p:txBody>
      </p:sp>
      <p:grpSp>
        <p:nvGrpSpPr>
          <p:cNvPr id="2" name="组合 81"/>
          <p:cNvGrpSpPr>
            <a:grpSpLocks/>
          </p:cNvGrpSpPr>
          <p:nvPr/>
        </p:nvGrpSpPr>
        <p:grpSpPr bwMode="auto">
          <a:xfrm>
            <a:off x="3992563" y="3571875"/>
            <a:ext cx="4919662" cy="2954338"/>
            <a:chOff x="3992563" y="3572253"/>
            <a:chExt cx="4919330" cy="2953344"/>
          </a:xfrm>
        </p:grpSpPr>
        <p:sp>
          <p:nvSpPr>
            <p:cNvPr id="71720" name="Oval 433"/>
            <p:cNvSpPr>
              <a:spLocks noChangeArrowheads="1"/>
            </p:cNvSpPr>
            <p:nvPr/>
          </p:nvSpPr>
          <p:spPr bwMode="auto">
            <a:xfrm>
              <a:off x="5102779" y="5517839"/>
              <a:ext cx="458972" cy="387719"/>
            </a:xfrm>
            <a:prstGeom prst="ellipse">
              <a:avLst/>
            </a:prstGeom>
            <a:solidFill>
              <a:srgbClr val="FF0000">
                <a:alpha val="59999"/>
              </a:srgbClr>
            </a:solidFill>
            <a:ln w="19050">
              <a:solidFill>
                <a:srgbClr val="FF0000"/>
              </a:solidFill>
              <a:round/>
              <a:headEnd/>
              <a:tailEnd/>
            </a:ln>
          </p:spPr>
          <p:txBody>
            <a:bodyPr wrap="none" anchor="ctr"/>
            <a:lstStyle/>
            <a:p>
              <a:pPr algn="ctr" eaLnBrk="0" hangingPunct="0"/>
              <a:r>
                <a:rPr lang="en-US" altLang="zh-CN" sz="1600">
                  <a:latin typeface="黑体" pitchFamily="49" charset="-122"/>
                  <a:ea typeface="黑体" pitchFamily="49" charset="-122"/>
                </a:rPr>
                <a:t>1</a:t>
              </a:r>
            </a:p>
          </p:txBody>
        </p:sp>
        <p:sp>
          <p:nvSpPr>
            <p:cNvPr id="71721" name="Oval 434"/>
            <p:cNvSpPr>
              <a:spLocks noChangeArrowheads="1"/>
            </p:cNvSpPr>
            <p:nvPr/>
          </p:nvSpPr>
          <p:spPr bwMode="auto">
            <a:xfrm>
              <a:off x="4759879" y="5384197"/>
              <a:ext cx="362393" cy="318566"/>
            </a:xfrm>
            <a:prstGeom prst="ellipse">
              <a:avLst/>
            </a:prstGeom>
            <a:solidFill>
              <a:srgbClr val="FF0000">
                <a:alpha val="59999"/>
              </a:srgbClr>
            </a:solidFill>
            <a:ln w="19050">
              <a:solidFill>
                <a:srgbClr val="FF0000"/>
              </a:solidFill>
              <a:round/>
              <a:headEnd/>
              <a:tailEnd/>
            </a:ln>
          </p:spPr>
          <p:txBody>
            <a:bodyPr wrap="none" anchor="ctr"/>
            <a:lstStyle/>
            <a:p>
              <a:pPr algn="ctr" eaLnBrk="0" hangingPunct="0"/>
              <a:r>
                <a:rPr lang="en-US" altLang="zh-CN" sz="1600">
                  <a:latin typeface="黑体" pitchFamily="49" charset="-122"/>
                  <a:ea typeface="黑体" pitchFamily="49" charset="-122"/>
                </a:rPr>
                <a:t>6</a:t>
              </a:r>
            </a:p>
          </p:txBody>
        </p:sp>
        <p:sp>
          <p:nvSpPr>
            <p:cNvPr id="71722" name="Oval 435"/>
            <p:cNvSpPr>
              <a:spLocks noChangeArrowheads="1"/>
            </p:cNvSpPr>
            <p:nvPr/>
          </p:nvSpPr>
          <p:spPr bwMode="auto">
            <a:xfrm>
              <a:off x="6385775" y="5804549"/>
              <a:ext cx="401379" cy="385388"/>
            </a:xfrm>
            <a:prstGeom prst="ellipse">
              <a:avLst/>
            </a:prstGeom>
            <a:solidFill>
              <a:srgbClr val="FF0000">
                <a:alpha val="59999"/>
              </a:srgbClr>
            </a:solidFill>
            <a:ln w="19050">
              <a:solidFill>
                <a:srgbClr val="FF0000"/>
              </a:solidFill>
              <a:round/>
              <a:headEnd/>
              <a:tailEnd/>
            </a:ln>
          </p:spPr>
          <p:txBody>
            <a:bodyPr wrap="none" anchor="ctr"/>
            <a:lstStyle/>
            <a:p>
              <a:pPr algn="ctr" eaLnBrk="0" hangingPunct="0"/>
              <a:r>
                <a:rPr lang="en-US" altLang="zh-CN" sz="1600">
                  <a:latin typeface="黑体" pitchFamily="49" charset="-122"/>
                  <a:ea typeface="黑体" pitchFamily="49" charset="-122"/>
                </a:rPr>
                <a:t>8</a:t>
              </a:r>
            </a:p>
          </p:txBody>
        </p:sp>
        <p:sp>
          <p:nvSpPr>
            <p:cNvPr id="71723" name="Oval 436"/>
            <p:cNvSpPr>
              <a:spLocks noChangeArrowheads="1"/>
            </p:cNvSpPr>
            <p:nvPr/>
          </p:nvSpPr>
          <p:spPr bwMode="auto">
            <a:xfrm>
              <a:off x="4414321" y="5670907"/>
              <a:ext cx="439479" cy="369071"/>
            </a:xfrm>
            <a:prstGeom prst="ellipse">
              <a:avLst/>
            </a:prstGeom>
            <a:solidFill>
              <a:srgbClr val="FF0000">
                <a:alpha val="59999"/>
              </a:srgbClr>
            </a:solidFill>
            <a:ln w="19050">
              <a:solidFill>
                <a:srgbClr val="FF0000"/>
              </a:solidFill>
              <a:round/>
              <a:headEnd/>
              <a:tailEnd/>
            </a:ln>
          </p:spPr>
          <p:txBody>
            <a:bodyPr wrap="none" anchor="ctr"/>
            <a:lstStyle/>
            <a:p>
              <a:pPr algn="ctr" eaLnBrk="0" hangingPunct="0"/>
              <a:r>
                <a:rPr lang="en-US" altLang="zh-CN" sz="1600">
                  <a:latin typeface="黑体" pitchFamily="49" charset="-122"/>
                  <a:ea typeface="黑体" pitchFamily="49" charset="-122"/>
                </a:rPr>
                <a:t>5</a:t>
              </a:r>
              <a:endParaRPr lang="zh-CN" altLang="en-US" sz="1600">
                <a:latin typeface="黑体" pitchFamily="49" charset="-122"/>
                <a:ea typeface="黑体" pitchFamily="49" charset="-122"/>
              </a:endParaRPr>
            </a:p>
          </p:txBody>
        </p:sp>
        <p:sp>
          <p:nvSpPr>
            <p:cNvPr id="71724" name="Oval 437"/>
            <p:cNvSpPr>
              <a:spLocks noChangeArrowheads="1"/>
            </p:cNvSpPr>
            <p:nvPr/>
          </p:nvSpPr>
          <p:spPr bwMode="auto">
            <a:xfrm>
              <a:off x="8471528" y="3572253"/>
              <a:ext cx="440365" cy="369071"/>
            </a:xfrm>
            <a:prstGeom prst="ellipse">
              <a:avLst/>
            </a:prstGeom>
            <a:solidFill>
              <a:srgbClr val="FF0000">
                <a:alpha val="59999"/>
              </a:srgbClr>
            </a:solidFill>
            <a:ln w="19050">
              <a:solidFill>
                <a:srgbClr val="FF0000"/>
              </a:solidFill>
              <a:round/>
              <a:headEnd/>
              <a:tailEnd/>
            </a:ln>
          </p:spPr>
          <p:txBody>
            <a:bodyPr wrap="none" anchor="ctr"/>
            <a:lstStyle/>
            <a:p>
              <a:pPr algn="ctr" eaLnBrk="0" hangingPunct="0"/>
              <a:r>
                <a:rPr lang="en-US" altLang="zh-CN" sz="1600">
                  <a:latin typeface="黑体" pitchFamily="49" charset="-122"/>
                  <a:ea typeface="黑体" pitchFamily="49" charset="-122"/>
                </a:rPr>
                <a:t>4</a:t>
              </a:r>
              <a:endParaRPr lang="zh-CN" altLang="en-US" sz="1600">
                <a:latin typeface="黑体" pitchFamily="49" charset="-122"/>
                <a:ea typeface="黑体" pitchFamily="49" charset="-122"/>
              </a:endParaRPr>
            </a:p>
          </p:txBody>
        </p:sp>
        <p:sp>
          <p:nvSpPr>
            <p:cNvPr id="71725" name="Oval 438"/>
            <p:cNvSpPr>
              <a:spLocks noChangeArrowheads="1"/>
            </p:cNvSpPr>
            <p:nvPr/>
          </p:nvSpPr>
          <p:spPr bwMode="auto">
            <a:xfrm>
              <a:off x="5121386" y="6139432"/>
              <a:ext cx="458972" cy="386165"/>
            </a:xfrm>
            <a:prstGeom prst="ellipse">
              <a:avLst/>
            </a:prstGeom>
            <a:solidFill>
              <a:srgbClr val="FF0000">
                <a:alpha val="59999"/>
              </a:srgbClr>
            </a:solidFill>
            <a:ln w="19050">
              <a:solidFill>
                <a:srgbClr val="FF0000"/>
              </a:solidFill>
              <a:round/>
              <a:headEnd/>
              <a:tailEnd/>
            </a:ln>
          </p:spPr>
          <p:txBody>
            <a:bodyPr wrap="none" anchor="ctr"/>
            <a:lstStyle/>
            <a:p>
              <a:pPr algn="ctr" eaLnBrk="0" hangingPunct="0"/>
              <a:r>
                <a:rPr lang="en-US" altLang="zh-CN" sz="1600">
                  <a:latin typeface="黑体" pitchFamily="49" charset="-122"/>
                  <a:ea typeface="黑体" pitchFamily="49" charset="-122"/>
                </a:rPr>
                <a:t>3</a:t>
              </a:r>
              <a:endParaRPr lang="zh-CN" altLang="en-US" sz="1600">
                <a:latin typeface="黑体" pitchFamily="49" charset="-122"/>
                <a:ea typeface="黑体" pitchFamily="49" charset="-122"/>
              </a:endParaRPr>
            </a:p>
          </p:txBody>
        </p:sp>
        <p:sp>
          <p:nvSpPr>
            <p:cNvPr id="71726" name="Oval 439"/>
            <p:cNvSpPr>
              <a:spLocks noChangeArrowheads="1"/>
            </p:cNvSpPr>
            <p:nvPr/>
          </p:nvSpPr>
          <p:spPr bwMode="auto">
            <a:xfrm>
              <a:off x="4106863" y="4176752"/>
              <a:ext cx="402265" cy="369071"/>
            </a:xfrm>
            <a:prstGeom prst="ellipse">
              <a:avLst/>
            </a:prstGeom>
            <a:solidFill>
              <a:srgbClr val="FF0000">
                <a:alpha val="59999"/>
              </a:srgbClr>
            </a:solidFill>
            <a:ln w="19050">
              <a:solidFill>
                <a:srgbClr val="FF0000"/>
              </a:solidFill>
              <a:round/>
              <a:headEnd/>
              <a:tailEnd/>
            </a:ln>
          </p:spPr>
          <p:txBody>
            <a:bodyPr wrap="none" anchor="ctr"/>
            <a:lstStyle/>
            <a:p>
              <a:pPr algn="ctr" eaLnBrk="0" hangingPunct="0"/>
              <a:r>
                <a:rPr lang="en-US" altLang="zh-CN" sz="1600">
                  <a:latin typeface="黑体" pitchFamily="49" charset="-122"/>
                  <a:ea typeface="黑体" pitchFamily="49" charset="-122"/>
                </a:rPr>
                <a:t>7</a:t>
              </a:r>
              <a:endParaRPr lang="zh-CN" altLang="en-US" sz="1600">
                <a:latin typeface="黑体" pitchFamily="49" charset="-122"/>
                <a:ea typeface="黑体" pitchFamily="49" charset="-122"/>
              </a:endParaRPr>
            </a:p>
          </p:txBody>
        </p:sp>
        <p:sp>
          <p:nvSpPr>
            <p:cNvPr id="71727" name="Oval 440"/>
            <p:cNvSpPr>
              <a:spLocks noChangeArrowheads="1"/>
            </p:cNvSpPr>
            <p:nvPr/>
          </p:nvSpPr>
          <p:spPr bwMode="auto">
            <a:xfrm>
              <a:off x="3992563" y="4611867"/>
              <a:ext cx="458972" cy="352754"/>
            </a:xfrm>
            <a:prstGeom prst="ellipse">
              <a:avLst/>
            </a:prstGeom>
            <a:solidFill>
              <a:srgbClr val="FF0000">
                <a:alpha val="59999"/>
              </a:srgbClr>
            </a:solidFill>
            <a:ln w="19050">
              <a:solidFill>
                <a:srgbClr val="FF0000"/>
              </a:solidFill>
              <a:round/>
              <a:headEnd/>
              <a:tailEnd/>
            </a:ln>
          </p:spPr>
          <p:txBody>
            <a:bodyPr wrap="none" anchor="ctr"/>
            <a:lstStyle/>
            <a:p>
              <a:pPr algn="ctr" eaLnBrk="0" hangingPunct="0"/>
              <a:r>
                <a:rPr lang="en-US" altLang="zh-CN" sz="1600">
                  <a:latin typeface="黑体" pitchFamily="49" charset="-122"/>
                  <a:ea typeface="黑体" pitchFamily="49" charset="-122"/>
                </a:rPr>
                <a:t>2</a:t>
              </a:r>
              <a:endParaRPr lang="zh-CN" altLang="en-US" sz="1600">
                <a:latin typeface="黑体" pitchFamily="49" charset="-122"/>
                <a:ea typeface="黑体"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5042"/>
                                        </p:tgtEl>
                                        <p:attrNameLst>
                                          <p:attrName>style.visibility</p:attrName>
                                        </p:attrNameLst>
                                      </p:cBhvr>
                                      <p:to>
                                        <p:strVal val="visible"/>
                                      </p:to>
                                    </p:set>
                                    <p:animEffect transition="in" filter="dissolve">
                                      <p:cBhvr>
                                        <p:cTn id="7" dur="500"/>
                                        <p:tgtEl>
                                          <p:spTgt spid="125042"/>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24931"/>
                                        </p:tgtEl>
                                        <p:attrNameLst>
                                          <p:attrName>style.visibility</p:attrName>
                                        </p:attrNameLst>
                                      </p:cBhvr>
                                      <p:to>
                                        <p:strVal val="visible"/>
                                      </p:to>
                                    </p:set>
                                    <p:animEffect transition="in" filter="slide(fromLeft)">
                                      <p:cBhvr>
                                        <p:cTn id="11" dur="500"/>
                                        <p:tgtEl>
                                          <p:spTgt spid="124931"/>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25360"/>
                                        </p:tgtEl>
                                        <p:attrNameLst>
                                          <p:attrName>style.visibility</p:attrName>
                                        </p:attrNameLst>
                                      </p:cBhvr>
                                      <p:to>
                                        <p:strVal val="visible"/>
                                      </p:to>
                                    </p:set>
                                    <p:animEffect transition="in" filter="dissolve">
                                      <p:cBhvr>
                                        <p:cTn id="15" dur="500"/>
                                        <p:tgtEl>
                                          <p:spTgt spid="125360"/>
                                        </p:tgtEl>
                                      </p:cBhvr>
                                    </p:animEffect>
                                  </p:childTnLst>
                                </p:cTn>
                              </p:par>
                              <p:par>
                                <p:cTn id="16" presetID="12" presetClass="entr" presetSubtype="1" fill="hold" nodeType="withEffect">
                                  <p:stCondLst>
                                    <p:cond delay="0"/>
                                  </p:stCondLst>
                                  <p:childTnLst>
                                    <p:set>
                                      <p:cBhvr>
                                        <p:cTn id="17" dur="1" fill="hold">
                                          <p:stCondLst>
                                            <p:cond delay="0"/>
                                          </p:stCondLst>
                                        </p:cTn>
                                        <p:tgtEl>
                                          <p:spTgt spid="125438"/>
                                        </p:tgtEl>
                                        <p:attrNameLst>
                                          <p:attrName>style.visibility</p:attrName>
                                        </p:attrNameLst>
                                      </p:cBhvr>
                                      <p:to>
                                        <p:strVal val="visible"/>
                                      </p:to>
                                    </p:set>
                                    <p:animEffect transition="in" filter="slide(fromTop)">
                                      <p:cBhvr>
                                        <p:cTn id="18" dur="500"/>
                                        <p:tgtEl>
                                          <p:spTgt spid="125438"/>
                                        </p:tgtEl>
                                      </p:cBhvr>
                                    </p:animEffect>
                                  </p:childTnLst>
                                </p:cTn>
                              </p:par>
                            </p:childTnLst>
                          </p:cTn>
                        </p:par>
                        <p:par>
                          <p:cTn id="19" fill="hold" nodeType="afterGroup">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25439"/>
                                        </p:tgtEl>
                                        <p:attrNameLst>
                                          <p:attrName>style.visibility</p:attrName>
                                        </p:attrNameLst>
                                      </p:cBhvr>
                                      <p:to>
                                        <p:strVal val="visible"/>
                                      </p:to>
                                    </p:set>
                                    <p:animEffect transition="in" filter="fade">
                                      <p:cBhvr>
                                        <p:cTn id="22" dur="500"/>
                                        <p:tgtEl>
                                          <p:spTgt spid="125439"/>
                                        </p:tgtEl>
                                      </p:cBhvr>
                                    </p:animEffect>
                                  </p:childTnLst>
                                </p:cTn>
                              </p:par>
                            </p:childTnLst>
                          </p:cTn>
                        </p:par>
                        <p:par>
                          <p:cTn id="23" fill="hold" nodeType="afterGroup">
                            <p:stCondLst>
                              <p:cond delay="2000"/>
                            </p:stCondLst>
                            <p:childTnLst>
                              <p:par>
                                <p:cTn id="24" presetID="10"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animBg="1"/>
      <p:bldP spid="125042" grpId="0"/>
      <p:bldP spid="1254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Grp="1" noChangeArrowheads="1"/>
          </p:cNvSpPr>
          <p:nvPr>
            <p:ph type="title" idx="4294967295"/>
          </p:nvPr>
        </p:nvSpPr>
        <p:spPr bwMode="auto">
          <a:xfrm>
            <a:off x="898525" y="1279525"/>
            <a:ext cx="15514638" cy="80168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8163" tIns="74081" rIns="148163" bIns="74081">
            <a:spAutoFit/>
          </a:bodyPr>
          <a:lstStyle/>
          <a:p>
            <a:pPr algn="l" eaLnBrk="1" hangingPunct="1">
              <a:lnSpc>
                <a:spcPct val="150000"/>
              </a:lnSpc>
            </a:pPr>
            <a:r>
              <a:rPr lang="zh-CN" altLang="en-US" sz="3200" b="1" smtClean="0">
                <a:solidFill>
                  <a:srgbClr val="003BF6"/>
                </a:solidFill>
                <a:latin typeface="微软雅黑" pitchFamily="34" charset="-122"/>
                <a:ea typeface="微软雅黑" pitchFamily="34" charset="-122"/>
              </a:rPr>
              <a:t>结论：结合项目立地条件及城市发展的需要，本项目的开发目标为：</a:t>
            </a:r>
          </a:p>
        </p:txBody>
      </p:sp>
      <p:sp>
        <p:nvSpPr>
          <p:cNvPr id="17411" name="AutoShape 3"/>
          <p:cNvSpPr>
            <a:spLocks noChangeArrowheads="1"/>
          </p:cNvSpPr>
          <p:nvPr/>
        </p:nvSpPr>
        <p:spPr bwMode="auto">
          <a:xfrm>
            <a:off x="1630363" y="5775325"/>
            <a:ext cx="5541962" cy="2743200"/>
          </a:xfrm>
          <a:prstGeom prst="triangle">
            <a:avLst>
              <a:gd name="adj" fmla="val 50000"/>
            </a:avLst>
          </a:prstGeom>
          <a:solidFill>
            <a:srgbClr val="99CCFF"/>
          </a:solidFill>
          <a:ln w="6350">
            <a:solidFill>
              <a:srgbClr val="0033CC"/>
            </a:solidFill>
            <a:miter lim="800000"/>
            <a:headEnd/>
            <a:tailEnd/>
          </a:ln>
          <a:scene3d>
            <a:camera prst="orthographicFront"/>
            <a:lightRig rig="threePt" dir="t"/>
          </a:scene3d>
          <a:sp3d>
            <a:bevelT w="101600" prst="riblet"/>
          </a:sp3d>
        </p:spPr>
        <p:txBody>
          <a:bodyPr lIns="73641" tIns="73641" rIns="73641" bIns="73641"/>
          <a:lstStyle/>
          <a:p>
            <a:pPr marL="184150" indent="-184150" defTabSz="1473200">
              <a:spcBef>
                <a:spcPct val="30000"/>
              </a:spcBef>
              <a:buClr>
                <a:schemeClr val="folHlink"/>
              </a:buClr>
              <a:defRPr/>
            </a:pPr>
            <a:endParaRPr lang="zh-CN" altLang="zh-CN" sz="2600">
              <a:solidFill>
                <a:schemeClr val="bg1"/>
              </a:solidFill>
              <a:latin typeface="微软雅黑" pitchFamily="34" charset="-122"/>
              <a:ea typeface="微软雅黑" pitchFamily="34" charset="-122"/>
            </a:endParaRPr>
          </a:p>
        </p:txBody>
      </p:sp>
      <p:sp>
        <p:nvSpPr>
          <p:cNvPr id="17412" name="AutoShape 4"/>
          <p:cNvSpPr>
            <a:spLocks noChangeArrowheads="1"/>
          </p:cNvSpPr>
          <p:nvPr/>
        </p:nvSpPr>
        <p:spPr bwMode="auto">
          <a:xfrm>
            <a:off x="8183563" y="5775325"/>
            <a:ext cx="5113337" cy="2743200"/>
          </a:xfrm>
          <a:prstGeom prst="triangle">
            <a:avLst>
              <a:gd name="adj" fmla="val 50000"/>
            </a:avLst>
          </a:prstGeom>
          <a:solidFill>
            <a:srgbClr val="99CCFF"/>
          </a:solidFill>
          <a:ln w="6350">
            <a:solidFill>
              <a:srgbClr val="0033CC"/>
            </a:solidFill>
            <a:miter lim="800000"/>
            <a:headEnd/>
            <a:tailEnd/>
          </a:ln>
          <a:scene3d>
            <a:camera prst="orthographicFront"/>
            <a:lightRig rig="threePt" dir="t"/>
          </a:scene3d>
          <a:sp3d>
            <a:bevelT w="101600" prst="riblet"/>
          </a:sp3d>
        </p:spPr>
        <p:txBody>
          <a:bodyPr wrap="none" lIns="73641" tIns="73641" rIns="73641" bIns="73641"/>
          <a:lstStyle/>
          <a:p>
            <a:pPr marL="184150" indent="-184150" defTabSz="1473200">
              <a:spcBef>
                <a:spcPct val="30000"/>
              </a:spcBef>
              <a:buClr>
                <a:schemeClr val="folHlink"/>
              </a:buClr>
              <a:defRPr/>
            </a:pPr>
            <a:endParaRPr lang="zh-CN" altLang="zh-CN" sz="2600">
              <a:solidFill>
                <a:schemeClr val="bg1"/>
              </a:solidFill>
              <a:latin typeface="微软雅黑" pitchFamily="34" charset="-122"/>
              <a:ea typeface="微软雅黑" pitchFamily="34" charset="-122"/>
            </a:endParaRPr>
          </a:p>
        </p:txBody>
      </p:sp>
      <p:sp>
        <p:nvSpPr>
          <p:cNvPr id="17413" name="AutoShape 5"/>
          <p:cNvSpPr>
            <a:spLocks noChangeArrowheads="1"/>
          </p:cNvSpPr>
          <p:nvPr/>
        </p:nvSpPr>
        <p:spPr bwMode="auto">
          <a:xfrm>
            <a:off x="4983163" y="2498725"/>
            <a:ext cx="5110162" cy="2743200"/>
          </a:xfrm>
          <a:prstGeom prst="triangle">
            <a:avLst>
              <a:gd name="adj" fmla="val 50000"/>
            </a:avLst>
          </a:prstGeom>
          <a:solidFill>
            <a:srgbClr val="99CCFF"/>
          </a:solidFill>
          <a:ln w="6350">
            <a:solidFill>
              <a:srgbClr val="0033CC"/>
            </a:solidFill>
            <a:miter lim="800000"/>
            <a:headEnd/>
            <a:tailEnd/>
          </a:ln>
          <a:scene3d>
            <a:camera prst="orthographicFront"/>
            <a:lightRig rig="threePt" dir="t"/>
          </a:scene3d>
          <a:sp3d>
            <a:bevelT w="101600" prst="riblet"/>
          </a:sp3d>
        </p:spPr>
        <p:txBody>
          <a:bodyPr wrap="none" lIns="73641" tIns="73641" rIns="73641" bIns="73641"/>
          <a:lstStyle/>
          <a:p>
            <a:pPr marL="184150" indent="-184150" defTabSz="1473200">
              <a:spcBef>
                <a:spcPct val="30000"/>
              </a:spcBef>
              <a:buClr>
                <a:schemeClr val="folHlink"/>
              </a:buClr>
              <a:defRPr/>
            </a:pPr>
            <a:endParaRPr lang="zh-CN" altLang="zh-CN" sz="2600">
              <a:solidFill>
                <a:schemeClr val="bg1"/>
              </a:solidFill>
              <a:latin typeface="微软雅黑" pitchFamily="34" charset="-122"/>
              <a:ea typeface="微软雅黑" pitchFamily="34" charset="-122"/>
            </a:endParaRPr>
          </a:p>
        </p:txBody>
      </p:sp>
      <p:grpSp>
        <p:nvGrpSpPr>
          <p:cNvPr id="2" name="TextBox 34"/>
          <p:cNvGrpSpPr>
            <a:grpSpLocks/>
          </p:cNvGrpSpPr>
          <p:nvPr/>
        </p:nvGrpSpPr>
        <p:grpSpPr bwMode="auto">
          <a:xfrm>
            <a:off x="14046200" y="1889125"/>
            <a:ext cx="1757363" cy="7104063"/>
            <a:chOff x="4762" y="833"/>
            <a:chExt cx="537" cy="3157"/>
          </a:xfrm>
        </p:grpSpPr>
        <p:pic>
          <p:nvPicPr>
            <p:cNvPr id="39963" name="TextBox 34"/>
            <p:cNvPicPr>
              <a:picLocks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62" y="833"/>
              <a:ext cx="537" cy="3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64" name="Text Box 12"/>
            <p:cNvSpPr txBox="1">
              <a:spLocks noChangeArrowheads="1"/>
            </p:cNvSpPr>
            <p:nvPr/>
          </p:nvSpPr>
          <p:spPr bwMode="auto">
            <a:xfrm>
              <a:off x="4891" y="1178"/>
              <a:ext cx="230" cy="2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r>
                <a:rPr lang="zh-CN" altLang="en-US" sz="3900" b="1">
                  <a:solidFill>
                    <a:srgbClr val="3366CC"/>
                  </a:solidFill>
                  <a:latin typeface="微软雅黑" pitchFamily="34" charset="-122"/>
                  <a:ea typeface="微软雅黑" pitchFamily="34" charset="-122"/>
                </a:rPr>
                <a:t>城市</a:t>
              </a:r>
            </a:p>
            <a:p>
              <a:pPr algn="r" eaLnBrk="1" hangingPunct="1"/>
              <a:r>
                <a:rPr lang="zh-CN" altLang="en-US" sz="3900" b="1">
                  <a:solidFill>
                    <a:srgbClr val="3366CC"/>
                  </a:solidFill>
                  <a:latin typeface="微软雅黑" pitchFamily="34" charset="-122"/>
                  <a:ea typeface="微软雅黑" pitchFamily="34" charset="-122"/>
                </a:rPr>
                <a:t>地下商业的标杆</a:t>
              </a:r>
            </a:p>
          </p:txBody>
        </p:sp>
      </p:grpSp>
      <p:sp>
        <p:nvSpPr>
          <p:cNvPr id="15374" name="右箭头 35"/>
          <p:cNvSpPr>
            <a:spLocks noChangeArrowheads="1"/>
          </p:cNvSpPr>
          <p:nvPr/>
        </p:nvSpPr>
        <p:spPr bwMode="auto">
          <a:xfrm>
            <a:off x="11612562" y="4327525"/>
            <a:ext cx="2038350" cy="1506537"/>
          </a:xfrm>
          <a:prstGeom prst="rightArrow">
            <a:avLst>
              <a:gd name="adj1" fmla="val 50000"/>
              <a:gd name="adj2" fmla="val 50002"/>
            </a:avLst>
          </a:prstGeom>
          <a:solidFill>
            <a:schemeClr val="bg1">
              <a:lumMod val="75000"/>
            </a:schemeClr>
          </a:solidFill>
          <a:ln w="6350">
            <a:solidFill>
              <a:schemeClr val="accent1"/>
            </a:solidFill>
            <a:miter lim="800000"/>
            <a:headEnd/>
            <a:tailEnd/>
          </a:ln>
          <a:scene3d>
            <a:camera prst="orthographicFront"/>
            <a:lightRig rig="threePt" dir="t"/>
          </a:scene3d>
          <a:sp3d>
            <a:bevelT w="139700" h="139700" prst="divot"/>
          </a:sp3d>
        </p:spPr>
        <p:txBody>
          <a:bodyPr rot="10800000" vert="eaVert" wrap="none" lIns="0" tIns="0" rIns="0" bIns="0" anchor="ctr"/>
          <a:lstStyle/>
          <a:p>
            <a:pPr algn="ctr" defTabSz="1473200">
              <a:defRPr/>
            </a:pPr>
            <a:endParaRPr lang="zh-CN" altLang="zh-CN" sz="1900" b="1">
              <a:solidFill>
                <a:schemeClr val="bg1"/>
              </a:solidFill>
              <a:latin typeface="微软雅黑" pitchFamily="34" charset="-122"/>
              <a:ea typeface="微软雅黑" pitchFamily="34" charset="-122"/>
            </a:endParaRPr>
          </a:p>
        </p:txBody>
      </p:sp>
      <p:grpSp>
        <p:nvGrpSpPr>
          <p:cNvPr id="3" name="组合 17"/>
          <p:cNvGrpSpPr>
            <a:grpSpLocks/>
          </p:cNvGrpSpPr>
          <p:nvPr/>
        </p:nvGrpSpPr>
        <p:grpSpPr bwMode="auto">
          <a:xfrm>
            <a:off x="2773363" y="3870325"/>
            <a:ext cx="9366250" cy="4476750"/>
            <a:chOff x="1935163" y="3870325"/>
            <a:chExt cx="9365637" cy="4476750"/>
          </a:xfrm>
        </p:grpSpPr>
        <p:sp>
          <p:nvSpPr>
            <p:cNvPr id="17414" name="Oval 6"/>
            <p:cNvSpPr>
              <a:spLocks noChangeArrowheads="1"/>
            </p:cNvSpPr>
            <p:nvPr/>
          </p:nvSpPr>
          <p:spPr bwMode="auto">
            <a:xfrm>
              <a:off x="5073650" y="5392738"/>
              <a:ext cx="3284538" cy="2417762"/>
            </a:xfrm>
            <a:prstGeom prst="ellipse">
              <a:avLst/>
            </a:prstGeom>
            <a:solidFill>
              <a:srgbClr val="0033CC"/>
            </a:solidFill>
            <a:ln w="6350">
              <a:solidFill>
                <a:srgbClr val="0033CC"/>
              </a:solidFill>
              <a:round/>
              <a:headEnd/>
              <a:tailEnd/>
            </a:ln>
            <a:scene3d>
              <a:camera prst="orthographicFront"/>
              <a:lightRig rig="threePt" dir="t"/>
            </a:scene3d>
            <a:sp3d>
              <a:bevelT w="101600" prst="riblet"/>
            </a:sp3d>
          </p:spPr>
          <p:txBody>
            <a:bodyPr wrap="none" lIns="73641" tIns="73641" rIns="73641" bIns="73641"/>
            <a:lstStyle/>
            <a:p>
              <a:pPr marL="163513" indent="-163513" algn="ctr" defTabSz="1473200">
                <a:spcBef>
                  <a:spcPct val="30000"/>
                </a:spcBef>
                <a:defRPr/>
              </a:pPr>
              <a:endParaRPr lang="en-US" altLang="zh-CN" b="1" dirty="0">
                <a:latin typeface="微软雅黑" pitchFamily="34" charset="-122"/>
                <a:ea typeface="微软雅黑" pitchFamily="34" charset="-122"/>
              </a:endParaRPr>
            </a:p>
            <a:p>
              <a:pPr marL="163513" indent="-163513" algn="ctr" defTabSz="1473200">
                <a:spcBef>
                  <a:spcPct val="30000"/>
                </a:spcBef>
                <a:defRPr/>
              </a:pPr>
              <a:r>
                <a:rPr lang="zh-CN" altLang="en-US" b="1" dirty="0">
                  <a:solidFill>
                    <a:schemeClr val="bg1"/>
                  </a:solidFill>
                  <a:latin typeface="微软雅黑" pitchFamily="34" charset="-122"/>
                  <a:ea typeface="微软雅黑" pitchFamily="34" charset="-122"/>
                </a:rPr>
                <a:t>项目使命</a:t>
              </a:r>
              <a:endParaRPr lang="en-AU" altLang="zh-CN" b="1" dirty="0">
                <a:solidFill>
                  <a:schemeClr val="bg1"/>
                </a:solidFill>
                <a:latin typeface="微软雅黑" pitchFamily="34" charset="-122"/>
                <a:ea typeface="微软雅黑" pitchFamily="34" charset="-122"/>
              </a:endParaRPr>
            </a:p>
          </p:txBody>
        </p:sp>
        <p:sp>
          <p:nvSpPr>
            <p:cNvPr id="16392" name="Rectangle 7"/>
            <p:cNvSpPr>
              <a:spLocks noChangeArrowheads="1"/>
            </p:cNvSpPr>
            <p:nvPr/>
          </p:nvSpPr>
          <p:spPr bwMode="auto">
            <a:xfrm>
              <a:off x="5757613" y="4549775"/>
              <a:ext cx="1736611" cy="363538"/>
            </a:xfrm>
            <a:prstGeom prst="rect">
              <a:avLst/>
            </a:prstGeom>
            <a:noFill/>
            <a:ln w="9525">
              <a:noFill/>
              <a:miter lim="800000"/>
              <a:headEnd/>
              <a:tailEnd/>
            </a:ln>
          </p:spPr>
          <p:txBody>
            <a:bodyPr wrap="none" lIns="73641" tIns="73641" rIns="73641" bIns="73641" anchor="ctr" anchorCtr="1"/>
            <a:lstStyle/>
            <a:p>
              <a:pPr defTabSz="1473200">
                <a:defRPr/>
              </a:pPr>
              <a:r>
                <a:rPr lang="zh-CN" altLang="en-US" sz="2900" b="1" dirty="0">
                  <a:effectLst>
                    <a:outerShdw blurRad="38100" dist="38100" dir="2700000" algn="tl">
                      <a:srgbClr val="C0C0C0"/>
                    </a:outerShdw>
                  </a:effectLst>
                  <a:latin typeface="微软雅黑" pitchFamily="34" charset="-122"/>
                  <a:ea typeface="微软雅黑" pitchFamily="34" charset="-122"/>
                </a:rPr>
                <a:t>项目立地条件</a:t>
              </a:r>
            </a:p>
          </p:txBody>
        </p:sp>
        <p:sp>
          <p:nvSpPr>
            <p:cNvPr id="16393" name="Rectangle 8"/>
            <p:cNvSpPr>
              <a:spLocks noChangeArrowheads="1"/>
            </p:cNvSpPr>
            <p:nvPr/>
          </p:nvSpPr>
          <p:spPr bwMode="auto">
            <a:xfrm>
              <a:off x="2686001" y="7985125"/>
              <a:ext cx="1736611" cy="361950"/>
            </a:xfrm>
            <a:prstGeom prst="rect">
              <a:avLst/>
            </a:prstGeom>
            <a:noFill/>
            <a:ln w="9525">
              <a:noFill/>
              <a:miter lim="800000"/>
              <a:headEnd/>
              <a:tailEnd/>
            </a:ln>
          </p:spPr>
          <p:txBody>
            <a:bodyPr wrap="none" lIns="73641" tIns="73641" rIns="73641" bIns="73641" anchor="ctr" anchorCtr="1"/>
            <a:lstStyle/>
            <a:p>
              <a:pPr defTabSz="1473200">
                <a:defRPr/>
              </a:pPr>
              <a:r>
                <a:rPr lang="zh-CN" altLang="en-US" sz="2900" b="1" dirty="0">
                  <a:effectLst>
                    <a:outerShdw blurRad="38100" dist="38100" dir="2700000" algn="tl">
                      <a:srgbClr val="C0C0C0"/>
                    </a:outerShdw>
                  </a:effectLst>
                  <a:latin typeface="微软雅黑" pitchFamily="34" charset="-122"/>
                  <a:ea typeface="微软雅黑" pitchFamily="34" charset="-122"/>
                </a:rPr>
                <a:t>利润预期目标</a:t>
              </a:r>
            </a:p>
          </p:txBody>
        </p:sp>
        <p:sp>
          <p:nvSpPr>
            <p:cNvPr id="16394" name="Rectangle 9"/>
            <p:cNvSpPr>
              <a:spLocks noChangeArrowheads="1"/>
            </p:cNvSpPr>
            <p:nvPr/>
          </p:nvSpPr>
          <p:spPr bwMode="auto">
            <a:xfrm>
              <a:off x="9005425" y="7966075"/>
              <a:ext cx="1736611" cy="363538"/>
            </a:xfrm>
            <a:prstGeom prst="rect">
              <a:avLst/>
            </a:prstGeom>
            <a:noFill/>
            <a:ln w="9525">
              <a:noFill/>
              <a:miter lim="800000"/>
              <a:headEnd/>
              <a:tailEnd/>
            </a:ln>
          </p:spPr>
          <p:txBody>
            <a:bodyPr wrap="none" lIns="73641" tIns="73641" rIns="73641" bIns="73641" anchor="ctr" anchorCtr="1"/>
            <a:lstStyle/>
            <a:p>
              <a:pPr defTabSz="1473200">
                <a:defRPr/>
              </a:pPr>
              <a:r>
                <a:rPr lang="zh-CN" altLang="en-US" sz="2900" b="1" dirty="0">
                  <a:effectLst>
                    <a:outerShdw blurRad="38100" dist="38100" dir="2700000" algn="tl">
                      <a:srgbClr val="C0C0C0"/>
                    </a:outerShdw>
                  </a:effectLst>
                  <a:latin typeface="微软雅黑" pitchFamily="34" charset="-122"/>
                  <a:ea typeface="微软雅黑" pitchFamily="34" charset="-122"/>
                </a:rPr>
                <a:t>城市发展的需要</a:t>
              </a:r>
            </a:p>
          </p:txBody>
        </p:sp>
        <p:sp>
          <p:nvSpPr>
            <p:cNvPr id="39960" name="矩形 14"/>
            <p:cNvSpPr>
              <a:spLocks noChangeArrowheads="1"/>
            </p:cNvSpPr>
            <p:nvPr/>
          </p:nvSpPr>
          <p:spPr bwMode="auto">
            <a:xfrm>
              <a:off x="8335963" y="7223125"/>
              <a:ext cx="2964837" cy="548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7282" tIns="73641" rIns="147282" bIns="73641">
              <a:spAutoFit/>
            </a:bodyPr>
            <a:lstStyle/>
            <a:p>
              <a:pPr marL="184150" indent="-184150" defTabSz="1473200">
                <a:spcBef>
                  <a:spcPct val="30000"/>
                </a:spcBef>
                <a:buClr>
                  <a:schemeClr val="folHlink"/>
                </a:buClr>
              </a:pPr>
              <a:r>
                <a:rPr lang="zh-CN" altLang="en-US" sz="2600" b="1">
                  <a:solidFill>
                    <a:schemeClr val="bg1"/>
                  </a:solidFill>
                  <a:latin typeface="微软雅黑" pitchFamily="34" charset="-122"/>
                  <a:ea typeface="微软雅黑" pitchFamily="34" charset="-122"/>
                </a:rPr>
                <a:t>新型商业形态开发</a:t>
              </a:r>
            </a:p>
          </p:txBody>
        </p:sp>
        <p:sp>
          <p:nvSpPr>
            <p:cNvPr id="39961" name="矩形 15"/>
            <p:cNvSpPr>
              <a:spLocks noChangeArrowheads="1"/>
            </p:cNvSpPr>
            <p:nvPr/>
          </p:nvSpPr>
          <p:spPr bwMode="auto">
            <a:xfrm>
              <a:off x="1935163" y="7299325"/>
              <a:ext cx="3248025" cy="548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spAutoFit/>
            </a:bodyPr>
            <a:lstStyle/>
            <a:p>
              <a:pPr marL="184150" indent="-184150" algn="ctr" defTabSz="1473200">
                <a:spcBef>
                  <a:spcPct val="30000"/>
                </a:spcBef>
                <a:buClr>
                  <a:schemeClr val="folHlink"/>
                </a:buClr>
              </a:pPr>
              <a:r>
                <a:rPr lang="zh-CN" altLang="en-US" sz="2600" b="1">
                  <a:solidFill>
                    <a:schemeClr val="bg1"/>
                  </a:solidFill>
                  <a:latin typeface="微软雅黑" pitchFamily="34" charset="-122"/>
                  <a:ea typeface="微软雅黑" pitchFamily="34" charset="-122"/>
                </a:rPr>
                <a:t>潜在巨大商机</a:t>
              </a:r>
            </a:p>
          </p:txBody>
        </p:sp>
        <p:sp>
          <p:nvSpPr>
            <p:cNvPr id="39962" name="矩形 16"/>
            <p:cNvSpPr>
              <a:spLocks noChangeArrowheads="1"/>
            </p:cNvSpPr>
            <p:nvPr/>
          </p:nvSpPr>
          <p:spPr bwMode="auto">
            <a:xfrm>
              <a:off x="5440363" y="3870325"/>
              <a:ext cx="2297988" cy="548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7282" tIns="73641" rIns="147282" bIns="73641">
              <a:spAutoFit/>
            </a:bodyPr>
            <a:lstStyle/>
            <a:p>
              <a:pPr marL="184150" indent="-184150" defTabSz="1473200">
                <a:spcBef>
                  <a:spcPct val="30000"/>
                </a:spcBef>
                <a:buClr>
                  <a:schemeClr val="folHlink"/>
                </a:buClr>
              </a:pPr>
              <a:r>
                <a:rPr lang="zh-CN" altLang="en-US" sz="2600" b="1">
                  <a:solidFill>
                    <a:schemeClr val="bg1"/>
                  </a:solidFill>
                  <a:latin typeface="微软雅黑" pitchFamily="34" charset="-122"/>
                  <a:ea typeface="微软雅黑" pitchFamily="34" charset="-122"/>
                </a:rPr>
                <a:t>城市中心位置</a:t>
              </a:r>
            </a:p>
          </p:txBody>
        </p:sp>
      </p:grpSp>
      <p:sp>
        <p:nvSpPr>
          <p:cNvPr id="39953" name="Rectangle 1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项目开发目标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5"/>
                                        </p:tgtEl>
                                        <p:attrNameLst>
                                          <p:attrName>style.visibility</p:attrName>
                                        </p:attrNameLst>
                                      </p:cBhvr>
                                      <p:to>
                                        <p:strVal val="visible"/>
                                      </p:to>
                                    </p:set>
                                    <p:anim calcmode="discrete" valueType="clr">
                                      <p:cBhvr override="childStyle">
                                        <p:cTn id="7" dur="3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25"/>
                                        </p:tgtEl>
                                        <p:attrNameLst>
                                          <p:attrName>fillcolor</p:attrName>
                                        </p:attrNameLst>
                                      </p:cBhvr>
                                      <p:tavLst>
                                        <p:tav tm="0">
                                          <p:val>
                                            <p:clrVal>
                                              <a:schemeClr val="accent2"/>
                                            </p:clrVal>
                                          </p:val>
                                        </p:tav>
                                        <p:tav tm="50000">
                                          <p:val>
                                            <p:clrVal>
                                              <a:schemeClr val="hlink"/>
                                            </p:clrVal>
                                          </p:val>
                                        </p:tav>
                                      </p:tavLst>
                                    </p:anim>
                                    <p:set>
                                      <p:cBhvr>
                                        <p:cTn id="9" dur="30"/>
                                        <p:tgtEl>
                                          <p:spTgt spid="25"/>
                                        </p:tgtEl>
                                        <p:attrNameLst>
                                          <p:attrName>fill.type</p:attrName>
                                        </p:attrNameLst>
                                      </p:cBhvr>
                                      <p:to>
                                        <p:strVal val="solid"/>
                                      </p:to>
                                    </p:set>
                                  </p:childTnLst>
                                </p:cTn>
                              </p:par>
                            </p:childTnLst>
                          </p:cTn>
                        </p:par>
                        <p:par>
                          <p:cTn id="10" fill="hold" nodeType="afterGroup">
                            <p:stCondLst>
                              <p:cond delay="465"/>
                            </p:stCondLst>
                            <p:childTnLst>
                              <p:par>
                                <p:cTn id="11" presetID="9" presetClass="entr" presetSubtype="0" fill="hold" nodeType="afterEffect">
                                  <p:stCondLst>
                                    <p:cond delay="0"/>
                                  </p:stCondLst>
                                  <p:childTnLst>
                                    <p:set>
                                      <p:cBhvr>
                                        <p:cTn id="12" dur="1" fill="hold">
                                          <p:stCondLst>
                                            <p:cond delay="0"/>
                                          </p:stCondLst>
                                        </p:cTn>
                                        <p:tgtEl>
                                          <p:spTgt spid="17413"/>
                                        </p:tgtEl>
                                        <p:attrNameLst>
                                          <p:attrName>style.visibility</p:attrName>
                                        </p:attrNameLst>
                                      </p:cBhvr>
                                      <p:to>
                                        <p:strVal val="visible"/>
                                      </p:to>
                                    </p:set>
                                    <p:animEffect transition="in" filter="dissolve">
                                      <p:cBhvr>
                                        <p:cTn id="13" dur="500"/>
                                        <p:tgtEl>
                                          <p:spTgt spid="17413"/>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par>
                                <p:cTn id="17" presetID="9" presetClass="entr" presetSubtype="0" fill="hold" nodeType="withEffect">
                                  <p:stCondLst>
                                    <p:cond delay="0"/>
                                  </p:stCondLst>
                                  <p:childTnLst>
                                    <p:set>
                                      <p:cBhvr>
                                        <p:cTn id="18" dur="1" fill="hold">
                                          <p:stCondLst>
                                            <p:cond delay="0"/>
                                          </p:stCondLst>
                                        </p:cTn>
                                        <p:tgtEl>
                                          <p:spTgt spid="17412"/>
                                        </p:tgtEl>
                                        <p:attrNameLst>
                                          <p:attrName>style.visibility</p:attrName>
                                        </p:attrNameLst>
                                      </p:cBhvr>
                                      <p:to>
                                        <p:strVal val="visible"/>
                                      </p:to>
                                    </p:set>
                                    <p:animEffect transition="in" filter="dissolve">
                                      <p:cBhvr>
                                        <p:cTn id="19" dur="500"/>
                                        <p:tgtEl>
                                          <p:spTgt spid="17412"/>
                                        </p:tgtEl>
                                      </p:cBhvr>
                                    </p:animEffect>
                                  </p:childTnLst>
                                </p:cTn>
                              </p:par>
                              <p:par>
                                <p:cTn id="20" presetID="9" presetClass="entr" presetSubtype="0" fill="hold" nodeType="withEffect">
                                  <p:stCondLst>
                                    <p:cond delay="0"/>
                                  </p:stCondLst>
                                  <p:childTnLst>
                                    <p:set>
                                      <p:cBhvr>
                                        <p:cTn id="21" dur="1" fill="hold">
                                          <p:stCondLst>
                                            <p:cond delay="0"/>
                                          </p:stCondLst>
                                        </p:cTn>
                                        <p:tgtEl>
                                          <p:spTgt spid="17411"/>
                                        </p:tgtEl>
                                        <p:attrNameLst>
                                          <p:attrName>style.visibility</p:attrName>
                                        </p:attrNameLst>
                                      </p:cBhvr>
                                      <p:to>
                                        <p:strVal val="visible"/>
                                      </p:to>
                                    </p:set>
                                    <p:animEffect transition="in" filter="dissolve">
                                      <p:cBhvr>
                                        <p:cTn id="22" dur="500"/>
                                        <p:tgtEl>
                                          <p:spTgt spid="17411"/>
                                        </p:tgtEl>
                                      </p:cBhvr>
                                    </p:animEffect>
                                  </p:childTnLst>
                                </p:cTn>
                              </p:par>
                            </p:childTnLst>
                          </p:cTn>
                        </p:par>
                        <p:par>
                          <p:cTn id="23" fill="hold" nodeType="afterGroup">
                            <p:stCondLst>
                              <p:cond delay="965"/>
                            </p:stCondLst>
                            <p:childTnLst>
                              <p:par>
                                <p:cTn id="24" presetID="12" presetClass="entr" presetSubtype="8" fill="hold" nodeType="afterEffect">
                                  <p:stCondLst>
                                    <p:cond delay="0"/>
                                  </p:stCondLst>
                                  <p:childTnLst>
                                    <p:set>
                                      <p:cBhvr>
                                        <p:cTn id="25" dur="1" fill="hold">
                                          <p:stCondLst>
                                            <p:cond delay="0"/>
                                          </p:stCondLst>
                                        </p:cTn>
                                        <p:tgtEl>
                                          <p:spTgt spid="15374"/>
                                        </p:tgtEl>
                                        <p:attrNameLst>
                                          <p:attrName>style.visibility</p:attrName>
                                        </p:attrNameLst>
                                      </p:cBhvr>
                                      <p:to>
                                        <p:strVal val="visible"/>
                                      </p:to>
                                    </p:set>
                                    <p:animEffect transition="in" filter="slide(fromLeft)">
                                      <p:cBhvr>
                                        <p:cTn id="26" dur="500"/>
                                        <p:tgtEl>
                                          <p:spTgt spid="15374"/>
                                        </p:tgtEl>
                                      </p:cBhvr>
                                    </p:animEffect>
                                  </p:childTnLst>
                                </p:cTn>
                              </p:par>
                            </p:childTnLst>
                          </p:cTn>
                        </p:par>
                        <p:par>
                          <p:cTn id="27" fill="hold" nodeType="afterGroup">
                            <p:stCondLst>
                              <p:cond delay="1465"/>
                            </p:stCondLst>
                            <p:childTnLst>
                              <p:par>
                                <p:cTn id="28" presetID="9"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标题 1"/>
          <p:cNvSpPr>
            <a:spLocks noGrp="1" noChangeArrowheads="1"/>
          </p:cNvSpPr>
          <p:nvPr>
            <p:ph type="title" idx="4294967295"/>
          </p:nvPr>
        </p:nvSpPr>
        <p:spPr bwMode="auto">
          <a:xfrm>
            <a:off x="4449763" y="134938"/>
            <a:ext cx="12420600" cy="91598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lstStyle/>
          <a:p>
            <a:pPr algn="l" defTabSz="1473200" eaLnBrk="1" hangingPunct="1"/>
            <a:r>
              <a:rPr lang="zh-CN" altLang="en-US" sz="2400" b="1" smtClean="0">
                <a:latin typeface="华文细黑" pitchFamily="2" charset="-122"/>
                <a:ea typeface="华文细黑" pitchFamily="2" charset="-122"/>
                <a:cs typeface="宋体" pitchFamily="2" charset="-122"/>
                <a:sym typeface="Arial" pitchFamily="34" charset="0"/>
              </a:rPr>
              <a:t>崇安寺定位“古镇商业”，主打个性零售、休闲、餐饮概念，辅以娱乐、社区配套及综合服务，主要吸引中端客户群的消费</a:t>
            </a:r>
          </a:p>
        </p:txBody>
      </p:sp>
      <p:graphicFrame>
        <p:nvGraphicFramePr>
          <p:cNvPr id="195685" name="Group 101"/>
          <p:cNvGraphicFramePr>
            <a:graphicFrameLocks noGrp="1"/>
          </p:cNvGraphicFramePr>
          <p:nvPr/>
        </p:nvGraphicFramePr>
        <p:xfrm>
          <a:off x="411163" y="1860550"/>
          <a:ext cx="6248400" cy="5057776"/>
        </p:xfrm>
        <a:graphic>
          <a:graphicData uri="http://schemas.openxmlformats.org/drawingml/2006/table">
            <a:tbl>
              <a:tblPr/>
              <a:tblGrid>
                <a:gridCol w="1645784"/>
                <a:gridCol w="4602616"/>
              </a:tblGrid>
              <a:tr h="68580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古镇商业配套</a:t>
                      </a: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6993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无锡市中山路人民中路东南侧</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39382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个性零售、休闲娱乐、餐饮、社区配套，主力店有森马、百度烧烤、天顺休闲吧浦发银行等</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9533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招租经营</a:t>
                      </a: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41287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租 金</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B2F</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3</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平方米</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天</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B1F:6</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平方米</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天1F：11.5-12元/天</a:t>
                      </a:r>
                      <a:r>
                        <a:rPr kumimoji="0" lang="en-US"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平方,2F：6元/天/平方，物业费:地下；18元/月/平方，地上：15元/月/平方 得房率64%</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2725" name="AutoShape 10"/>
          <p:cNvSpPr>
            <a:spLocks noChangeAspect="1" noChangeArrowheads="1"/>
          </p:cNvSpPr>
          <p:nvPr/>
        </p:nvSpPr>
        <p:spPr bwMode="auto">
          <a:xfrm>
            <a:off x="271463" y="-184150"/>
            <a:ext cx="531812"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lstStyle/>
          <a:p>
            <a:pPr defTabSz="1473200" eaLnBrk="0" hangingPunct="0"/>
            <a:endParaRPr lang="zh-CN" altLang="zh-CN" sz="2900">
              <a:latin typeface="Times New Roman" pitchFamily="18" charset="0"/>
              <a:ea typeface="宋体" pitchFamily="2" charset="-122"/>
              <a:sym typeface="Arial" pitchFamily="34" charset="0"/>
            </a:endParaRPr>
          </a:p>
        </p:txBody>
      </p:sp>
      <p:pic>
        <p:nvPicPr>
          <p:cNvPr id="195609" name="Picture 25" descr="崇安寺地块"/>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16763" y="1812925"/>
            <a:ext cx="4191000" cy="291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5610" name="Picture 26" descr="崇安寺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16763" y="4784725"/>
            <a:ext cx="4267200"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28" name="Rectangle 3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pic>
        <p:nvPicPr>
          <p:cNvPr id="195681" name="Picture 97" descr="崇安寺布局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612563" y="1812925"/>
            <a:ext cx="5538787" cy="716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5682" name="TextBox 3"/>
          <p:cNvSpPr>
            <a:spLocks noChangeArrowheads="1"/>
          </p:cNvSpPr>
          <p:nvPr/>
        </p:nvSpPr>
        <p:spPr bwMode="auto">
          <a:xfrm>
            <a:off x="334963" y="6918325"/>
            <a:ext cx="11049000" cy="161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spAutoFit/>
          </a:bodyPr>
          <a:lstStyle/>
          <a:p>
            <a:pPr defTabSz="1473200" eaLnBrk="0" hangingPunct="0">
              <a:buFont typeface="Wingdings" pitchFamily="2" charset="2"/>
              <a:buChar char="u"/>
            </a:pPr>
            <a:r>
              <a:rPr lang="zh-CN" altLang="en-US" sz="1600" b="1">
                <a:latin typeface="微软雅黑" pitchFamily="34" charset="-122"/>
                <a:ea typeface="微软雅黑" pitchFamily="34" charset="-122"/>
              </a:rPr>
              <a:t>楼层分布</a:t>
            </a:r>
          </a:p>
          <a:p>
            <a:pPr defTabSz="1473200" eaLnBrk="0" hangingPunct="0">
              <a:buFont typeface="Wingdings" pitchFamily="2" charset="2"/>
              <a:buNone/>
            </a:pPr>
            <a:r>
              <a:rPr lang="zh-CN" altLang="en-US" sz="1600" b="1">
                <a:latin typeface="微软雅黑" pitchFamily="34" charset="-122"/>
                <a:ea typeface="微软雅黑" pitchFamily="34" charset="-122"/>
              </a:rPr>
              <a:t> </a:t>
            </a:r>
            <a:r>
              <a:rPr lang="zh-CN" altLang="en-US" sz="1600">
                <a:latin typeface="微软雅黑" pitchFamily="34" charset="-122"/>
                <a:ea typeface="微软雅黑" pitchFamily="34" charset="-122"/>
              </a:rPr>
              <a:t>   </a:t>
            </a:r>
            <a:r>
              <a:rPr lang="en-US" altLang="zh-CN" sz="1600">
                <a:latin typeface="微软雅黑" pitchFamily="34" charset="-122"/>
                <a:ea typeface="微软雅黑" pitchFamily="34" charset="-122"/>
              </a:rPr>
              <a:t>1F</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2F</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3F</a:t>
            </a:r>
            <a:r>
              <a:rPr lang="zh-CN" altLang="en-US" sz="1600">
                <a:latin typeface="微软雅黑" pitchFamily="34" charset="-122"/>
                <a:ea typeface="微软雅黑" pitchFamily="34" charset="-122"/>
              </a:rPr>
              <a:t>：久久丫、国网手机连锁、香颂婚纱摄影、麦当劳、</a:t>
            </a:r>
            <a:r>
              <a:rPr lang="en-US" altLang="zh-CN" sz="1600">
                <a:latin typeface="微软雅黑" pitchFamily="34" charset="-122"/>
                <a:ea typeface="微软雅黑" pitchFamily="34" charset="-122"/>
              </a:rPr>
              <a:t>C</a:t>
            </a:r>
            <a:r>
              <a:rPr lang="zh-CN" altLang="en-US" sz="1600">
                <a:latin typeface="微软雅黑" pitchFamily="34" charset="-122"/>
                <a:ea typeface="微软雅黑" pitchFamily="34" charset="-122"/>
              </a:rPr>
              <a:t>多多、计量博视眼镜、七匹狼、迁味浓汤面日本快餐料理、天顺休闲吧、</a:t>
            </a:r>
            <a:r>
              <a:rPr lang="en-US" altLang="zh-CN" sz="1600">
                <a:latin typeface="微软雅黑" pitchFamily="34" charset="-122"/>
                <a:ea typeface="微软雅黑" pitchFamily="34" charset="-122"/>
              </a:rPr>
              <a:t>361</a:t>
            </a:r>
            <a:r>
              <a:rPr lang="zh-CN" altLang="en-US" sz="1600">
                <a:latin typeface="微软雅黑" pitchFamily="34" charset="-122"/>
                <a:ea typeface="微软雅黑" pitchFamily="34" charset="-122"/>
              </a:rPr>
              <a:t>度、</a:t>
            </a:r>
            <a:r>
              <a:rPr lang="en-US" altLang="zh-CN" sz="1600">
                <a:latin typeface="微软雅黑" pitchFamily="34" charset="-122"/>
                <a:ea typeface="微软雅黑" pitchFamily="34" charset="-122"/>
              </a:rPr>
              <a:t>VERMAL</a:t>
            </a:r>
            <a:r>
              <a:rPr lang="zh-CN" altLang="en-US" sz="1600">
                <a:latin typeface="微软雅黑" pitchFamily="34" charset="-122"/>
                <a:ea typeface="微软雅黑" pitchFamily="34" charset="-122"/>
              </a:rPr>
              <a:t>、李宁运动品牌、以纯、</a:t>
            </a:r>
            <a:r>
              <a:rPr lang="en-US" altLang="zh-CN" sz="1600">
                <a:latin typeface="微软雅黑" pitchFamily="34" charset="-122"/>
                <a:ea typeface="微软雅黑" pitchFamily="34" charset="-122"/>
              </a:rPr>
              <a:t>CITYLIFE</a:t>
            </a:r>
            <a:r>
              <a:rPr lang="zh-CN" altLang="en-US" sz="1600">
                <a:latin typeface="微软雅黑" pitchFamily="34" charset="-122"/>
                <a:ea typeface="微软雅黑" pitchFamily="34" charset="-122"/>
              </a:rPr>
              <a:t>、森马、黄记煌、</a:t>
            </a:r>
            <a:r>
              <a:rPr lang="en-US" altLang="zh-CN" sz="1600">
                <a:latin typeface="微软雅黑" pitchFamily="34" charset="-122"/>
                <a:ea typeface="微软雅黑" pitchFamily="34" charset="-122"/>
              </a:rPr>
              <a:t>SDEER/CONCEPT</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VIVADA</a:t>
            </a:r>
            <a:r>
              <a:rPr lang="zh-CN" altLang="en-US" sz="1600">
                <a:latin typeface="微软雅黑" pitchFamily="34" charset="-122"/>
                <a:ea typeface="微软雅黑" pitchFamily="34" charset="-122"/>
              </a:rPr>
              <a:t>、安踏体育、</a:t>
            </a:r>
            <a:r>
              <a:rPr lang="en-US" altLang="zh-CN" sz="1600">
                <a:latin typeface="微软雅黑" pitchFamily="34" charset="-122"/>
                <a:ea typeface="微软雅黑" pitchFamily="34" charset="-122"/>
              </a:rPr>
              <a:t>kappa</a:t>
            </a:r>
            <a:r>
              <a:rPr lang="zh-CN" altLang="en-US" sz="1600">
                <a:latin typeface="微软雅黑" pitchFamily="34" charset="-122"/>
                <a:ea typeface="微软雅黑" pitchFamily="34" charset="-122"/>
              </a:rPr>
              <a:t>、紫银记、</a:t>
            </a:r>
            <a:r>
              <a:rPr lang="en-US" altLang="zh-CN" sz="1600">
                <a:latin typeface="微软雅黑" pitchFamily="34" charset="-122"/>
                <a:ea typeface="微软雅黑" pitchFamily="34" charset="-122"/>
              </a:rPr>
              <a:t>JACKWALK</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u.ouslan</a:t>
            </a:r>
            <a:r>
              <a:rPr lang="zh-CN" altLang="en-US" sz="1600">
                <a:latin typeface="微软雅黑" pitchFamily="34" charset="-122"/>
                <a:ea typeface="微软雅黑" pitchFamily="34" charset="-122"/>
              </a:rPr>
              <a:t>、真功夫、百度烧烤、浦发银行、花花公子、</a:t>
            </a:r>
            <a:r>
              <a:rPr lang="en-US" altLang="zh-CN" sz="1600">
                <a:latin typeface="微软雅黑" pitchFamily="34" charset="-122"/>
                <a:ea typeface="微软雅黑" pitchFamily="34" charset="-122"/>
              </a:rPr>
              <a:t>X</a:t>
            </a:r>
            <a:r>
              <a:rPr lang="zh-CN" altLang="en-US" sz="1600">
                <a:latin typeface="微软雅黑" pitchFamily="34" charset="-122"/>
                <a:ea typeface="微软雅黑" pitchFamily="34" charset="-122"/>
              </a:rPr>
              <a:t>特步、匹克、德尔惠</a:t>
            </a:r>
          </a:p>
          <a:p>
            <a:pPr defTabSz="1473200" eaLnBrk="0" hangingPunct="0">
              <a:buFont typeface="Wingdings" pitchFamily="2" charset="2"/>
              <a:buNone/>
            </a:pPr>
            <a:endParaRPr lang="en-US" altLang="zh-CN" sz="1600">
              <a:latin typeface="微软雅黑" pitchFamily="34" charset="-122"/>
              <a:ea typeface="微软雅黑" pitchFamily="34" charset="-122"/>
            </a:endParaRPr>
          </a:p>
        </p:txBody>
      </p:sp>
      <p:sp>
        <p:nvSpPr>
          <p:cNvPr id="195683" name="Rectangle 99"/>
          <p:cNvSpPr>
            <a:spLocks noChangeArrowheads="1"/>
          </p:cNvSpPr>
          <p:nvPr/>
        </p:nvSpPr>
        <p:spPr bwMode="auto">
          <a:xfrm>
            <a:off x="334963" y="1204913"/>
            <a:ext cx="2622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p>
            <a:pPr defTabSz="1543050"/>
            <a:r>
              <a:rPr lang="zh-CN" altLang="en-US" sz="2400" b="1">
                <a:solidFill>
                  <a:srgbClr val="996633"/>
                </a:solidFill>
                <a:latin typeface="微软雅黑" pitchFamily="34" charset="-122"/>
                <a:ea typeface="微软雅黑" pitchFamily="34" charset="-122"/>
                <a:sym typeface="微软雅黑" pitchFamily="34" charset="-122"/>
              </a:rPr>
              <a:t>无锡崇安寺步行街</a:t>
            </a:r>
          </a:p>
        </p:txBody>
      </p:sp>
      <p:sp>
        <p:nvSpPr>
          <p:cNvPr id="195684" name="Text Box 100"/>
          <p:cNvSpPr txBox="1">
            <a:spLocks noChangeArrowheads="1"/>
          </p:cNvSpPr>
          <p:nvPr/>
        </p:nvSpPr>
        <p:spPr bwMode="auto">
          <a:xfrm>
            <a:off x="487363" y="8366125"/>
            <a:ext cx="995362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solidFill>
                  <a:srgbClr val="FF3300"/>
                </a:solidFill>
                <a:latin typeface="微软雅黑" pitchFamily="34" charset="-122"/>
                <a:ea typeface="微软雅黑" pitchFamily="34" charset="-122"/>
              </a:rPr>
              <a:t>业态比例：零售</a:t>
            </a:r>
            <a:r>
              <a:rPr lang="en-US" altLang="zh-CN" b="1">
                <a:solidFill>
                  <a:srgbClr val="FF3300"/>
                </a:solidFill>
                <a:latin typeface="微软雅黑" pitchFamily="34" charset="-122"/>
                <a:ea typeface="微软雅黑" pitchFamily="34" charset="-122"/>
              </a:rPr>
              <a:t>50%</a:t>
            </a:r>
            <a:r>
              <a:rPr lang="zh-CN" altLang="en-US" b="1">
                <a:solidFill>
                  <a:srgbClr val="FF3300"/>
                </a:solidFill>
                <a:latin typeface="微软雅黑" pitchFamily="34" charset="-122"/>
                <a:ea typeface="微软雅黑" pitchFamily="34" charset="-122"/>
              </a:rPr>
              <a:t>：餐饮</a:t>
            </a:r>
            <a:r>
              <a:rPr lang="en-US" altLang="zh-CN" b="1">
                <a:solidFill>
                  <a:srgbClr val="FF3300"/>
                </a:solidFill>
                <a:latin typeface="微软雅黑" pitchFamily="34" charset="-122"/>
                <a:ea typeface="微软雅黑" pitchFamily="34" charset="-122"/>
              </a:rPr>
              <a:t>25%</a:t>
            </a:r>
            <a:r>
              <a:rPr lang="zh-CN" altLang="en-US" b="1">
                <a:solidFill>
                  <a:srgbClr val="FF3300"/>
                </a:solidFill>
                <a:latin typeface="微软雅黑" pitchFamily="34" charset="-122"/>
                <a:ea typeface="微软雅黑" pitchFamily="34" charset="-122"/>
              </a:rPr>
              <a:t>：娱乐</a:t>
            </a:r>
            <a:r>
              <a:rPr lang="en-US" altLang="zh-CN" b="1">
                <a:solidFill>
                  <a:srgbClr val="FF3300"/>
                </a:solidFill>
                <a:latin typeface="微软雅黑" pitchFamily="34" charset="-122"/>
                <a:ea typeface="微软雅黑" pitchFamily="34" charset="-122"/>
              </a:rPr>
              <a:t>20%</a:t>
            </a:r>
            <a:r>
              <a:rPr lang="zh-CN" altLang="en-US" b="1">
                <a:solidFill>
                  <a:srgbClr val="FF3300"/>
                </a:solidFill>
                <a:latin typeface="微软雅黑" pitchFamily="34" charset="-122"/>
                <a:ea typeface="微软雅黑" pitchFamily="34" charset="-122"/>
              </a:rPr>
              <a:t>：配套</a:t>
            </a:r>
            <a:r>
              <a:rPr lang="en-US" altLang="zh-CN" b="1">
                <a:solidFill>
                  <a:srgbClr val="FF3300"/>
                </a:solidFill>
                <a:latin typeface="微软雅黑" pitchFamily="34" charset="-122"/>
                <a:ea typeface="微软雅黑" pitchFamily="34" charset="-122"/>
              </a:rPr>
              <a:t>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dissolve">
                                      <p:cBhvr>
                                        <p:cTn id="7" dur="500"/>
                                        <p:tgtEl>
                                          <p:spTgt spid="195586"/>
                                        </p:tgtEl>
                                      </p:cBhvr>
                                    </p:animEffect>
                                  </p:childTnLst>
                                </p:cTn>
                              </p:par>
                            </p:childTnLst>
                          </p:cTn>
                        </p:par>
                        <p:par>
                          <p:cTn id="8" fill="hold" nodeType="afterGroup">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95683"/>
                                        </p:tgtEl>
                                        <p:attrNameLst>
                                          <p:attrName>style.visibility</p:attrName>
                                        </p:attrNameLst>
                                      </p:cBhvr>
                                      <p:to>
                                        <p:strVal val="visible"/>
                                      </p:to>
                                    </p:set>
                                    <p:anim calcmode="discrete" valueType="clr">
                                      <p:cBhvr override="childStyle">
                                        <p:cTn id="11" dur="80"/>
                                        <p:tgtEl>
                                          <p:spTgt spid="195683"/>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95683"/>
                                        </p:tgtEl>
                                        <p:attrNameLst>
                                          <p:attrName>fillcolor</p:attrName>
                                        </p:attrNameLst>
                                      </p:cBhvr>
                                      <p:tavLst>
                                        <p:tav tm="0">
                                          <p:val>
                                            <p:clrVal>
                                              <a:schemeClr val="accent2"/>
                                            </p:clrVal>
                                          </p:val>
                                        </p:tav>
                                        <p:tav tm="50000">
                                          <p:val>
                                            <p:clrVal>
                                              <a:schemeClr val="hlink"/>
                                            </p:clrVal>
                                          </p:val>
                                        </p:tav>
                                      </p:tavLst>
                                    </p:anim>
                                    <p:set>
                                      <p:cBhvr>
                                        <p:cTn id="13" dur="80"/>
                                        <p:tgtEl>
                                          <p:spTgt spid="195683"/>
                                        </p:tgtEl>
                                        <p:attrNameLst>
                                          <p:attrName>fill.type</p:attrName>
                                        </p:attrNameLst>
                                      </p:cBhvr>
                                      <p:to>
                                        <p:strVal val="solid"/>
                                      </p:to>
                                    </p:set>
                                  </p:childTnLst>
                                </p:cTn>
                              </p:par>
                            </p:childTnLst>
                          </p:cTn>
                        </p:par>
                        <p:par>
                          <p:cTn id="14" fill="hold" nodeType="afterGroup">
                            <p:stCondLst>
                              <p:cond delay="860"/>
                            </p:stCondLst>
                            <p:childTnLst>
                              <p:par>
                                <p:cTn id="15" presetID="9" presetClass="entr" presetSubtype="0" fill="hold" nodeType="afterEffect">
                                  <p:stCondLst>
                                    <p:cond delay="0"/>
                                  </p:stCondLst>
                                  <p:childTnLst>
                                    <p:set>
                                      <p:cBhvr>
                                        <p:cTn id="16" dur="1" fill="hold">
                                          <p:stCondLst>
                                            <p:cond delay="0"/>
                                          </p:stCondLst>
                                        </p:cTn>
                                        <p:tgtEl>
                                          <p:spTgt spid="195685"/>
                                        </p:tgtEl>
                                        <p:attrNameLst>
                                          <p:attrName>style.visibility</p:attrName>
                                        </p:attrNameLst>
                                      </p:cBhvr>
                                      <p:to>
                                        <p:strVal val="visible"/>
                                      </p:to>
                                    </p:set>
                                    <p:animEffect transition="in" filter="dissolve">
                                      <p:cBhvr>
                                        <p:cTn id="17" dur="500"/>
                                        <p:tgtEl>
                                          <p:spTgt spid="195685"/>
                                        </p:tgtEl>
                                      </p:cBhvr>
                                    </p:animEffect>
                                  </p:childTnLst>
                                </p:cTn>
                              </p:par>
                              <p:par>
                                <p:cTn id="18" presetID="9" presetClass="entr" presetSubtype="0" fill="hold" nodeType="withEffect">
                                  <p:stCondLst>
                                    <p:cond delay="0"/>
                                  </p:stCondLst>
                                  <p:childTnLst>
                                    <p:set>
                                      <p:cBhvr>
                                        <p:cTn id="19" dur="1" fill="hold">
                                          <p:stCondLst>
                                            <p:cond delay="0"/>
                                          </p:stCondLst>
                                        </p:cTn>
                                        <p:tgtEl>
                                          <p:spTgt spid="195609"/>
                                        </p:tgtEl>
                                        <p:attrNameLst>
                                          <p:attrName>style.visibility</p:attrName>
                                        </p:attrNameLst>
                                      </p:cBhvr>
                                      <p:to>
                                        <p:strVal val="visible"/>
                                      </p:to>
                                    </p:set>
                                    <p:animEffect transition="in" filter="dissolve">
                                      <p:cBhvr>
                                        <p:cTn id="20" dur="500"/>
                                        <p:tgtEl>
                                          <p:spTgt spid="195609"/>
                                        </p:tgtEl>
                                      </p:cBhvr>
                                    </p:animEffect>
                                  </p:childTnLst>
                                </p:cTn>
                              </p:par>
                              <p:par>
                                <p:cTn id="21" presetID="9" presetClass="entr" presetSubtype="0" fill="hold" nodeType="withEffect">
                                  <p:stCondLst>
                                    <p:cond delay="0"/>
                                  </p:stCondLst>
                                  <p:childTnLst>
                                    <p:set>
                                      <p:cBhvr>
                                        <p:cTn id="22" dur="1" fill="hold">
                                          <p:stCondLst>
                                            <p:cond delay="0"/>
                                          </p:stCondLst>
                                        </p:cTn>
                                        <p:tgtEl>
                                          <p:spTgt spid="195610"/>
                                        </p:tgtEl>
                                        <p:attrNameLst>
                                          <p:attrName>style.visibility</p:attrName>
                                        </p:attrNameLst>
                                      </p:cBhvr>
                                      <p:to>
                                        <p:strVal val="visible"/>
                                      </p:to>
                                    </p:set>
                                    <p:animEffect transition="in" filter="dissolve">
                                      <p:cBhvr>
                                        <p:cTn id="23" dur="500"/>
                                        <p:tgtEl>
                                          <p:spTgt spid="195610"/>
                                        </p:tgtEl>
                                      </p:cBhvr>
                                    </p:animEffect>
                                  </p:childTnLst>
                                </p:cTn>
                              </p:par>
                            </p:childTnLst>
                          </p:cTn>
                        </p:par>
                        <p:par>
                          <p:cTn id="24" fill="hold" nodeType="afterGroup">
                            <p:stCondLst>
                              <p:cond delay="1360"/>
                            </p:stCondLst>
                            <p:childTnLst>
                              <p:par>
                                <p:cTn id="25" presetID="9" presetClass="entr" presetSubtype="0" fill="hold" grpId="0" nodeType="afterEffect">
                                  <p:stCondLst>
                                    <p:cond delay="0"/>
                                  </p:stCondLst>
                                  <p:childTnLst>
                                    <p:set>
                                      <p:cBhvr>
                                        <p:cTn id="26" dur="1" fill="hold">
                                          <p:stCondLst>
                                            <p:cond delay="0"/>
                                          </p:stCondLst>
                                        </p:cTn>
                                        <p:tgtEl>
                                          <p:spTgt spid="195682"/>
                                        </p:tgtEl>
                                        <p:attrNameLst>
                                          <p:attrName>style.visibility</p:attrName>
                                        </p:attrNameLst>
                                      </p:cBhvr>
                                      <p:to>
                                        <p:strVal val="visible"/>
                                      </p:to>
                                    </p:set>
                                    <p:animEffect transition="in" filter="dissolve">
                                      <p:cBhvr>
                                        <p:cTn id="27" dur="500"/>
                                        <p:tgtEl>
                                          <p:spTgt spid="195682"/>
                                        </p:tgtEl>
                                      </p:cBhvr>
                                    </p:animEffect>
                                  </p:childTnLst>
                                </p:cTn>
                              </p:par>
                              <p:par>
                                <p:cTn id="28" presetID="9" presetClass="entr" presetSubtype="0" fill="hold" nodeType="withEffect">
                                  <p:stCondLst>
                                    <p:cond delay="0"/>
                                  </p:stCondLst>
                                  <p:childTnLst>
                                    <p:set>
                                      <p:cBhvr>
                                        <p:cTn id="29" dur="1" fill="hold">
                                          <p:stCondLst>
                                            <p:cond delay="0"/>
                                          </p:stCondLst>
                                        </p:cTn>
                                        <p:tgtEl>
                                          <p:spTgt spid="195681"/>
                                        </p:tgtEl>
                                        <p:attrNameLst>
                                          <p:attrName>style.visibility</p:attrName>
                                        </p:attrNameLst>
                                      </p:cBhvr>
                                      <p:to>
                                        <p:strVal val="visible"/>
                                      </p:to>
                                    </p:set>
                                    <p:animEffect transition="in" filter="dissolve">
                                      <p:cBhvr>
                                        <p:cTn id="30" dur="500"/>
                                        <p:tgtEl>
                                          <p:spTgt spid="195681"/>
                                        </p:tgtEl>
                                      </p:cBhvr>
                                    </p:animEffect>
                                  </p:childTnLst>
                                </p:cTn>
                              </p:par>
                            </p:childTnLst>
                          </p:cTn>
                        </p:par>
                        <p:par>
                          <p:cTn id="31" fill="hold" nodeType="afterGroup">
                            <p:stCondLst>
                              <p:cond delay="1860"/>
                            </p:stCondLst>
                            <p:childTnLst>
                              <p:par>
                                <p:cTn id="32" presetID="27" presetClass="entr" presetSubtype="0" fill="hold" grpId="0" nodeType="afterEffect">
                                  <p:stCondLst>
                                    <p:cond delay="0"/>
                                  </p:stCondLst>
                                  <p:iterate type="lt">
                                    <p:tmPct val="50000"/>
                                  </p:iterate>
                                  <p:childTnLst>
                                    <p:set>
                                      <p:cBhvr>
                                        <p:cTn id="33" dur="1" fill="hold">
                                          <p:stCondLst>
                                            <p:cond delay="0"/>
                                          </p:stCondLst>
                                        </p:cTn>
                                        <p:tgtEl>
                                          <p:spTgt spid="195684"/>
                                        </p:tgtEl>
                                        <p:attrNameLst>
                                          <p:attrName>style.visibility</p:attrName>
                                        </p:attrNameLst>
                                      </p:cBhvr>
                                      <p:to>
                                        <p:strVal val="visible"/>
                                      </p:to>
                                    </p:set>
                                    <p:anim calcmode="discrete" valueType="clr">
                                      <p:cBhvr override="childStyle">
                                        <p:cTn id="34" dur="30"/>
                                        <p:tgtEl>
                                          <p:spTgt spid="195684"/>
                                        </p:tgtEl>
                                        <p:attrNameLst>
                                          <p:attrName>style.color</p:attrName>
                                        </p:attrNameLst>
                                      </p:cBhvr>
                                      <p:tavLst>
                                        <p:tav tm="0">
                                          <p:val>
                                            <p:clrVal>
                                              <a:schemeClr val="accent2"/>
                                            </p:clrVal>
                                          </p:val>
                                        </p:tav>
                                        <p:tav tm="50000">
                                          <p:val>
                                            <p:clrVal>
                                              <a:schemeClr val="hlink"/>
                                            </p:clrVal>
                                          </p:val>
                                        </p:tav>
                                      </p:tavLst>
                                    </p:anim>
                                    <p:anim calcmode="discrete" valueType="clr">
                                      <p:cBhvr>
                                        <p:cTn id="35" dur="30"/>
                                        <p:tgtEl>
                                          <p:spTgt spid="195684"/>
                                        </p:tgtEl>
                                        <p:attrNameLst>
                                          <p:attrName>fillcolor</p:attrName>
                                        </p:attrNameLst>
                                      </p:cBhvr>
                                      <p:tavLst>
                                        <p:tav tm="0">
                                          <p:val>
                                            <p:clrVal>
                                              <a:schemeClr val="accent2"/>
                                            </p:clrVal>
                                          </p:val>
                                        </p:tav>
                                        <p:tav tm="50000">
                                          <p:val>
                                            <p:clrVal>
                                              <a:schemeClr val="hlink"/>
                                            </p:clrVal>
                                          </p:val>
                                        </p:tav>
                                      </p:tavLst>
                                    </p:anim>
                                    <p:set>
                                      <p:cBhvr>
                                        <p:cTn id="36" dur="30"/>
                                        <p:tgtEl>
                                          <p:spTgt spid="19568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nimBg="1"/>
      <p:bldP spid="195682" grpId="0"/>
      <p:bldP spid="195683" grpId="0"/>
      <p:bldP spid="19568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title" idx="4294967295"/>
          </p:nvPr>
        </p:nvSpPr>
        <p:spPr bwMode="auto">
          <a:xfrm>
            <a:off x="4373563" y="136525"/>
            <a:ext cx="12268200" cy="9144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lstStyle/>
          <a:p>
            <a:pPr algn="l" defTabSz="1473200" eaLnBrk="1" hangingPunct="1"/>
            <a:r>
              <a:rPr lang="zh-CN" altLang="en-US" sz="2400" b="1" smtClean="0">
                <a:latin typeface="华文细黑" pitchFamily="2" charset="-122"/>
                <a:ea typeface="华文细黑" pitchFamily="2" charset="-122"/>
                <a:cs typeface="宋体" pitchFamily="2" charset="-122"/>
                <a:sym typeface="Arial" pitchFamily="34" charset="0"/>
              </a:rPr>
              <a:t>大成巷步行街以零售、休闲、餐饮概念，辅以娱乐、社区配套及综合服务，主要吸引中端客户群的消费</a:t>
            </a:r>
          </a:p>
        </p:txBody>
      </p:sp>
      <p:sp>
        <p:nvSpPr>
          <p:cNvPr id="73731" name="矩形 30"/>
          <p:cNvSpPr>
            <a:spLocks noChangeArrowheads="1"/>
          </p:cNvSpPr>
          <p:nvPr/>
        </p:nvSpPr>
        <p:spPr bwMode="auto">
          <a:xfrm>
            <a:off x="271463" y="1216025"/>
            <a:ext cx="85217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15" tIns="77209" rIns="154415" bIns="77209">
            <a:spAutoFit/>
          </a:bodyPr>
          <a:lstStyle/>
          <a:p>
            <a:pPr defTabSz="1473200" eaLnBrk="0" hangingPunct="0"/>
            <a:r>
              <a:rPr lang="zh-CN" altLang="en-US" sz="2400" b="1">
                <a:solidFill>
                  <a:srgbClr val="996633"/>
                </a:solidFill>
                <a:latin typeface="黑体" pitchFamily="49" charset="-122"/>
                <a:ea typeface="微软雅黑" pitchFamily="34" charset="-122"/>
                <a:sym typeface="微软雅黑" pitchFamily="34" charset="-122"/>
              </a:rPr>
              <a:t>无锡大成巷步行街</a:t>
            </a:r>
            <a:endParaRPr lang="zh-CN" altLang="en-US" sz="2400">
              <a:latin typeface="Times New Roman" pitchFamily="18" charset="0"/>
              <a:ea typeface="微软雅黑" pitchFamily="34" charset="-122"/>
            </a:endParaRPr>
          </a:p>
        </p:txBody>
      </p:sp>
      <p:graphicFrame>
        <p:nvGraphicFramePr>
          <p:cNvPr id="199771" name="Group 91"/>
          <p:cNvGraphicFramePr>
            <a:graphicFrameLocks noGrp="1"/>
          </p:cNvGraphicFramePr>
          <p:nvPr/>
        </p:nvGraphicFramePr>
        <p:xfrm>
          <a:off x="411163" y="1889125"/>
          <a:ext cx="6172200" cy="4795838"/>
        </p:xfrm>
        <a:graphic>
          <a:graphicData uri="http://schemas.openxmlformats.org/drawingml/2006/table">
            <a:tbl>
              <a:tblPr/>
              <a:tblGrid>
                <a:gridCol w="1601221"/>
                <a:gridCol w="4570979"/>
              </a:tblGrid>
              <a:tr h="70485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沿街步行商业配套</a:t>
                      </a: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2390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中山路大成巷</a:t>
                      </a: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312863">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个性零售、休闲、娱乐、餐饮、社区配套，主力店主要有冠芝霖手机大卖场、以纯、美特斯邦威、七匹狼、达芙妮、</a:t>
                      </a:r>
                      <a:r>
                        <a:rPr kumimoji="0" lang="en-US" altLang="zh-CN" sz="2000" b="0" i="0" u="none" strike="noStrike" cap="none" normalizeH="0" baseline="0" smtClean="0">
                          <a:ln>
                            <a:noFill/>
                          </a:ln>
                          <a:effectLst/>
                          <a:latin typeface="微软雅黑" pitchFamily="34" charset="-122"/>
                          <a:ea typeface="微软雅黑" pitchFamily="34" charset="-122"/>
                          <a:sym typeface="微软雅黑" pitchFamily="34" charset="-122"/>
                        </a:rPr>
                        <a:t>S.DEER</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等</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2390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招商经营</a:t>
                      </a:r>
                      <a:endParaRPr kumimoji="0" 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33032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租 金</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主街10-11元/天/平方，下沉式广场7-7.5/天/平方，内街4.5-5元/天/平方</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3750" name="Picture 24" descr="大成巷步行街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92963" y="5394325"/>
            <a:ext cx="42672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51" name="Picture 26" descr="大成巷地块"/>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92963" y="1812925"/>
            <a:ext cx="4267200" cy="340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52" name="Rectangle 2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sp>
        <p:nvSpPr>
          <p:cNvPr id="73753" name="Text Box 84"/>
          <p:cNvSpPr txBox="1">
            <a:spLocks noChangeArrowheads="1"/>
          </p:cNvSpPr>
          <p:nvPr/>
        </p:nvSpPr>
        <p:spPr bwMode="auto">
          <a:xfrm>
            <a:off x="487363" y="8366125"/>
            <a:ext cx="995362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solidFill>
                  <a:srgbClr val="FF3300"/>
                </a:solidFill>
                <a:latin typeface="微软雅黑" pitchFamily="34" charset="-122"/>
                <a:ea typeface="微软雅黑" pitchFamily="34" charset="-122"/>
              </a:rPr>
              <a:t>业态比例：零售</a:t>
            </a:r>
            <a:r>
              <a:rPr lang="en-US" altLang="zh-CN" b="1">
                <a:solidFill>
                  <a:srgbClr val="FF3300"/>
                </a:solidFill>
                <a:latin typeface="微软雅黑" pitchFamily="34" charset="-122"/>
                <a:ea typeface="微软雅黑" pitchFamily="34" charset="-122"/>
              </a:rPr>
              <a:t>60%</a:t>
            </a:r>
            <a:r>
              <a:rPr lang="zh-CN" altLang="en-US" b="1">
                <a:solidFill>
                  <a:srgbClr val="FF3300"/>
                </a:solidFill>
                <a:latin typeface="微软雅黑" pitchFamily="34" charset="-122"/>
                <a:ea typeface="微软雅黑" pitchFamily="34" charset="-122"/>
              </a:rPr>
              <a:t>：餐饮</a:t>
            </a:r>
            <a:r>
              <a:rPr lang="en-US" altLang="zh-CN" b="1">
                <a:solidFill>
                  <a:srgbClr val="FF3300"/>
                </a:solidFill>
                <a:latin typeface="微软雅黑" pitchFamily="34" charset="-122"/>
                <a:ea typeface="微软雅黑" pitchFamily="34" charset="-122"/>
              </a:rPr>
              <a:t>22%</a:t>
            </a:r>
            <a:r>
              <a:rPr lang="zh-CN" altLang="en-US" b="1">
                <a:solidFill>
                  <a:srgbClr val="FF3300"/>
                </a:solidFill>
                <a:latin typeface="微软雅黑" pitchFamily="34" charset="-122"/>
                <a:ea typeface="微软雅黑" pitchFamily="34" charset="-122"/>
              </a:rPr>
              <a:t>：娱乐</a:t>
            </a:r>
            <a:r>
              <a:rPr lang="en-US" altLang="zh-CN" b="1">
                <a:solidFill>
                  <a:srgbClr val="FF3300"/>
                </a:solidFill>
                <a:latin typeface="微软雅黑" pitchFamily="34" charset="-122"/>
                <a:ea typeface="微软雅黑" pitchFamily="34" charset="-122"/>
              </a:rPr>
              <a:t>15%</a:t>
            </a:r>
            <a:r>
              <a:rPr lang="zh-CN" altLang="en-US" b="1">
                <a:solidFill>
                  <a:srgbClr val="FF3300"/>
                </a:solidFill>
                <a:latin typeface="微软雅黑" pitchFamily="34" charset="-122"/>
                <a:ea typeface="微软雅黑" pitchFamily="34" charset="-122"/>
              </a:rPr>
              <a:t>：配套</a:t>
            </a:r>
            <a:r>
              <a:rPr lang="en-US" altLang="zh-CN" b="1">
                <a:solidFill>
                  <a:srgbClr val="FF3300"/>
                </a:solidFill>
                <a:latin typeface="微软雅黑" pitchFamily="34" charset="-122"/>
                <a:ea typeface="微软雅黑" pitchFamily="34" charset="-122"/>
              </a:rPr>
              <a:t>3%</a:t>
            </a:r>
          </a:p>
        </p:txBody>
      </p:sp>
      <p:pic>
        <p:nvPicPr>
          <p:cNvPr id="73754" name="Picture 86" descr="大成巷步行街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069763" y="4098925"/>
            <a:ext cx="4038600" cy="2392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55" name="TextBox 3"/>
          <p:cNvSpPr>
            <a:spLocks noChangeArrowheads="1"/>
          </p:cNvSpPr>
          <p:nvPr/>
        </p:nvSpPr>
        <p:spPr bwMode="auto">
          <a:xfrm>
            <a:off x="411163" y="6918325"/>
            <a:ext cx="6553200" cy="87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spAutoFit/>
          </a:bodyPr>
          <a:lstStyle/>
          <a:p>
            <a:pPr defTabSz="1473200" eaLnBrk="0" hangingPunct="0">
              <a:buFont typeface="Wingdings" pitchFamily="2" charset="2"/>
              <a:buChar char="u"/>
            </a:pPr>
            <a:r>
              <a:rPr lang="zh-CN" altLang="en-US" sz="1600" b="1">
                <a:latin typeface="微软雅黑" pitchFamily="34" charset="-122"/>
                <a:ea typeface="微软雅黑" pitchFamily="34" charset="-122"/>
              </a:rPr>
              <a:t>楼层分布</a:t>
            </a:r>
          </a:p>
          <a:p>
            <a:pPr defTabSz="1473200" eaLnBrk="0" hangingPunct="0">
              <a:buFont typeface="Wingdings" pitchFamily="2" charset="2"/>
              <a:buNone/>
            </a:pPr>
            <a:r>
              <a:rPr lang="en-US" altLang="zh-CN" sz="1600">
                <a:latin typeface="微软雅黑" pitchFamily="34" charset="-122"/>
                <a:ea typeface="微软雅黑" pitchFamily="34" charset="-122"/>
              </a:rPr>
              <a:t>1F</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2F</a:t>
            </a:r>
            <a:r>
              <a:rPr lang="zh-CN" altLang="en-US" sz="1600">
                <a:latin typeface="微软雅黑" pitchFamily="34" charset="-122"/>
                <a:ea typeface="微软雅黑" pitchFamily="34" charset="-122"/>
              </a:rPr>
              <a:t>、</a:t>
            </a:r>
            <a:r>
              <a:rPr lang="en-US" altLang="zh-CN" sz="1600">
                <a:latin typeface="微软雅黑" pitchFamily="34" charset="-122"/>
                <a:ea typeface="微软雅黑" pitchFamily="34" charset="-122"/>
              </a:rPr>
              <a:t>3F</a:t>
            </a:r>
            <a:r>
              <a:rPr lang="zh-CN" altLang="en-US" sz="1600">
                <a:latin typeface="微软雅黑" pitchFamily="34" charset="-122"/>
                <a:ea typeface="微软雅黑" pitchFamily="34" charset="-122"/>
              </a:rPr>
              <a:t>：冠芝霖手机大卖场、以纯、美特斯邦威、七匹狼、达芙妮、</a:t>
            </a:r>
            <a:r>
              <a:rPr lang="en-US" altLang="zh-CN" sz="1600">
                <a:latin typeface="微软雅黑" pitchFamily="34" charset="-122"/>
                <a:ea typeface="微软雅黑" pitchFamily="34" charset="-122"/>
              </a:rPr>
              <a:t>S.DEER</a:t>
            </a:r>
          </a:p>
        </p:txBody>
      </p:sp>
      <p:pic>
        <p:nvPicPr>
          <p:cNvPr id="73756" name="Picture 89" descr="大成巷步行街7"/>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069763" y="1812925"/>
            <a:ext cx="4038600" cy="213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57" name="Picture 90" descr="大成巷步行街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2069763" y="6613525"/>
            <a:ext cx="4038600" cy="246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99771"/>
                                        </p:tgtEl>
                                        <p:attrNameLst>
                                          <p:attrName>style.visibility</p:attrName>
                                        </p:attrNameLst>
                                      </p:cBhvr>
                                      <p:to>
                                        <p:strVal val="visible"/>
                                      </p:to>
                                    </p:set>
                                    <p:animEffect>
                                      <p:cBhvr>
                                        <p:cTn id="7" dur="500"/>
                                        <p:tgtEl>
                                          <p:spTgt spid="199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矩形 30"/>
          <p:cNvSpPr>
            <a:spLocks noChangeArrowheads="1"/>
          </p:cNvSpPr>
          <p:nvPr/>
        </p:nvSpPr>
        <p:spPr bwMode="auto">
          <a:xfrm>
            <a:off x="258763" y="1208088"/>
            <a:ext cx="8521700" cy="833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15" tIns="77209" rIns="154415" bIns="77209">
            <a:spAutoFit/>
          </a:bodyPr>
          <a:lstStyle/>
          <a:p>
            <a:pPr defTabSz="1473200" eaLnBrk="0" hangingPunct="0"/>
            <a:r>
              <a:rPr lang="zh-CN" altLang="en-US" sz="2400" b="1">
                <a:solidFill>
                  <a:srgbClr val="996633"/>
                </a:solidFill>
                <a:latin typeface="微软雅黑" pitchFamily="34" charset="-122"/>
                <a:ea typeface="微软雅黑" pitchFamily="34" charset="-122"/>
                <a:sym typeface="微软雅黑" pitchFamily="34" charset="-122"/>
              </a:rPr>
              <a:t>无锡百盛</a:t>
            </a:r>
            <a:r>
              <a:rPr lang="en-US" altLang="zh-CN" sz="2400" b="1">
                <a:solidFill>
                  <a:srgbClr val="996633"/>
                </a:solidFill>
                <a:latin typeface="微软雅黑" pitchFamily="34" charset="-122"/>
                <a:ea typeface="微软雅黑" pitchFamily="34" charset="-122"/>
                <a:sym typeface="微软雅黑" pitchFamily="34" charset="-122"/>
              </a:rPr>
              <a:t>/</a:t>
            </a:r>
            <a:r>
              <a:rPr lang="zh-CN" altLang="en-US" sz="2400" b="1">
                <a:solidFill>
                  <a:srgbClr val="996633"/>
                </a:solidFill>
                <a:latin typeface="微软雅黑" pitchFamily="34" charset="-122"/>
                <a:ea typeface="微软雅黑" pitchFamily="34" charset="-122"/>
                <a:sym typeface="微软雅黑" pitchFamily="34" charset="-122"/>
              </a:rPr>
              <a:t>基础资料</a:t>
            </a:r>
            <a:endParaRPr lang="zh-CN" altLang="en-US" sz="2400">
              <a:latin typeface="微软雅黑" pitchFamily="34" charset="-122"/>
              <a:ea typeface="微软雅黑" pitchFamily="34" charset="-122"/>
            </a:endParaRPr>
          </a:p>
          <a:p>
            <a:pPr defTabSz="1473200" eaLnBrk="0" hangingPunct="0"/>
            <a:endParaRPr lang="en-US" altLang="zh-CN" sz="2000">
              <a:latin typeface="微软雅黑" pitchFamily="34" charset="-122"/>
              <a:ea typeface="微软雅黑" pitchFamily="34" charset="-122"/>
            </a:endParaRPr>
          </a:p>
        </p:txBody>
      </p:sp>
      <p:graphicFrame>
        <p:nvGraphicFramePr>
          <p:cNvPr id="204959" name="Group 159"/>
          <p:cNvGraphicFramePr>
            <a:graphicFrameLocks noGrp="1"/>
          </p:cNvGraphicFramePr>
          <p:nvPr/>
        </p:nvGraphicFramePr>
        <p:xfrm>
          <a:off x="411163" y="1889125"/>
          <a:ext cx="6477000" cy="4343401"/>
        </p:xfrm>
        <a:graphic>
          <a:graphicData uri="http://schemas.openxmlformats.org/drawingml/2006/table">
            <a:tbl>
              <a:tblPr/>
              <a:tblGrid>
                <a:gridCol w="1633537"/>
                <a:gridCol w="4843463"/>
              </a:tblGrid>
              <a:tr h="842963">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大型商场商业</a:t>
                      </a: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2075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中山路、人民中路</a:t>
                      </a: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662113">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个性零售、休闲、娱乐、餐饮、社区配套，主力店主要有</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Dior</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en-US" altLang="zh-CN" sz="2000" b="0" i="0" u="none" strike="noStrike" cap="none" normalizeH="0" baseline="0" dirty="0" err="1" smtClean="0">
                          <a:ln>
                            <a:noFill/>
                          </a:ln>
                          <a:effectLst/>
                          <a:latin typeface="微软雅黑" pitchFamily="34" charset="-122"/>
                          <a:ea typeface="微软雅黑" pitchFamily="34" charset="-122"/>
                          <a:sym typeface="微软雅黑" pitchFamily="34" charset="-122"/>
                        </a:rPr>
                        <a:t>chanel</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、巴黎三城、</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CK</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Levis</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、迪士尼、丽婴房等</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1757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租金</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扣点</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4770" name="Rectangle 25"/>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graphicFrame>
        <p:nvGraphicFramePr>
          <p:cNvPr id="204953" name="Group 153"/>
          <p:cNvGraphicFramePr>
            <a:graphicFrameLocks noGrp="1"/>
          </p:cNvGraphicFramePr>
          <p:nvPr/>
        </p:nvGraphicFramePr>
        <p:xfrm>
          <a:off x="7286625" y="1660525"/>
          <a:ext cx="9278938" cy="6251968"/>
        </p:xfrm>
        <a:graphic>
          <a:graphicData uri="http://schemas.openxmlformats.org/drawingml/2006/table">
            <a:tbl>
              <a:tblPr/>
              <a:tblGrid>
                <a:gridCol w="669925"/>
                <a:gridCol w="1371600"/>
                <a:gridCol w="7237413"/>
              </a:tblGrid>
              <a:tr h="485725">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effectLst/>
                          <a:latin typeface="微软雅黑" pitchFamily="34" charset="-122"/>
                          <a:ea typeface="微软雅黑" pitchFamily="34" charset="-122"/>
                          <a:sym typeface="黑体" pitchFamily="49" charset="-122"/>
                        </a:rPr>
                        <a:t>楼层</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业态</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effectLst/>
                          <a:latin typeface="微软雅黑" pitchFamily="34" charset="-122"/>
                          <a:ea typeface="微软雅黑" pitchFamily="34" charset="-122"/>
                          <a:sym typeface="黑体" pitchFamily="49" charset="-122"/>
                        </a:rPr>
                        <a:t>品牌</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r>
              <a:tr h="787280">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1F</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化妆品零售、饰品零售</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Dior</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chanel</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swatch</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、碧欧泉、</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AUPRES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OLAY</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Kanebo</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SWAROVSKI</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、欧莱雅、</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FANCL</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BoBBIBrown</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、植村秀、</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H2O+</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SK2</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Sisley</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、兰蔻、西铁城、劳力士、范思哲</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73942">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2F</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服装及配件零售</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巴黎三城、</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Mindbridge</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eni:d</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JESSI</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CoCooN</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SCOFIELD</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HIRST</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chaber</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Hilly</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vollFLON</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73942">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3F</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服装及运动零售</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CK</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10R1</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UGI2</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ochirly</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JOJO</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、艾格、三叶草、</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ONLY VEROMODA</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47635">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4F</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服装零售</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CARTELO</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、森达、</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BOSS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Riverstone</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Lavico</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Ochirly</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G2000</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adidas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E.LAND</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PRICH</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BASICHouse</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less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Forever New</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bread n butter</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73942">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5F</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运动休闲零售</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TonyJeans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unisex</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BRAXTON</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VANS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、苹果、</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EXR</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Levis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TheNorthFace</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Columbia</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PONY</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CAT</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JackJones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NIKE</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Reebok</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73942">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6F</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家居及儿童用品零售</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安睡宝、紫罗兰、</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TWINKIDS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IVYHouse</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、丽婴房、巴布豆、</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Paw</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、斯乃纳</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87280">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7F</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家居电器用品及儿童必需品零售</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迪士尼、</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BRAUN</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PHILIS</a:t>
                      </a: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、富多、艾美龙、居元素、智高文具、简爱家居、</a:t>
                      </a: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sofapop.com</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73942">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宋体" pitchFamily="2" charset="-122"/>
                        </a:rPr>
                        <a:t>8F</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微软雅黑" pitchFamily="34" charset="-122"/>
                          <a:ea typeface="微软雅黑" pitchFamily="34" charset="-122"/>
                        </a:rPr>
                        <a:t>摄影、办公用房</a:t>
                      </a: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罗马经典、及百盛物业管理公司</a:t>
                      </a: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73942">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400" b="1" i="0" u="none" strike="noStrike" cap="none" normalizeH="0" baseline="0" smtClean="0">
                          <a:ln>
                            <a:noFill/>
                          </a:ln>
                          <a:effectLst/>
                          <a:latin typeface="微软雅黑" pitchFamily="34" charset="-122"/>
                          <a:ea typeface="微软雅黑" pitchFamily="34" charset="-122"/>
                          <a:sym typeface="黑体" pitchFamily="49" charset="-122"/>
                        </a:rPr>
                        <a:t>B1F</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smtClean="0">
                          <a:ln>
                            <a:noFill/>
                          </a:ln>
                          <a:effectLst/>
                          <a:latin typeface="微软雅黑" pitchFamily="34" charset="-122"/>
                          <a:ea typeface="微软雅黑" pitchFamily="34" charset="-122"/>
                          <a:sym typeface="黑体" pitchFamily="49" charset="-122"/>
                        </a:rPr>
                        <a:t>化妆品零售及餐饮</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effectLst/>
                          <a:latin typeface="微软雅黑" pitchFamily="34" charset="-122"/>
                          <a:ea typeface="微软雅黑" pitchFamily="34" charset="-122"/>
                          <a:sym typeface="黑体" pitchFamily="49" charset="-122"/>
                        </a:rPr>
                        <a:t>薇姿、雅漾、赛百味、面包新语、爱茜茜里、大型生活卖场</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33" marB="73633"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4954" name="Text Box 154"/>
          <p:cNvSpPr txBox="1">
            <a:spLocks noChangeArrowheads="1"/>
          </p:cNvSpPr>
          <p:nvPr/>
        </p:nvSpPr>
        <p:spPr bwMode="auto">
          <a:xfrm>
            <a:off x="7192963" y="8213725"/>
            <a:ext cx="38417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solidFill>
                  <a:srgbClr val="FF3300"/>
                </a:solidFill>
                <a:latin typeface="微软雅黑" pitchFamily="34" charset="-122"/>
                <a:ea typeface="微软雅黑" pitchFamily="34" charset="-122"/>
              </a:rPr>
              <a:t>业态比例：零售为主</a:t>
            </a:r>
          </a:p>
        </p:txBody>
      </p:sp>
      <p:pic>
        <p:nvPicPr>
          <p:cNvPr id="204955" name="Picture 155" descr="百盛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11563" y="6330950"/>
            <a:ext cx="3352800" cy="223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956" name="Picture 156" descr="百盛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1163" y="6308725"/>
            <a:ext cx="3048000" cy="2322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04802"/>
                                        </p:tgtEl>
                                        <p:attrNameLst>
                                          <p:attrName>style.visibility</p:attrName>
                                        </p:attrNameLst>
                                      </p:cBhvr>
                                      <p:to>
                                        <p:strVal val="visible"/>
                                      </p:to>
                                    </p:set>
                                    <p:anim calcmode="discrete" valueType="clr">
                                      <p:cBhvr override="childStyle">
                                        <p:cTn id="7" dur="30"/>
                                        <p:tgtEl>
                                          <p:spTgt spid="204802"/>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204802"/>
                                        </p:tgtEl>
                                        <p:attrNameLst>
                                          <p:attrName>fillcolor</p:attrName>
                                        </p:attrNameLst>
                                      </p:cBhvr>
                                      <p:tavLst>
                                        <p:tav tm="0">
                                          <p:val>
                                            <p:clrVal>
                                              <a:schemeClr val="accent2"/>
                                            </p:clrVal>
                                          </p:val>
                                        </p:tav>
                                        <p:tav tm="50000">
                                          <p:val>
                                            <p:clrVal>
                                              <a:schemeClr val="hlink"/>
                                            </p:clrVal>
                                          </p:val>
                                        </p:tav>
                                      </p:tavLst>
                                    </p:anim>
                                    <p:set>
                                      <p:cBhvr>
                                        <p:cTn id="9" dur="30"/>
                                        <p:tgtEl>
                                          <p:spTgt spid="204802"/>
                                        </p:tgtEl>
                                        <p:attrNameLst>
                                          <p:attrName>fill.type</p:attrName>
                                        </p:attrNameLst>
                                      </p:cBhvr>
                                      <p:to>
                                        <p:strVal val="solid"/>
                                      </p:to>
                                    </p:set>
                                  </p:childTnLst>
                                </p:cTn>
                              </p:par>
                            </p:childTnLst>
                          </p:cTn>
                        </p:par>
                        <p:par>
                          <p:cTn id="10" fill="hold" nodeType="afterGroup">
                            <p:stCondLst>
                              <p:cond delay="150"/>
                            </p:stCondLst>
                            <p:childTnLst>
                              <p:par>
                                <p:cTn id="11" presetID="9" presetClass="entr" presetSubtype="0" fill="hold" nodeType="afterEffect">
                                  <p:stCondLst>
                                    <p:cond delay="0"/>
                                  </p:stCondLst>
                                  <p:childTnLst>
                                    <p:set>
                                      <p:cBhvr>
                                        <p:cTn id="12" dur="1" fill="hold">
                                          <p:stCondLst>
                                            <p:cond delay="0"/>
                                          </p:stCondLst>
                                        </p:cTn>
                                        <p:tgtEl>
                                          <p:spTgt spid="204959"/>
                                        </p:tgtEl>
                                        <p:attrNameLst>
                                          <p:attrName>style.visibility</p:attrName>
                                        </p:attrNameLst>
                                      </p:cBhvr>
                                      <p:to>
                                        <p:strVal val="visible"/>
                                      </p:to>
                                    </p:set>
                                    <p:animEffect transition="in" filter="dissolve">
                                      <p:cBhvr>
                                        <p:cTn id="13" dur="500"/>
                                        <p:tgtEl>
                                          <p:spTgt spid="204959"/>
                                        </p:tgtEl>
                                      </p:cBhvr>
                                    </p:animEffect>
                                  </p:childTnLst>
                                </p:cTn>
                              </p:par>
                              <p:par>
                                <p:cTn id="14" presetID="9" presetClass="entr" presetSubtype="0" fill="hold" nodeType="withEffect">
                                  <p:stCondLst>
                                    <p:cond delay="0"/>
                                  </p:stCondLst>
                                  <p:childTnLst>
                                    <p:set>
                                      <p:cBhvr>
                                        <p:cTn id="15" dur="1" fill="hold">
                                          <p:stCondLst>
                                            <p:cond delay="0"/>
                                          </p:stCondLst>
                                        </p:cTn>
                                        <p:tgtEl>
                                          <p:spTgt spid="204955"/>
                                        </p:tgtEl>
                                        <p:attrNameLst>
                                          <p:attrName>style.visibility</p:attrName>
                                        </p:attrNameLst>
                                      </p:cBhvr>
                                      <p:to>
                                        <p:strVal val="visible"/>
                                      </p:to>
                                    </p:set>
                                    <p:animEffect transition="in" filter="dissolve">
                                      <p:cBhvr>
                                        <p:cTn id="16" dur="500"/>
                                        <p:tgtEl>
                                          <p:spTgt spid="204955"/>
                                        </p:tgtEl>
                                      </p:cBhvr>
                                    </p:animEffect>
                                  </p:childTnLst>
                                </p:cTn>
                              </p:par>
                              <p:par>
                                <p:cTn id="17" presetID="9" presetClass="entr" presetSubtype="0" fill="hold" nodeType="withEffect">
                                  <p:stCondLst>
                                    <p:cond delay="0"/>
                                  </p:stCondLst>
                                  <p:childTnLst>
                                    <p:set>
                                      <p:cBhvr>
                                        <p:cTn id="18" dur="1" fill="hold">
                                          <p:stCondLst>
                                            <p:cond delay="0"/>
                                          </p:stCondLst>
                                        </p:cTn>
                                        <p:tgtEl>
                                          <p:spTgt spid="204956"/>
                                        </p:tgtEl>
                                        <p:attrNameLst>
                                          <p:attrName>style.visibility</p:attrName>
                                        </p:attrNameLst>
                                      </p:cBhvr>
                                      <p:to>
                                        <p:strVal val="visible"/>
                                      </p:to>
                                    </p:set>
                                    <p:animEffect transition="in" filter="dissolve">
                                      <p:cBhvr>
                                        <p:cTn id="19" dur="500"/>
                                        <p:tgtEl>
                                          <p:spTgt spid="204956"/>
                                        </p:tgtEl>
                                      </p:cBhvr>
                                    </p:animEffect>
                                  </p:childTnLst>
                                </p:cTn>
                              </p:par>
                            </p:childTnLst>
                          </p:cTn>
                        </p:par>
                        <p:par>
                          <p:cTn id="20" fill="hold" nodeType="afterGroup">
                            <p:stCondLst>
                              <p:cond delay="650"/>
                            </p:stCondLst>
                            <p:childTnLst>
                              <p:par>
                                <p:cTn id="21" presetID="9" presetClass="entr" presetSubtype="0" fill="hold" nodeType="afterEffect">
                                  <p:stCondLst>
                                    <p:cond delay="0"/>
                                  </p:stCondLst>
                                  <p:childTnLst>
                                    <p:set>
                                      <p:cBhvr>
                                        <p:cTn id="22" dur="1" fill="hold">
                                          <p:stCondLst>
                                            <p:cond delay="0"/>
                                          </p:stCondLst>
                                        </p:cTn>
                                        <p:tgtEl>
                                          <p:spTgt spid="204953"/>
                                        </p:tgtEl>
                                        <p:attrNameLst>
                                          <p:attrName>style.visibility</p:attrName>
                                        </p:attrNameLst>
                                      </p:cBhvr>
                                      <p:to>
                                        <p:strVal val="visible"/>
                                      </p:to>
                                    </p:set>
                                    <p:animEffect transition="in" filter="dissolve">
                                      <p:cBhvr>
                                        <p:cTn id="23" dur="500"/>
                                        <p:tgtEl>
                                          <p:spTgt spid="204953"/>
                                        </p:tgtEl>
                                      </p:cBhvr>
                                    </p:animEffect>
                                  </p:childTnLst>
                                </p:cTn>
                              </p:par>
                            </p:childTnLst>
                          </p:cTn>
                        </p:par>
                        <p:par>
                          <p:cTn id="24" fill="hold" nodeType="afterGroup">
                            <p:stCondLst>
                              <p:cond delay="1150"/>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204954"/>
                                        </p:tgtEl>
                                        <p:attrNameLst>
                                          <p:attrName>style.visibility</p:attrName>
                                        </p:attrNameLst>
                                      </p:cBhvr>
                                      <p:to>
                                        <p:strVal val="visible"/>
                                      </p:to>
                                    </p:set>
                                    <p:anim calcmode="discrete" valueType="clr">
                                      <p:cBhvr override="childStyle">
                                        <p:cTn id="27" dur="30"/>
                                        <p:tgtEl>
                                          <p:spTgt spid="204954"/>
                                        </p:tgtEl>
                                        <p:attrNameLst>
                                          <p:attrName>style.color</p:attrName>
                                        </p:attrNameLst>
                                      </p:cBhvr>
                                      <p:tavLst>
                                        <p:tav tm="0">
                                          <p:val>
                                            <p:clrVal>
                                              <a:schemeClr val="accent2"/>
                                            </p:clrVal>
                                          </p:val>
                                        </p:tav>
                                        <p:tav tm="50000">
                                          <p:val>
                                            <p:clrVal>
                                              <a:schemeClr val="hlink"/>
                                            </p:clrVal>
                                          </p:val>
                                        </p:tav>
                                      </p:tavLst>
                                    </p:anim>
                                    <p:anim calcmode="discrete" valueType="clr">
                                      <p:cBhvr>
                                        <p:cTn id="28" dur="30"/>
                                        <p:tgtEl>
                                          <p:spTgt spid="204954"/>
                                        </p:tgtEl>
                                        <p:attrNameLst>
                                          <p:attrName>fillcolor</p:attrName>
                                        </p:attrNameLst>
                                      </p:cBhvr>
                                      <p:tavLst>
                                        <p:tav tm="0">
                                          <p:val>
                                            <p:clrVal>
                                              <a:schemeClr val="accent2"/>
                                            </p:clrVal>
                                          </p:val>
                                        </p:tav>
                                        <p:tav tm="50000">
                                          <p:val>
                                            <p:clrVal>
                                              <a:schemeClr val="hlink"/>
                                            </p:clrVal>
                                          </p:val>
                                        </p:tav>
                                      </p:tavLst>
                                    </p:anim>
                                    <p:set>
                                      <p:cBhvr>
                                        <p:cTn id="29" dur="30"/>
                                        <p:tgtEl>
                                          <p:spTgt spid="2049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p:bldP spid="20495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矩形 30"/>
          <p:cNvSpPr>
            <a:spLocks noChangeArrowheads="1"/>
          </p:cNvSpPr>
          <p:nvPr/>
        </p:nvSpPr>
        <p:spPr bwMode="auto">
          <a:xfrm>
            <a:off x="271463" y="1203325"/>
            <a:ext cx="8521700" cy="5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15" tIns="77209" rIns="154415" bIns="77209">
            <a:spAutoFit/>
          </a:bodyPr>
          <a:lstStyle/>
          <a:p>
            <a:pPr defTabSz="1473200" eaLnBrk="0" hangingPunct="0"/>
            <a:r>
              <a:rPr lang="zh-CN" altLang="en-US" sz="2400" b="1">
                <a:solidFill>
                  <a:srgbClr val="996633"/>
                </a:solidFill>
                <a:latin typeface="微软雅黑" pitchFamily="34" charset="-122"/>
                <a:ea typeface="微软雅黑" pitchFamily="34" charset="-122"/>
                <a:sym typeface="微软雅黑" pitchFamily="34" charset="-122"/>
              </a:rPr>
              <a:t>无锡保利广场</a:t>
            </a:r>
            <a:endParaRPr lang="zh-CN" altLang="en-US" sz="2400">
              <a:latin typeface="微软雅黑" pitchFamily="34" charset="-122"/>
              <a:ea typeface="微软雅黑" pitchFamily="34" charset="-122"/>
            </a:endParaRPr>
          </a:p>
        </p:txBody>
      </p:sp>
      <p:graphicFrame>
        <p:nvGraphicFramePr>
          <p:cNvPr id="210018" name="Group 98"/>
          <p:cNvGraphicFramePr>
            <a:graphicFrameLocks noGrp="1"/>
          </p:cNvGraphicFramePr>
          <p:nvPr/>
        </p:nvGraphicFramePr>
        <p:xfrm>
          <a:off x="411163" y="1874838"/>
          <a:ext cx="6553200" cy="4814888"/>
        </p:xfrm>
        <a:graphic>
          <a:graphicData uri="http://schemas.openxmlformats.org/drawingml/2006/table">
            <a:tbl>
              <a:tblPr/>
              <a:tblGrid>
                <a:gridCol w="1652423"/>
                <a:gridCol w="4900777"/>
              </a:tblGrid>
              <a:tr h="65722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大型购物中心</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6993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解放东路</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392237">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个性零售、休闲、娱乐、餐饮、社区配套大型卖场，主力店主要有必胜客、家乐福、</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G&amp;A</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H&amp;M</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、新交电、</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Tom's World</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等</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7628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招商经营</a:t>
                      </a:r>
                      <a:endParaRPr kumimoji="0" lang="zh-CN" sz="2000" b="0" i="0" u="none" strike="noStrike" cap="none" normalizeH="0" baseline="0" dirty="0" smtClean="0">
                        <a:ln>
                          <a:noFill/>
                        </a:ln>
                        <a:effectLst/>
                        <a:latin typeface="微软雅黑" pitchFamily="34" charset="-122"/>
                        <a:ea typeface="微软雅黑" pitchFamily="34" charset="-122"/>
                        <a:sym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219199">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租金</a:t>
                      </a: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微软雅黑" pitchFamily="34" charset="-122"/>
                          <a:ea typeface="微软雅黑" pitchFamily="34" charset="-122"/>
                          <a:sym typeface="微软雅黑" pitchFamily="34" charset="-122"/>
                        </a:rPr>
                        <a:t> </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1</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层南侧品牌商铺均价在</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14.5-15</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天</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平方，</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2</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层南侧商铺靠家乐福卖场区域均价在</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12.5</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天</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平方</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物业：</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7</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元</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月</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平方 付款方式付一押三 得房率：</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62%</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5797" name="Rectangle 3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graphicFrame>
        <p:nvGraphicFramePr>
          <p:cNvPr id="210009" name="Group 89"/>
          <p:cNvGraphicFramePr>
            <a:graphicFrameLocks noGrp="1"/>
          </p:cNvGraphicFramePr>
          <p:nvPr/>
        </p:nvGraphicFramePr>
        <p:xfrm>
          <a:off x="7269163" y="1609725"/>
          <a:ext cx="9645650" cy="5369310"/>
        </p:xfrm>
        <a:graphic>
          <a:graphicData uri="http://schemas.openxmlformats.org/drawingml/2006/table">
            <a:tbl>
              <a:tblPr/>
              <a:tblGrid>
                <a:gridCol w="774700"/>
                <a:gridCol w="1657350"/>
                <a:gridCol w="7213600"/>
              </a:tblGrid>
              <a:tr h="726342">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dirty="0" smtClean="0">
                          <a:ln>
                            <a:noFill/>
                          </a:ln>
                          <a:effectLst/>
                          <a:latin typeface="黑体" pitchFamily="49" charset="-122"/>
                          <a:ea typeface="黑体" pitchFamily="49" charset="-122"/>
                          <a:sym typeface="黑体" pitchFamily="49" charset="-122"/>
                        </a:rPr>
                        <a:t>楼层</a:t>
                      </a:r>
                      <a:endParaRPr kumimoji="0" lang="zh-CN" altLang="en-US" sz="48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35" marB="73635"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dirty="0" smtClean="0">
                          <a:ln>
                            <a:noFill/>
                          </a:ln>
                          <a:effectLst/>
                          <a:latin typeface="黑体" pitchFamily="49" charset="-122"/>
                          <a:ea typeface="黑体" pitchFamily="49" charset="-122"/>
                          <a:sym typeface="黑体" pitchFamily="49" charset="-122"/>
                        </a:rPr>
                        <a:t>业态</a:t>
                      </a:r>
                      <a:endParaRPr kumimoji="0" lang="zh-CN" altLang="en-US" sz="48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dirty="0" smtClean="0">
                          <a:ln>
                            <a:noFill/>
                          </a:ln>
                          <a:effectLst/>
                          <a:latin typeface="黑体" pitchFamily="49" charset="-122"/>
                          <a:ea typeface="黑体" pitchFamily="49" charset="-122"/>
                          <a:sym typeface="黑体" pitchFamily="49" charset="-122"/>
                        </a:rPr>
                        <a:t>品牌</a:t>
                      </a:r>
                      <a:endParaRPr kumimoji="0" lang="zh-CN" altLang="en-US" sz="48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r>
              <a:tr h="1015878">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smtClean="0">
                          <a:ln>
                            <a:noFill/>
                          </a:ln>
                          <a:effectLst/>
                          <a:latin typeface="黑体" pitchFamily="49" charset="-122"/>
                          <a:ea typeface="黑体" pitchFamily="49" charset="-122"/>
                          <a:sym typeface="黑体" pitchFamily="49" charset="-122"/>
                        </a:rPr>
                        <a:t>1F</a:t>
                      </a:r>
                      <a:endParaRPr kumimoji="0" lang="en-US" altLang="zh-CN" sz="48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35" marB="73635"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0" i="0" u="none" strike="noStrike" cap="none" normalizeH="0" baseline="0" dirty="0" smtClean="0">
                          <a:ln>
                            <a:noFill/>
                          </a:ln>
                          <a:effectLst/>
                          <a:latin typeface="黑体" pitchFamily="49" charset="-122"/>
                          <a:ea typeface="黑体" pitchFamily="49" charset="-122"/>
                          <a:sym typeface="黑体" pitchFamily="49" charset="-122"/>
                        </a:rPr>
                        <a:t>餐饮、服饰及配件零售、社区配套</a:t>
                      </a:r>
                      <a:endParaRPr kumimoji="0" lang="zh-CN" altLang="en-US" sz="48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必胜客、阿唯得时尚服饰、面包新语、家乐福、</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G&amp;A</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、三</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SPRIT</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EP</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RAWPAGE </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swatch</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samsnite</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mikibana</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、宝岛眼镜、玛希吉、石头记、</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ONLY</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、西铁城、</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KFC</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FOSSIL</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 </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DKNY</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ST&amp;SAT</a:t>
                      </a:r>
                      <a:endParaRPr kumimoji="0" lang="en-US" altLang="zh-CN" sz="48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15878">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smtClean="0">
                          <a:ln>
                            <a:noFill/>
                          </a:ln>
                          <a:effectLst/>
                          <a:latin typeface="黑体" pitchFamily="49" charset="-122"/>
                          <a:ea typeface="黑体" pitchFamily="49" charset="-122"/>
                          <a:sym typeface="黑体" pitchFamily="49" charset="-122"/>
                        </a:rPr>
                        <a:t>2F</a:t>
                      </a:r>
                      <a:endParaRPr kumimoji="0" lang="en-US" altLang="zh-CN" sz="48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35" marB="73635"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餐饮、服装零售、社区配套</a:t>
                      </a:r>
                      <a:endParaRPr kumimoji="0" lang="zh-CN" altLang="en-US" sz="48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艾格、</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honeys</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bossin</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crocs</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、味之都、恒源祥、</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HARSON</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、箱子、歌莉娅、</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H&amp;M</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ebase</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、柯达、</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FEACEBZRD</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、鄂尔多斯、安莉芳、黛安芬、丽源泉（养生保健品）、卡顿尔</a:t>
                      </a:r>
                      <a:endParaRPr kumimoji="0" lang="zh-CN" altLang="en-US" sz="48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305414">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smtClean="0">
                          <a:ln>
                            <a:noFill/>
                          </a:ln>
                          <a:effectLst/>
                          <a:latin typeface="黑体" pitchFamily="49" charset="-122"/>
                          <a:ea typeface="黑体" pitchFamily="49" charset="-122"/>
                          <a:sym typeface="黑体" pitchFamily="49" charset="-122"/>
                        </a:rPr>
                        <a:t>3F</a:t>
                      </a:r>
                      <a:endParaRPr kumimoji="0" lang="en-US" altLang="zh-CN" sz="48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35" marB="73635"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餐饮、童装服饰零售、运动品牌零售、娱乐</a:t>
                      </a:r>
                      <a:endParaRPr kumimoji="0" lang="zh-CN" altLang="en-US" sz="48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金宝贝、西缘牛排、乡水谣、好孩子、</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NIKE</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、特力屋、</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BOBDOG</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NBA</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SNOOPY</a:t>
                      </a:r>
                      <a:r>
                        <a:rPr kumimoji="0" lang="zh-CN" altLang="en-US" sz="1900" b="0" i="0" u="none" strike="noStrike" cap="none" normalizeH="0" baseline="0" smtClean="0">
                          <a:ln>
                            <a:noFill/>
                          </a:ln>
                          <a:effectLst/>
                          <a:latin typeface="黑体" pitchFamily="49" charset="-122"/>
                          <a:ea typeface="黑体" pitchFamily="49" charset="-122"/>
                          <a:sym typeface="黑体" pitchFamily="49" charset="-122"/>
                        </a:rPr>
                        <a:t>、悠游堂（儿童乐园）、小猪班纳、宝贝乐园、</a:t>
                      </a:r>
                      <a:r>
                        <a:rPr kumimoji="0" lang="en-US" altLang="zh-CN" sz="1900" b="0" i="0" u="none" strike="noStrike" cap="none" normalizeH="0" baseline="0" smtClean="0">
                          <a:ln>
                            <a:noFill/>
                          </a:ln>
                          <a:effectLst/>
                          <a:latin typeface="黑体" pitchFamily="49" charset="-122"/>
                          <a:ea typeface="黑体" pitchFamily="49" charset="-122"/>
                          <a:sym typeface="黑体" pitchFamily="49" charset="-122"/>
                        </a:rPr>
                        <a:t>OUR.Q</a:t>
                      </a:r>
                      <a:endParaRPr kumimoji="0" lang="en-US" altLang="zh-CN" sz="48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305414">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smtClean="0">
                          <a:ln>
                            <a:noFill/>
                          </a:ln>
                          <a:effectLst/>
                          <a:latin typeface="黑体" pitchFamily="49" charset="-122"/>
                          <a:ea typeface="黑体" pitchFamily="49" charset="-122"/>
                          <a:sym typeface="黑体" pitchFamily="49" charset="-122"/>
                        </a:rPr>
                        <a:t>地下</a:t>
                      </a:r>
                      <a:r>
                        <a:rPr kumimoji="0" lang="en-US" altLang="zh-CN" sz="1900" b="1" i="0" u="none" strike="noStrike" cap="none" normalizeH="0" baseline="0" smtClean="0">
                          <a:ln>
                            <a:noFill/>
                          </a:ln>
                          <a:effectLst/>
                          <a:latin typeface="黑体" pitchFamily="49" charset="-122"/>
                          <a:ea typeface="黑体" pitchFamily="49" charset="-122"/>
                          <a:sym typeface="黑体" pitchFamily="49" charset="-122"/>
                        </a:rPr>
                        <a:t>1F</a:t>
                      </a:r>
                      <a:endParaRPr kumimoji="0" lang="en-US" altLang="zh-CN" sz="48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35" marB="73635"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0" i="0" u="none" strike="noStrike" cap="none" normalizeH="0" baseline="0" dirty="0" smtClean="0">
                          <a:ln>
                            <a:noFill/>
                          </a:ln>
                          <a:effectLst/>
                          <a:latin typeface="黑体" pitchFamily="49" charset="-122"/>
                          <a:ea typeface="黑体" pitchFamily="49" charset="-122"/>
                          <a:sym typeface="黑体" pitchFamily="49" charset="-122"/>
                        </a:rPr>
                        <a:t>运动品牌零售、社区配套、服装零售、娱乐</a:t>
                      </a:r>
                      <a:endParaRPr kumimoji="0" lang="zh-CN" altLang="en-US" sz="48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900" b="0" i="0" u="none" strike="noStrike" cap="none" normalizeH="0" baseline="0" dirty="0" smtClean="0">
                          <a:ln>
                            <a:noFill/>
                          </a:ln>
                          <a:effectLst/>
                          <a:latin typeface="黑体" pitchFamily="49" charset="-122"/>
                          <a:ea typeface="黑体" pitchFamily="49" charset="-122"/>
                          <a:sym typeface="黑体" pitchFamily="49" charset="-122"/>
                        </a:rPr>
                        <a:t>家乐福电动车卖场、运动</a:t>
                      </a:r>
                      <a:r>
                        <a:rPr kumimoji="0" lang="en-US" altLang="zh-CN" sz="1900" b="0" i="0" u="none" strike="noStrike" cap="none" normalizeH="0" baseline="0" dirty="0" smtClean="0">
                          <a:ln>
                            <a:noFill/>
                          </a:ln>
                          <a:effectLst/>
                          <a:latin typeface="黑体" pitchFamily="49" charset="-122"/>
                          <a:ea typeface="黑体" pitchFamily="49" charset="-122"/>
                          <a:sym typeface="黑体" pitchFamily="49" charset="-122"/>
                        </a:rPr>
                        <a:t>100</a:t>
                      </a:r>
                      <a:r>
                        <a:rPr kumimoji="0" lang="zh-CN" altLang="en-US" sz="1900" b="0" i="0" u="none" strike="noStrike" cap="none" normalizeH="0" baseline="0" dirty="0" smtClean="0">
                          <a:ln>
                            <a:noFill/>
                          </a:ln>
                          <a:effectLst/>
                          <a:latin typeface="黑体" pitchFamily="49" charset="-122"/>
                          <a:ea typeface="黑体" pitchFamily="49" charset="-122"/>
                          <a:sym typeface="黑体" pitchFamily="49" charset="-122"/>
                        </a:rPr>
                        <a:t>、新交电、</a:t>
                      </a:r>
                      <a:r>
                        <a:rPr kumimoji="0" lang="en-US" altLang="zh-CN" sz="1900" b="0" i="0" u="none" strike="noStrike" cap="none" normalizeH="0" baseline="0" dirty="0" smtClean="0">
                          <a:ln>
                            <a:noFill/>
                          </a:ln>
                          <a:effectLst/>
                          <a:latin typeface="黑体" pitchFamily="49" charset="-122"/>
                          <a:ea typeface="黑体" pitchFamily="49" charset="-122"/>
                          <a:sym typeface="黑体" pitchFamily="49" charset="-122"/>
                        </a:rPr>
                        <a:t>Tom's World(1-2F)</a:t>
                      </a:r>
                      <a:r>
                        <a:rPr kumimoji="0" lang="zh-CN" altLang="en-US" sz="1900" b="0" i="0" u="none" strike="noStrike" cap="none" normalizeH="0" baseline="0" dirty="0" smtClean="0">
                          <a:ln>
                            <a:noFill/>
                          </a:ln>
                          <a:effectLst/>
                          <a:latin typeface="黑体" pitchFamily="49" charset="-122"/>
                          <a:ea typeface="黑体" pitchFamily="49" charset="-122"/>
                          <a:sym typeface="黑体" pitchFamily="49" charset="-122"/>
                        </a:rPr>
                        <a:t>、婚纱摄影写真、威鹏。</a:t>
                      </a:r>
                      <a:endParaRPr kumimoji="0" lang="zh-CN" altLang="en-US" sz="48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35" marB="73635"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0010" name="Text Box 90"/>
          <p:cNvSpPr txBox="1">
            <a:spLocks noChangeArrowheads="1"/>
          </p:cNvSpPr>
          <p:nvPr/>
        </p:nvSpPr>
        <p:spPr bwMode="auto">
          <a:xfrm>
            <a:off x="258763" y="7146925"/>
            <a:ext cx="6324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solidFill>
                  <a:srgbClr val="FF3300"/>
                </a:solidFill>
                <a:latin typeface="微软雅黑" pitchFamily="34" charset="-122"/>
                <a:ea typeface="微软雅黑" pitchFamily="34" charset="-122"/>
              </a:rPr>
              <a:t>业态比例：零售</a:t>
            </a:r>
            <a:r>
              <a:rPr lang="en-US" altLang="zh-CN" b="1">
                <a:solidFill>
                  <a:srgbClr val="FF3300"/>
                </a:solidFill>
                <a:latin typeface="微软雅黑" pitchFamily="34" charset="-122"/>
                <a:ea typeface="微软雅黑" pitchFamily="34" charset="-122"/>
              </a:rPr>
              <a:t>50%</a:t>
            </a:r>
            <a:r>
              <a:rPr lang="zh-CN" altLang="en-US" b="1">
                <a:solidFill>
                  <a:srgbClr val="FF3300"/>
                </a:solidFill>
                <a:latin typeface="微软雅黑" pitchFamily="34" charset="-122"/>
                <a:ea typeface="微软雅黑" pitchFamily="34" charset="-122"/>
              </a:rPr>
              <a:t>：餐饮</a:t>
            </a:r>
            <a:r>
              <a:rPr lang="en-US" altLang="zh-CN" b="1">
                <a:solidFill>
                  <a:srgbClr val="FF3300"/>
                </a:solidFill>
                <a:latin typeface="微软雅黑" pitchFamily="34" charset="-122"/>
                <a:ea typeface="微软雅黑" pitchFamily="34" charset="-122"/>
              </a:rPr>
              <a:t>25%</a:t>
            </a:r>
            <a:r>
              <a:rPr lang="zh-CN" altLang="en-US" b="1">
                <a:solidFill>
                  <a:srgbClr val="FF3300"/>
                </a:solidFill>
                <a:latin typeface="微软雅黑" pitchFamily="34" charset="-122"/>
                <a:ea typeface="微软雅黑" pitchFamily="34" charset="-122"/>
              </a:rPr>
              <a:t>：娱乐</a:t>
            </a:r>
            <a:r>
              <a:rPr lang="en-US" altLang="zh-CN" b="1">
                <a:solidFill>
                  <a:srgbClr val="FF3300"/>
                </a:solidFill>
                <a:latin typeface="微软雅黑" pitchFamily="34" charset="-122"/>
                <a:ea typeface="微软雅黑" pitchFamily="34" charset="-122"/>
              </a:rPr>
              <a:t>20%</a:t>
            </a:r>
            <a:r>
              <a:rPr lang="zh-CN" altLang="en-US" b="1">
                <a:solidFill>
                  <a:srgbClr val="FF3300"/>
                </a:solidFill>
                <a:latin typeface="微软雅黑" pitchFamily="34" charset="-122"/>
                <a:ea typeface="微软雅黑" pitchFamily="34" charset="-122"/>
              </a:rPr>
              <a:t>：配套</a:t>
            </a:r>
            <a:r>
              <a:rPr lang="en-US" altLang="zh-CN" b="1">
                <a:solidFill>
                  <a:srgbClr val="FF3300"/>
                </a:solidFill>
                <a:latin typeface="微软雅黑" pitchFamily="34" charset="-122"/>
                <a:ea typeface="微软雅黑" pitchFamily="34" charset="-122"/>
              </a:rPr>
              <a:t>5%</a:t>
            </a:r>
          </a:p>
        </p:txBody>
      </p:sp>
      <p:pic>
        <p:nvPicPr>
          <p:cNvPr id="210011" name="Picture 91" descr="保利广场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850563" y="7096125"/>
            <a:ext cx="2971800" cy="1865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0012" name="Picture 92" descr="保利广场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269163" y="7096125"/>
            <a:ext cx="3078162" cy="187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0013" name="Picture 93" descr="保利广场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79563" y="7096125"/>
            <a:ext cx="25908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09922"/>
                                        </p:tgtEl>
                                        <p:attrNameLst>
                                          <p:attrName>style.visibility</p:attrName>
                                        </p:attrNameLst>
                                      </p:cBhvr>
                                      <p:to>
                                        <p:strVal val="visible"/>
                                      </p:to>
                                    </p:set>
                                    <p:anim calcmode="discrete" valueType="clr">
                                      <p:cBhvr override="childStyle">
                                        <p:cTn id="7" dur="30"/>
                                        <p:tgtEl>
                                          <p:spTgt spid="209922"/>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209922"/>
                                        </p:tgtEl>
                                        <p:attrNameLst>
                                          <p:attrName>fillcolor</p:attrName>
                                        </p:attrNameLst>
                                      </p:cBhvr>
                                      <p:tavLst>
                                        <p:tav tm="0">
                                          <p:val>
                                            <p:clrVal>
                                              <a:schemeClr val="accent2"/>
                                            </p:clrVal>
                                          </p:val>
                                        </p:tav>
                                        <p:tav tm="50000">
                                          <p:val>
                                            <p:clrVal>
                                              <a:schemeClr val="hlink"/>
                                            </p:clrVal>
                                          </p:val>
                                        </p:tav>
                                      </p:tavLst>
                                    </p:anim>
                                    <p:set>
                                      <p:cBhvr>
                                        <p:cTn id="9" dur="30"/>
                                        <p:tgtEl>
                                          <p:spTgt spid="209922"/>
                                        </p:tgtEl>
                                        <p:attrNameLst>
                                          <p:attrName>fill.type</p:attrName>
                                        </p:attrNameLst>
                                      </p:cBhvr>
                                      <p:to>
                                        <p:strVal val="solid"/>
                                      </p:to>
                                    </p:set>
                                  </p:childTnLst>
                                </p:cTn>
                              </p:par>
                            </p:childTnLst>
                          </p:cTn>
                        </p:par>
                        <p:par>
                          <p:cTn id="10" fill="hold" nodeType="afterGroup">
                            <p:stCondLst>
                              <p:cond delay="105"/>
                            </p:stCondLst>
                            <p:childTnLst>
                              <p:par>
                                <p:cTn id="11" presetID="9" presetClass="entr" presetSubtype="0" fill="hold" nodeType="afterEffect">
                                  <p:stCondLst>
                                    <p:cond delay="0"/>
                                  </p:stCondLst>
                                  <p:childTnLst>
                                    <p:set>
                                      <p:cBhvr>
                                        <p:cTn id="12" dur="1" fill="hold">
                                          <p:stCondLst>
                                            <p:cond delay="0"/>
                                          </p:stCondLst>
                                        </p:cTn>
                                        <p:tgtEl>
                                          <p:spTgt spid="210018"/>
                                        </p:tgtEl>
                                        <p:attrNameLst>
                                          <p:attrName>style.visibility</p:attrName>
                                        </p:attrNameLst>
                                      </p:cBhvr>
                                      <p:to>
                                        <p:strVal val="visible"/>
                                      </p:to>
                                    </p:set>
                                    <p:animEffect transition="in" filter="dissolve">
                                      <p:cBhvr>
                                        <p:cTn id="13" dur="500"/>
                                        <p:tgtEl>
                                          <p:spTgt spid="210018"/>
                                        </p:tgtEl>
                                      </p:cBhvr>
                                    </p:animEffect>
                                  </p:childTnLst>
                                </p:cTn>
                              </p:par>
                              <p:par>
                                <p:cTn id="14" presetID="9" presetClass="entr" presetSubtype="0" fill="hold" nodeType="withEffect">
                                  <p:stCondLst>
                                    <p:cond delay="0"/>
                                  </p:stCondLst>
                                  <p:childTnLst>
                                    <p:set>
                                      <p:cBhvr>
                                        <p:cTn id="15" dur="1" fill="hold">
                                          <p:stCondLst>
                                            <p:cond delay="0"/>
                                          </p:stCondLst>
                                        </p:cTn>
                                        <p:tgtEl>
                                          <p:spTgt spid="210012"/>
                                        </p:tgtEl>
                                        <p:attrNameLst>
                                          <p:attrName>style.visibility</p:attrName>
                                        </p:attrNameLst>
                                      </p:cBhvr>
                                      <p:to>
                                        <p:strVal val="visible"/>
                                      </p:to>
                                    </p:set>
                                    <p:animEffect transition="in" filter="dissolve">
                                      <p:cBhvr>
                                        <p:cTn id="16" dur="500"/>
                                        <p:tgtEl>
                                          <p:spTgt spid="210012"/>
                                        </p:tgtEl>
                                      </p:cBhvr>
                                    </p:animEffect>
                                  </p:childTnLst>
                                </p:cTn>
                              </p:par>
                            </p:childTnLst>
                          </p:cTn>
                        </p:par>
                        <p:par>
                          <p:cTn id="17" fill="hold" nodeType="afterGroup">
                            <p:stCondLst>
                              <p:cond delay="605"/>
                            </p:stCondLst>
                            <p:childTnLst>
                              <p:par>
                                <p:cTn id="18" presetID="9" presetClass="entr" presetSubtype="0" fill="hold" nodeType="afterEffect">
                                  <p:stCondLst>
                                    <p:cond delay="0"/>
                                  </p:stCondLst>
                                  <p:childTnLst>
                                    <p:set>
                                      <p:cBhvr>
                                        <p:cTn id="19" dur="1" fill="hold">
                                          <p:stCondLst>
                                            <p:cond delay="0"/>
                                          </p:stCondLst>
                                        </p:cTn>
                                        <p:tgtEl>
                                          <p:spTgt spid="210009"/>
                                        </p:tgtEl>
                                        <p:attrNameLst>
                                          <p:attrName>style.visibility</p:attrName>
                                        </p:attrNameLst>
                                      </p:cBhvr>
                                      <p:to>
                                        <p:strVal val="visible"/>
                                      </p:to>
                                    </p:set>
                                    <p:animEffect transition="in" filter="dissolve">
                                      <p:cBhvr>
                                        <p:cTn id="20" dur="500"/>
                                        <p:tgtEl>
                                          <p:spTgt spid="210009"/>
                                        </p:tgtEl>
                                      </p:cBhvr>
                                    </p:animEffect>
                                  </p:childTnLst>
                                </p:cTn>
                              </p:par>
                              <p:par>
                                <p:cTn id="21" presetID="9" presetClass="entr" presetSubtype="0" fill="hold" nodeType="withEffect">
                                  <p:stCondLst>
                                    <p:cond delay="0"/>
                                  </p:stCondLst>
                                  <p:childTnLst>
                                    <p:set>
                                      <p:cBhvr>
                                        <p:cTn id="22" dur="1" fill="hold">
                                          <p:stCondLst>
                                            <p:cond delay="0"/>
                                          </p:stCondLst>
                                        </p:cTn>
                                        <p:tgtEl>
                                          <p:spTgt spid="210011"/>
                                        </p:tgtEl>
                                        <p:attrNameLst>
                                          <p:attrName>style.visibility</p:attrName>
                                        </p:attrNameLst>
                                      </p:cBhvr>
                                      <p:to>
                                        <p:strVal val="visible"/>
                                      </p:to>
                                    </p:set>
                                    <p:animEffect transition="in" filter="dissolve">
                                      <p:cBhvr>
                                        <p:cTn id="23" dur="500"/>
                                        <p:tgtEl>
                                          <p:spTgt spid="210011"/>
                                        </p:tgtEl>
                                      </p:cBhvr>
                                    </p:animEffect>
                                  </p:childTnLst>
                                </p:cTn>
                              </p:par>
                              <p:par>
                                <p:cTn id="24" presetID="9" presetClass="entr" presetSubtype="0" fill="hold" nodeType="withEffect">
                                  <p:stCondLst>
                                    <p:cond delay="0"/>
                                  </p:stCondLst>
                                  <p:childTnLst>
                                    <p:set>
                                      <p:cBhvr>
                                        <p:cTn id="25" dur="1" fill="hold">
                                          <p:stCondLst>
                                            <p:cond delay="0"/>
                                          </p:stCondLst>
                                        </p:cTn>
                                        <p:tgtEl>
                                          <p:spTgt spid="210013"/>
                                        </p:tgtEl>
                                        <p:attrNameLst>
                                          <p:attrName>style.visibility</p:attrName>
                                        </p:attrNameLst>
                                      </p:cBhvr>
                                      <p:to>
                                        <p:strVal val="visible"/>
                                      </p:to>
                                    </p:set>
                                    <p:animEffect transition="in" filter="dissolve">
                                      <p:cBhvr>
                                        <p:cTn id="26" dur="500"/>
                                        <p:tgtEl>
                                          <p:spTgt spid="210013"/>
                                        </p:tgtEl>
                                      </p:cBhvr>
                                    </p:animEffect>
                                  </p:childTnLst>
                                </p:cTn>
                              </p:par>
                            </p:childTnLst>
                          </p:cTn>
                        </p:par>
                        <p:par>
                          <p:cTn id="27" fill="hold" nodeType="afterGroup">
                            <p:stCondLst>
                              <p:cond delay="1105"/>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210010"/>
                                        </p:tgtEl>
                                        <p:attrNameLst>
                                          <p:attrName>style.visibility</p:attrName>
                                        </p:attrNameLst>
                                      </p:cBhvr>
                                      <p:to>
                                        <p:strVal val="visible"/>
                                      </p:to>
                                    </p:set>
                                    <p:anim calcmode="discrete" valueType="clr">
                                      <p:cBhvr override="childStyle">
                                        <p:cTn id="30" dur="30"/>
                                        <p:tgtEl>
                                          <p:spTgt spid="210010"/>
                                        </p:tgtEl>
                                        <p:attrNameLst>
                                          <p:attrName>style.color</p:attrName>
                                        </p:attrNameLst>
                                      </p:cBhvr>
                                      <p:tavLst>
                                        <p:tav tm="0">
                                          <p:val>
                                            <p:clrVal>
                                              <a:schemeClr val="accent2"/>
                                            </p:clrVal>
                                          </p:val>
                                        </p:tav>
                                        <p:tav tm="50000">
                                          <p:val>
                                            <p:clrVal>
                                              <a:schemeClr val="hlink"/>
                                            </p:clrVal>
                                          </p:val>
                                        </p:tav>
                                      </p:tavLst>
                                    </p:anim>
                                    <p:anim calcmode="discrete" valueType="clr">
                                      <p:cBhvr>
                                        <p:cTn id="31" dur="30"/>
                                        <p:tgtEl>
                                          <p:spTgt spid="210010"/>
                                        </p:tgtEl>
                                        <p:attrNameLst>
                                          <p:attrName>fillcolor</p:attrName>
                                        </p:attrNameLst>
                                      </p:cBhvr>
                                      <p:tavLst>
                                        <p:tav tm="0">
                                          <p:val>
                                            <p:clrVal>
                                              <a:schemeClr val="accent2"/>
                                            </p:clrVal>
                                          </p:val>
                                        </p:tav>
                                        <p:tav tm="50000">
                                          <p:val>
                                            <p:clrVal>
                                              <a:schemeClr val="hlink"/>
                                            </p:clrVal>
                                          </p:val>
                                        </p:tav>
                                      </p:tavLst>
                                    </p:anim>
                                    <p:set>
                                      <p:cBhvr>
                                        <p:cTn id="32" dur="30"/>
                                        <p:tgtEl>
                                          <p:spTgt spid="2100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P spid="2100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30"/>
          <p:cNvSpPr>
            <a:spLocks noChangeArrowheads="1"/>
          </p:cNvSpPr>
          <p:nvPr/>
        </p:nvSpPr>
        <p:spPr bwMode="auto">
          <a:xfrm>
            <a:off x="258763" y="1211263"/>
            <a:ext cx="8521700" cy="52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15" tIns="77209" rIns="154415" bIns="77209">
            <a:spAutoFit/>
          </a:bodyPr>
          <a:lstStyle/>
          <a:p>
            <a:pPr defTabSz="1473200" eaLnBrk="0" hangingPunct="0"/>
            <a:r>
              <a:rPr lang="zh-CN" altLang="en-US" sz="2400" b="1">
                <a:solidFill>
                  <a:srgbClr val="996633"/>
                </a:solidFill>
                <a:latin typeface="黑体" pitchFamily="49" charset="-122"/>
                <a:ea typeface="微软雅黑" pitchFamily="34" charset="-122"/>
                <a:sym typeface="微软雅黑" pitchFamily="34" charset="-122"/>
              </a:rPr>
              <a:t>无锡商业大厦大东方百货</a:t>
            </a:r>
            <a:endParaRPr lang="zh-CN" altLang="en-US" sz="2400">
              <a:latin typeface="Times New Roman" pitchFamily="18" charset="0"/>
              <a:ea typeface="微软雅黑" pitchFamily="34" charset="-122"/>
            </a:endParaRPr>
          </a:p>
        </p:txBody>
      </p:sp>
      <p:graphicFrame>
        <p:nvGraphicFramePr>
          <p:cNvPr id="215173" name="Group 133"/>
          <p:cNvGraphicFramePr>
            <a:graphicFrameLocks noGrp="1"/>
          </p:cNvGraphicFramePr>
          <p:nvPr/>
        </p:nvGraphicFramePr>
        <p:xfrm>
          <a:off x="411163" y="1889125"/>
          <a:ext cx="6019800" cy="4495801"/>
        </p:xfrm>
        <a:graphic>
          <a:graphicData uri="http://schemas.openxmlformats.org/drawingml/2006/table">
            <a:tbl>
              <a:tblPr/>
              <a:tblGrid>
                <a:gridCol w="1517650"/>
                <a:gridCol w="4502150"/>
              </a:tblGrid>
              <a:tr h="75723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大型商业购物中心</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3980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中山路</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86055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个性零售、休闲、娱乐、餐饮、社区配套，主力店主要有</a:t>
                      </a:r>
                      <a:r>
                        <a:rPr kumimoji="0" lang="en-US" altLang="zh-CN" sz="2000" b="0" i="0" u="none" strike="noStrike" cap="none" normalizeH="0" baseline="0" smtClean="0">
                          <a:ln>
                            <a:noFill/>
                          </a:ln>
                          <a:effectLst/>
                          <a:latin typeface="微软雅黑" pitchFamily="34" charset="-122"/>
                          <a:ea typeface="微软雅黑" pitchFamily="34" charset="-122"/>
                          <a:sym typeface="微软雅黑" pitchFamily="34" charset="-122"/>
                        </a:rPr>
                        <a:t>Cartier</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a:t>
                      </a:r>
                      <a:r>
                        <a:rPr kumimoji="0" lang="en-US" altLang="zh-CN" sz="2000" b="0" i="0" u="none" strike="noStrike" cap="none" normalizeH="0" baseline="0" smtClean="0">
                          <a:ln>
                            <a:noFill/>
                          </a:ln>
                          <a:effectLst/>
                          <a:latin typeface="微软雅黑" pitchFamily="34" charset="-122"/>
                          <a:ea typeface="微软雅黑" pitchFamily="34" charset="-122"/>
                          <a:sym typeface="微软雅黑" pitchFamily="34" charset="-122"/>
                        </a:rPr>
                        <a:t>GUCCI</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a:t>
                      </a:r>
                      <a:r>
                        <a:rPr kumimoji="0" lang="en-US" altLang="zh-CN" sz="2000" b="0" i="0" u="none" strike="noStrike" cap="none" normalizeH="0" baseline="0" smtClean="0">
                          <a:ln>
                            <a:noFill/>
                          </a:ln>
                          <a:effectLst/>
                          <a:latin typeface="微软雅黑" pitchFamily="34" charset="-122"/>
                          <a:ea typeface="微软雅黑" pitchFamily="34" charset="-122"/>
                          <a:sym typeface="微软雅黑" pitchFamily="34" charset="-122"/>
                        </a:rPr>
                        <a:t>HERMES</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a:t>
                      </a:r>
                      <a:r>
                        <a:rPr kumimoji="0" lang="en-US" altLang="zh-CN" sz="2000" b="0" i="0" u="none" strike="noStrike" cap="none" normalizeH="0" baseline="0" smtClean="0">
                          <a:ln>
                            <a:noFill/>
                          </a:ln>
                          <a:effectLst/>
                          <a:latin typeface="微软雅黑" pitchFamily="34" charset="-122"/>
                          <a:ea typeface="微软雅黑" pitchFamily="34" charset="-122"/>
                          <a:sym typeface="微软雅黑" pitchFamily="34" charset="-122"/>
                        </a:rPr>
                        <a:t>Tommy</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、皮尔卡丹、</a:t>
                      </a:r>
                      <a:r>
                        <a:rPr kumimoji="0" lang="en-US" altLang="zh-CN" sz="2000" b="0" i="0" u="none" strike="noStrike" cap="none" normalizeH="0" baseline="0" smtClean="0">
                          <a:ln>
                            <a:noFill/>
                          </a:ln>
                          <a:effectLst/>
                          <a:latin typeface="微软雅黑" pitchFamily="34" charset="-122"/>
                          <a:ea typeface="微软雅黑" pitchFamily="34" charset="-122"/>
                          <a:sym typeface="微软雅黑" pitchFamily="34" charset="-122"/>
                        </a:rPr>
                        <a:t>IZZUE</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、双立人、迪士尼、东方电器等</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38213">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租金</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扣点</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15167" name="Group 127"/>
          <p:cNvGraphicFramePr>
            <a:graphicFrameLocks noGrp="1"/>
          </p:cNvGraphicFramePr>
          <p:nvPr/>
        </p:nvGraphicFramePr>
        <p:xfrm>
          <a:off x="7278688" y="1355725"/>
          <a:ext cx="9210675" cy="6497639"/>
        </p:xfrm>
        <a:graphic>
          <a:graphicData uri="http://schemas.openxmlformats.org/drawingml/2006/table">
            <a:tbl>
              <a:tblPr/>
              <a:tblGrid>
                <a:gridCol w="452437"/>
                <a:gridCol w="1635125"/>
                <a:gridCol w="7123113"/>
              </a:tblGrid>
              <a:tr h="685866">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dirty="0" smtClean="0">
                          <a:ln>
                            <a:noFill/>
                          </a:ln>
                          <a:effectLst/>
                          <a:latin typeface="黑体" pitchFamily="49" charset="-122"/>
                          <a:ea typeface="黑体" pitchFamily="49" charset="-122"/>
                          <a:sym typeface="黑体" pitchFamily="49" charset="-122"/>
                        </a:rPr>
                        <a:t>楼层</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48" marB="7364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dirty="0" smtClean="0">
                          <a:ln>
                            <a:noFill/>
                          </a:ln>
                          <a:effectLst/>
                          <a:latin typeface="黑体" pitchFamily="49" charset="-122"/>
                          <a:ea typeface="黑体" pitchFamily="49" charset="-122"/>
                          <a:sym typeface="黑体" pitchFamily="49" charset="-122"/>
                        </a:rPr>
                        <a:t>业态</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品牌</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r>
              <a:tr h="63502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1F</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化妆品及配件零售</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Cartier</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HERMES</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BURBERRY</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LOEWE</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FENDI</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GUCCI</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Chanel</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Lancome</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MaxMara</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Bally</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Coach</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3502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2F</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服饰零售</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Tommy</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CK</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PiEro.GuiDi</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ATSURO</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SCFASHION</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IMMOBILEra</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878886">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3F</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服饰零售、化妆品护肤品牌零售</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迪莱克丝、</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OBEG</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less</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E-WORLD</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EITIE</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EIN</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EST+II</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OTT</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、露得清、</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ANNASUI</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REPLAY</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MO&amp;CO</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3502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4F</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服饰零售</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KALTENDIN</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S.D.sportini</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GALAXY</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、皮尔卡丹、</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CANUDILO</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C31ROTC</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、金利来、华伦天奴、</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Coupeau.BRAUN</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BUFFEL</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3502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5F</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运动品牌零售、服饰零售</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IZZUE</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、骆驼、</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rapido</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5cm</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VANS</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crocs</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Columbia</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E-LAND</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FivePlus</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、彪马、艾格</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3502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6F</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餐饮、家居用品零售</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双立人、膳魔师、</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tittot</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LLADRO</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Bose</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、三</a:t>
                      </a: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SPRIT</a:t>
                      </a: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、富安娜家纺、迪士尼、丽婴房、火锅达人、一茶一座、韩风烧烤、烹大师</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35023">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黑体" pitchFamily="49" charset="-122"/>
                          <a:ea typeface="黑体" pitchFamily="49" charset="-122"/>
                          <a:sym typeface="黑体" pitchFamily="49" charset="-122"/>
                        </a:rPr>
                        <a:t>7F</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社区配套、娱乐</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东方电器、大世界影城、悠季瑜伽、王磊形象公社、德美乐专业护肤</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122749">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黑体" pitchFamily="49" charset="-122"/>
                          <a:ea typeface="黑体" pitchFamily="49" charset="-122"/>
                          <a:sym typeface="黑体" pitchFamily="49" charset="-122"/>
                        </a:rPr>
                        <a:t>地下一层</a:t>
                      </a: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a:txBody>
                  <a:tcPr marL="147282" marR="147282" marT="73648" marB="7364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dirty="0" smtClean="0">
                          <a:ln>
                            <a:noFill/>
                          </a:ln>
                          <a:effectLst/>
                          <a:latin typeface="黑体" pitchFamily="49" charset="-122"/>
                          <a:ea typeface="黑体" pitchFamily="49" charset="-122"/>
                          <a:sym typeface="黑体" pitchFamily="49" charset="-122"/>
                        </a:rPr>
                        <a:t>饰品零售</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dirty="0" smtClean="0">
                          <a:ln>
                            <a:noFill/>
                          </a:ln>
                          <a:effectLst/>
                          <a:latin typeface="黑体" pitchFamily="49" charset="-122"/>
                          <a:ea typeface="黑体" pitchFamily="49" charset="-122"/>
                          <a:sym typeface="黑体" pitchFamily="49" charset="-122"/>
                        </a:rPr>
                        <a:t>通灵、王翠山庄、锦龙</a:t>
                      </a:r>
                      <a:r>
                        <a:rPr kumimoji="0" lang="en-US" altLang="zh-CN" sz="1600" b="1" i="0" u="none" strike="noStrike" cap="none" normalizeH="0" baseline="0" dirty="0" smtClean="0">
                          <a:ln>
                            <a:noFill/>
                          </a:ln>
                          <a:effectLst/>
                          <a:latin typeface="黑体" pitchFamily="49" charset="-122"/>
                          <a:ea typeface="黑体" pitchFamily="49" charset="-122"/>
                          <a:sym typeface="黑体" pitchFamily="49" charset="-122"/>
                        </a:rPr>
                        <a:t>Jeep</a:t>
                      </a:r>
                      <a:r>
                        <a:rPr kumimoji="0" lang="zh-CN" altLang="en-US" sz="1600" b="1" i="0" u="none" strike="noStrike" cap="none" normalizeH="0" baseline="0" dirty="0" smtClean="0">
                          <a:ln>
                            <a:noFill/>
                          </a:ln>
                          <a:effectLst/>
                          <a:latin typeface="黑体" pitchFamily="49" charset="-122"/>
                          <a:ea typeface="黑体" pitchFamily="49" charset="-122"/>
                          <a:sym typeface="黑体" pitchFamily="49" charset="-122"/>
                        </a:rPr>
                        <a:t>、钻石世家、爱得康、她世代</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marL="147282" marR="147282" marT="73648" marB="7364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6858" name="Rectangle 125"/>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sp>
        <p:nvSpPr>
          <p:cNvPr id="76859" name="Text Box 128"/>
          <p:cNvSpPr txBox="1">
            <a:spLocks noChangeArrowheads="1"/>
          </p:cNvSpPr>
          <p:nvPr/>
        </p:nvSpPr>
        <p:spPr bwMode="auto">
          <a:xfrm>
            <a:off x="6964363" y="8137525"/>
            <a:ext cx="995362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solidFill>
                  <a:srgbClr val="FF3300"/>
                </a:solidFill>
                <a:latin typeface="微软雅黑" pitchFamily="34" charset="-122"/>
                <a:ea typeface="微软雅黑" pitchFamily="34" charset="-122"/>
              </a:rPr>
              <a:t>业态比例：零售</a:t>
            </a:r>
            <a:r>
              <a:rPr lang="en-US" altLang="zh-CN" b="1">
                <a:solidFill>
                  <a:srgbClr val="FF3300"/>
                </a:solidFill>
                <a:latin typeface="微软雅黑" pitchFamily="34" charset="-122"/>
                <a:ea typeface="微软雅黑" pitchFamily="34" charset="-122"/>
              </a:rPr>
              <a:t>65%</a:t>
            </a:r>
            <a:r>
              <a:rPr lang="zh-CN" altLang="en-US" b="1">
                <a:solidFill>
                  <a:srgbClr val="FF3300"/>
                </a:solidFill>
                <a:latin typeface="微软雅黑" pitchFamily="34" charset="-122"/>
                <a:ea typeface="微软雅黑" pitchFamily="34" charset="-122"/>
              </a:rPr>
              <a:t>：餐饮</a:t>
            </a:r>
            <a:r>
              <a:rPr lang="en-US" altLang="zh-CN" b="1">
                <a:solidFill>
                  <a:srgbClr val="FF3300"/>
                </a:solidFill>
                <a:latin typeface="微软雅黑" pitchFamily="34" charset="-122"/>
                <a:ea typeface="微软雅黑" pitchFamily="34" charset="-122"/>
              </a:rPr>
              <a:t>20%</a:t>
            </a:r>
            <a:r>
              <a:rPr lang="zh-CN" altLang="en-US" b="1">
                <a:solidFill>
                  <a:srgbClr val="FF3300"/>
                </a:solidFill>
                <a:latin typeface="微软雅黑" pitchFamily="34" charset="-122"/>
                <a:ea typeface="微软雅黑" pitchFamily="34" charset="-122"/>
              </a:rPr>
              <a:t>：娱乐</a:t>
            </a:r>
            <a:r>
              <a:rPr lang="en-US" altLang="zh-CN" b="1">
                <a:solidFill>
                  <a:srgbClr val="FF3300"/>
                </a:solidFill>
                <a:latin typeface="微软雅黑" pitchFamily="34" charset="-122"/>
                <a:ea typeface="微软雅黑" pitchFamily="34" charset="-122"/>
              </a:rPr>
              <a:t>10%</a:t>
            </a:r>
            <a:r>
              <a:rPr lang="zh-CN" altLang="en-US" b="1">
                <a:solidFill>
                  <a:srgbClr val="FF3300"/>
                </a:solidFill>
                <a:latin typeface="微软雅黑" pitchFamily="34" charset="-122"/>
                <a:ea typeface="微软雅黑" pitchFamily="34" charset="-122"/>
              </a:rPr>
              <a:t>：配套</a:t>
            </a:r>
            <a:r>
              <a:rPr lang="en-US" altLang="zh-CN" b="1">
                <a:solidFill>
                  <a:srgbClr val="FF3300"/>
                </a:solidFill>
                <a:latin typeface="微软雅黑" pitchFamily="34" charset="-122"/>
                <a:ea typeface="微软雅黑" pitchFamily="34" charset="-122"/>
              </a:rPr>
              <a:t>5%</a:t>
            </a:r>
          </a:p>
        </p:txBody>
      </p:sp>
      <p:pic>
        <p:nvPicPr>
          <p:cNvPr id="76860" name="Picture 129" descr="大东方百货布局"/>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1163" y="6461125"/>
            <a:ext cx="2439987"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61" name="Picture 130" descr="大世界影城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01963" y="6461125"/>
            <a:ext cx="3657600" cy="243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15173"/>
                                        </p:tgtEl>
                                        <p:attrNameLst>
                                          <p:attrName>style.visibility</p:attrName>
                                        </p:attrNameLst>
                                      </p:cBhvr>
                                      <p:to>
                                        <p:strVal val="visible"/>
                                      </p:to>
                                    </p:set>
                                    <p:animEffect>
                                      <p:cBhvr>
                                        <p:cTn id="7" dur="500"/>
                                        <p:tgtEl>
                                          <p:spTgt spid="215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矩形 30"/>
          <p:cNvSpPr>
            <a:spLocks noChangeArrowheads="1"/>
          </p:cNvSpPr>
          <p:nvPr/>
        </p:nvSpPr>
        <p:spPr bwMode="auto">
          <a:xfrm>
            <a:off x="258763" y="1203325"/>
            <a:ext cx="8521700" cy="5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15" tIns="77209" rIns="154415" bIns="77209">
            <a:spAutoFit/>
          </a:bodyPr>
          <a:lstStyle/>
          <a:p>
            <a:pPr defTabSz="1473200" eaLnBrk="0" hangingPunct="0"/>
            <a:r>
              <a:rPr lang="zh-CN" altLang="en-US" sz="2400" b="1">
                <a:solidFill>
                  <a:srgbClr val="996633"/>
                </a:solidFill>
                <a:latin typeface="微软雅黑" pitchFamily="34" charset="-122"/>
                <a:ea typeface="微软雅黑" pitchFamily="34" charset="-122"/>
                <a:sym typeface="微软雅黑" pitchFamily="34" charset="-122"/>
              </a:rPr>
              <a:t>无锡大洋百货</a:t>
            </a:r>
            <a:endParaRPr lang="zh-CN" altLang="en-US" sz="2400">
              <a:latin typeface="微软雅黑" pitchFamily="34" charset="-122"/>
              <a:ea typeface="微软雅黑" pitchFamily="34" charset="-122"/>
            </a:endParaRPr>
          </a:p>
        </p:txBody>
      </p:sp>
      <p:graphicFrame>
        <p:nvGraphicFramePr>
          <p:cNvPr id="220188" name="Group 28"/>
          <p:cNvGraphicFramePr>
            <a:graphicFrameLocks noGrp="1"/>
          </p:cNvGraphicFramePr>
          <p:nvPr/>
        </p:nvGraphicFramePr>
        <p:xfrm>
          <a:off x="411163" y="1889125"/>
          <a:ext cx="5410200" cy="4953001"/>
        </p:xfrm>
        <a:graphic>
          <a:graphicData uri="http://schemas.openxmlformats.org/drawingml/2006/table">
            <a:tbl>
              <a:tblPr/>
              <a:tblGrid>
                <a:gridCol w="1728258"/>
                <a:gridCol w="3681942"/>
              </a:tblGrid>
              <a:tr h="82232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百货</a:t>
                      </a:r>
                      <a:endParaRPr kumimoji="0" lang="zh-CN" altLang="zh-CN"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08063">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中山路</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119313">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个性零售、休闲、娱乐、餐饮、社区配套，主力店主要有丝芙兰、百思图、</a:t>
                      </a:r>
                      <a:r>
                        <a:rPr kumimoji="0" lang="en-US" altLang="zh-CN" sz="2000" b="0" i="0" u="none" strike="noStrike" cap="none" normalizeH="0" baseline="0" smtClean="0">
                          <a:ln>
                            <a:noFill/>
                          </a:ln>
                          <a:effectLst/>
                          <a:latin typeface="微软雅黑" pitchFamily="34" charset="-122"/>
                          <a:ea typeface="微软雅黑" pitchFamily="34" charset="-122"/>
                          <a:sym typeface="微软雅黑" pitchFamily="34" charset="-122"/>
                        </a:rPr>
                        <a:t>tata</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a:t>
                      </a:r>
                      <a:r>
                        <a:rPr kumimoji="0" lang="en-US" altLang="zh-CN" sz="2000" b="0" i="0" u="none" strike="noStrike" cap="none" normalizeH="0" baseline="0" smtClean="0">
                          <a:ln>
                            <a:noFill/>
                          </a:ln>
                          <a:effectLst/>
                          <a:latin typeface="微软雅黑" pitchFamily="34" charset="-122"/>
                          <a:ea typeface="微软雅黑" pitchFamily="34" charset="-122"/>
                          <a:sym typeface="微软雅黑" pitchFamily="34" charset="-122"/>
                        </a:rPr>
                        <a:t>ST&amp;SAT</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a:t>
                      </a:r>
                      <a:r>
                        <a:rPr kumimoji="0" lang="en-US" altLang="zh-CN" sz="2000" b="0" i="0" u="none" strike="noStrike" cap="none" normalizeH="0" baseline="0" smtClean="0">
                          <a:ln>
                            <a:noFill/>
                          </a:ln>
                          <a:effectLst/>
                          <a:latin typeface="微软雅黑" pitchFamily="34" charset="-122"/>
                          <a:ea typeface="微软雅黑" pitchFamily="34" charset="-122"/>
                          <a:sym typeface="微软雅黑" pitchFamily="34" charset="-122"/>
                        </a:rPr>
                        <a:t>KISSCAT</a:t>
                      </a: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、卡西欧等</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0330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租金</a:t>
                      </a: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扣点</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20181" name="Picture 21" descr="大洋百货"/>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973763" y="4808538"/>
            <a:ext cx="3810000" cy="2320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0183" name="Picture 23" descr="大洋百货地块"/>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73763" y="2117725"/>
            <a:ext cx="3810000" cy="254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44" name="Rectangle 27"/>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graphicFrame>
        <p:nvGraphicFramePr>
          <p:cNvPr id="220267" name="Group 107"/>
          <p:cNvGraphicFramePr>
            <a:graphicFrameLocks noGrp="1"/>
          </p:cNvGraphicFramePr>
          <p:nvPr/>
        </p:nvGraphicFramePr>
        <p:xfrm>
          <a:off x="9936163" y="1736725"/>
          <a:ext cx="6781800" cy="5610288"/>
        </p:xfrm>
        <a:graphic>
          <a:graphicData uri="http://schemas.openxmlformats.org/drawingml/2006/table">
            <a:tbl>
              <a:tblPr/>
              <a:tblGrid>
                <a:gridCol w="693737"/>
                <a:gridCol w="1138238"/>
                <a:gridCol w="4949825"/>
              </a:tblGrid>
              <a:tr h="776254">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微软雅黑" pitchFamily="34" charset="-122"/>
                          <a:ea typeface="微软雅黑" pitchFamily="34" charset="-122"/>
                          <a:sym typeface="黑体" pitchFamily="49" charset="-122"/>
                        </a:rPr>
                        <a:t>楼层</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微软雅黑" pitchFamily="34" charset="-122"/>
                          <a:ea typeface="微软雅黑" pitchFamily="34" charset="-122"/>
                          <a:sym typeface="黑体" pitchFamily="49" charset="-122"/>
                        </a:rPr>
                        <a:t>业态</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smtClean="0">
                          <a:ln>
                            <a:noFill/>
                          </a:ln>
                          <a:effectLst/>
                          <a:latin typeface="微软雅黑" pitchFamily="34" charset="-122"/>
                          <a:ea typeface="微软雅黑" pitchFamily="34" charset="-122"/>
                          <a:sym typeface="黑体" pitchFamily="49" charset="-122"/>
                        </a:rPr>
                        <a:t>品牌</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r>
              <a:tr h="878764">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微软雅黑" pitchFamily="34" charset="-122"/>
                          <a:ea typeface="微软雅黑" pitchFamily="34" charset="-122"/>
                          <a:sym typeface="黑体" pitchFamily="49" charset="-122"/>
                        </a:rPr>
                        <a:t>1F</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鞋类零售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BeLLE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HARSON</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ST&amp;SAT</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MRADE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KISSCAT</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B.silly(fed)</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walker shop</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teemix</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Tata</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、卡迪那、</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petinson</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KUKI</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47680">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微软雅黑" pitchFamily="34" charset="-122"/>
                          <a:ea typeface="微软雅黑" pitchFamily="34" charset="-122"/>
                          <a:sym typeface="黑体" pitchFamily="49" charset="-122"/>
                        </a:rPr>
                        <a:t>2F</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休闲服饰零售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BASIC HOUSE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SCat</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Honeys</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、艾格、</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ES</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La Chapelle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Past me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REAPER</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highday</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Jong</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76254">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微软雅黑" pitchFamily="34" charset="-122"/>
                          <a:ea typeface="微软雅黑" pitchFamily="34" charset="-122"/>
                          <a:sym typeface="黑体" pitchFamily="49" charset="-122"/>
                        </a:rPr>
                        <a:t>3F</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女士服饰零售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贝拉维拉、</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BISOU DEVE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ZOJIA</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La go go</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1727</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SODA</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76254">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微软雅黑" pitchFamily="34" charset="-122"/>
                          <a:ea typeface="微软雅黑" pitchFamily="34" charset="-122"/>
                          <a:sym typeface="黑体" pitchFamily="49" charset="-122"/>
                        </a:rPr>
                        <a:t>4F</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运动服饰零售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adidas</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NIKE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kappa</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Reebok</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、李宁</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878764">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微软雅黑" pitchFamily="34" charset="-122"/>
                          <a:ea typeface="微软雅黑" pitchFamily="34" charset="-122"/>
                          <a:sym typeface="黑体" pitchFamily="49" charset="-122"/>
                        </a:rPr>
                        <a:t>5F</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服饰零售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TonyJeans</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FAIRWHALE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KUNLE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AMCO</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AOLUN JEANS</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JASONWOOD</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、塔戈、</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L.SERELLI</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RIVERSTONE</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smtClean="0">
                          <a:ln>
                            <a:noFill/>
                          </a:ln>
                          <a:effectLst/>
                          <a:latin typeface="微软雅黑" pitchFamily="34" charset="-122"/>
                          <a:ea typeface="微软雅黑" pitchFamily="34" charset="-122"/>
                          <a:sym typeface="黑体" pitchFamily="49" charset="-122"/>
                        </a:rPr>
                        <a:t>JW</a:t>
                      </a: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、宜而爽</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76254">
                <a:tc>
                  <a:txBody>
                    <a:bodyPr/>
                    <a:lstStyle/>
                    <a:p>
                      <a:pPr marL="0" marR="0" lvl="0" indent="0" algn="l" defTabSz="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smtClean="0">
                          <a:ln>
                            <a:noFill/>
                          </a:ln>
                          <a:effectLst/>
                          <a:latin typeface="微软雅黑" pitchFamily="34" charset="-122"/>
                          <a:ea typeface="微软雅黑" pitchFamily="34" charset="-122"/>
                          <a:sym typeface="黑体" pitchFamily="49" charset="-122"/>
                        </a:rPr>
                        <a:t>6F</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6382"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effectLst/>
                          <a:latin typeface="微软雅黑" pitchFamily="34" charset="-122"/>
                          <a:ea typeface="微软雅黑" pitchFamily="34" charset="-122"/>
                          <a:sym typeface="黑体" pitchFamily="49" charset="-122"/>
                        </a:rPr>
                        <a:t>男士服饰零售</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dirty="0" smtClean="0">
                          <a:ln>
                            <a:noFill/>
                          </a:ln>
                          <a:effectLst/>
                          <a:latin typeface="微软雅黑" pitchFamily="34" charset="-122"/>
                          <a:ea typeface="微软雅黑" pitchFamily="34" charset="-122"/>
                          <a:sym typeface="黑体" pitchFamily="49" charset="-122"/>
                        </a:rPr>
                        <a:t>PLAYBOY</a:t>
                      </a:r>
                      <a:r>
                        <a:rPr kumimoji="0" lang="zh-CN" altLang="en-US" sz="1600" b="0" i="0" u="none" strike="noStrike" cap="none" normalizeH="0" baseline="0" dirty="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dirty="0" err="1" smtClean="0">
                          <a:ln>
                            <a:noFill/>
                          </a:ln>
                          <a:effectLst/>
                          <a:latin typeface="微软雅黑" pitchFamily="34" charset="-122"/>
                          <a:ea typeface="微软雅黑" pitchFamily="34" charset="-122"/>
                          <a:sym typeface="黑体" pitchFamily="49" charset="-122"/>
                        </a:rPr>
                        <a:t>strich</a:t>
                      </a:r>
                      <a:r>
                        <a:rPr kumimoji="0" lang="zh-CN" altLang="en-US" sz="1600" b="0" i="0" u="none" strike="noStrike" cap="none" normalizeH="0" baseline="0" dirty="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dirty="0" smtClean="0">
                          <a:ln>
                            <a:noFill/>
                          </a:ln>
                          <a:effectLst/>
                          <a:latin typeface="微软雅黑" pitchFamily="34" charset="-122"/>
                          <a:ea typeface="微软雅黑" pitchFamily="34" charset="-122"/>
                          <a:sym typeface="黑体" pitchFamily="49" charset="-122"/>
                        </a:rPr>
                        <a:t>AGREATDEAL</a:t>
                      </a:r>
                      <a:r>
                        <a:rPr kumimoji="0" lang="zh-CN" altLang="en-US" sz="1600" b="0" i="0" u="none" strike="noStrike" cap="none" normalizeH="0" baseline="0" dirty="0" smtClean="0">
                          <a:ln>
                            <a:noFill/>
                          </a:ln>
                          <a:effectLst/>
                          <a:latin typeface="微软雅黑" pitchFamily="34" charset="-122"/>
                          <a:ea typeface="微软雅黑" pitchFamily="34" charset="-122"/>
                          <a:sym typeface="黑体" pitchFamily="49" charset="-122"/>
                        </a:rPr>
                        <a:t>、</a:t>
                      </a:r>
                      <a:r>
                        <a:rPr kumimoji="0" lang="en-US" altLang="zh-CN" sz="1600" b="0" i="0" u="none" strike="noStrike" cap="none" normalizeH="0" baseline="0" dirty="0" err="1" smtClean="0">
                          <a:ln>
                            <a:noFill/>
                          </a:ln>
                          <a:effectLst/>
                          <a:latin typeface="微软雅黑" pitchFamily="34" charset="-122"/>
                          <a:ea typeface="微软雅黑" pitchFamily="34" charset="-122"/>
                          <a:sym typeface="黑体" pitchFamily="49" charset="-122"/>
                        </a:rPr>
                        <a:t>beceor</a:t>
                      </a:r>
                      <a:r>
                        <a:rPr kumimoji="0" lang="zh-CN" altLang="en-US" sz="1600" b="0" i="0" u="none" strike="noStrike" cap="none" normalizeH="0" baseline="0" dirty="0" smtClean="0">
                          <a:ln>
                            <a:noFill/>
                          </a:ln>
                          <a:effectLst/>
                          <a:latin typeface="微软雅黑" pitchFamily="34" charset="-122"/>
                          <a:ea typeface="微软雅黑" pitchFamily="34" charset="-122"/>
                          <a:sym typeface="黑体" pitchFamily="49" charset="-122"/>
                        </a:rPr>
                        <a:t>、三枪、唐立得</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47282" marR="147282" marT="73638" marB="73638" anchor="ctr" horzOverflow="overflow">
                    <a:lnL w="19050" cap="flat" cmpd="sng" algn="ctr">
                      <a:solidFill>
                        <a:schemeClr val="tx1"/>
                      </a:solidFill>
                      <a:prstDash val="solid"/>
                      <a:round/>
                      <a:headEnd type="none" w="med" len="med"/>
                      <a:tailEnd type="none" w="med" len="med"/>
                    </a:lnL>
                    <a:lnR w="6382"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0268" name="Text Box 108"/>
          <p:cNvSpPr txBox="1">
            <a:spLocks noChangeArrowheads="1"/>
          </p:cNvSpPr>
          <p:nvPr/>
        </p:nvSpPr>
        <p:spPr bwMode="auto">
          <a:xfrm>
            <a:off x="379413" y="7680325"/>
            <a:ext cx="38417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solidFill>
                  <a:srgbClr val="FF3300"/>
                </a:solidFill>
                <a:latin typeface="微软雅黑" pitchFamily="34" charset="-122"/>
                <a:ea typeface="微软雅黑" pitchFamily="34" charset="-122"/>
              </a:rPr>
              <a:t>业态比例：零售为主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20162"/>
                                        </p:tgtEl>
                                        <p:attrNameLst>
                                          <p:attrName>style.visibility</p:attrName>
                                        </p:attrNameLst>
                                      </p:cBhvr>
                                      <p:to>
                                        <p:strVal val="visible"/>
                                      </p:to>
                                    </p:set>
                                    <p:anim calcmode="discrete" valueType="clr">
                                      <p:cBhvr override="childStyle">
                                        <p:cTn id="7" dur="80"/>
                                        <p:tgtEl>
                                          <p:spTgt spid="22016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0162"/>
                                        </p:tgtEl>
                                        <p:attrNameLst>
                                          <p:attrName>fillcolor</p:attrName>
                                        </p:attrNameLst>
                                      </p:cBhvr>
                                      <p:tavLst>
                                        <p:tav tm="0">
                                          <p:val>
                                            <p:clrVal>
                                              <a:schemeClr val="accent2"/>
                                            </p:clrVal>
                                          </p:val>
                                        </p:tav>
                                        <p:tav tm="50000">
                                          <p:val>
                                            <p:clrVal>
                                              <a:schemeClr val="hlink"/>
                                            </p:clrVal>
                                          </p:val>
                                        </p:tav>
                                      </p:tavLst>
                                    </p:anim>
                                    <p:set>
                                      <p:cBhvr>
                                        <p:cTn id="9" dur="80"/>
                                        <p:tgtEl>
                                          <p:spTgt spid="220162"/>
                                        </p:tgtEl>
                                        <p:attrNameLst>
                                          <p:attrName>fill.type</p:attrName>
                                        </p:attrNameLst>
                                      </p:cBhvr>
                                      <p:to>
                                        <p:strVal val="solid"/>
                                      </p:to>
                                    </p:set>
                                  </p:childTnLst>
                                </p:cTn>
                              </p:par>
                            </p:childTnLst>
                          </p:cTn>
                        </p:par>
                        <p:par>
                          <p:cTn id="10" fill="hold" nodeType="afterGroup">
                            <p:stCondLst>
                              <p:cond delay="280"/>
                            </p:stCondLst>
                            <p:childTnLst>
                              <p:par>
                                <p:cTn id="11" presetID="9" presetClass="entr" presetSubtype="0" fill="hold" nodeType="afterEffect">
                                  <p:stCondLst>
                                    <p:cond delay="0"/>
                                  </p:stCondLst>
                                  <p:childTnLst>
                                    <p:set>
                                      <p:cBhvr>
                                        <p:cTn id="12" dur="1" fill="hold">
                                          <p:stCondLst>
                                            <p:cond delay="0"/>
                                          </p:stCondLst>
                                        </p:cTn>
                                        <p:tgtEl>
                                          <p:spTgt spid="220188"/>
                                        </p:tgtEl>
                                        <p:attrNameLst>
                                          <p:attrName>style.visibility</p:attrName>
                                        </p:attrNameLst>
                                      </p:cBhvr>
                                      <p:to>
                                        <p:strVal val="visible"/>
                                      </p:to>
                                    </p:set>
                                    <p:animEffect transition="in" filter="dissolve">
                                      <p:cBhvr>
                                        <p:cTn id="13" dur="500"/>
                                        <p:tgtEl>
                                          <p:spTgt spid="220188"/>
                                        </p:tgtEl>
                                      </p:cBhvr>
                                    </p:animEffect>
                                  </p:childTnLst>
                                </p:cTn>
                              </p:par>
                              <p:par>
                                <p:cTn id="14" presetID="9" presetClass="entr" presetSubtype="0" fill="hold" nodeType="withEffect">
                                  <p:stCondLst>
                                    <p:cond delay="0"/>
                                  </p:stCondLst>
                                  <p:childTnLst>
                                    <p:set>
                                      <p:cBhvr>
                                        <p:cTn id="15" dur="1" fill="hold">
                                          <p:stCondLst>
                                            <p:cond delay="0"/>
                                          </p:stCondLst>
                                        </p:cTn>
                                        <p:tgtEl>
                                          <p:spTgt spid="220183"/>
                                        </p:tgtEl>
                                        <p:attrNameLst>
                                          <p:attrName>style.visibility</p:attrName>
                                        </p:attrNameLst>
                                      </p:cBhvr>
                                      <p:to>
                                        <p:strVal val="visible"/>
                                      </p:to>
                                    </p:set>
                                    <p:animEffect transition="in" filter="dissolve">
                                      <p:cBhvr>
                                        <p:cTn id="16" dur="500"/>
                                        <p:tgtEl>
                                          <p:spTgt spid="220183"/>
                                        </p:tgtEl>
                                      </p:cBhvr>
                                    </p:animEffect>
                                  </p:childTnLst>
                                </p:cTn>
                              </p:par>
                            </p:childTnLst>
                          </p:cTn>
                        </p:par>
                        <p:par>
                          <p:cTn id="17" fill="hold" nodeType="afterGroup">
                            <p:stCondLst>
                              <p:cond delay="780"/>
                            </p:stCondLst>
                            <p:childTnLst>
                              <p:par>
                                <p:cTn id="18" presetID="9" presetClass="entr" presetSubtype="0" fill="hold" nodeType="afterEffect">
                                  <p:stCondLst>
                                    <p:cond delay="0"/>
                                  </p:stCondLst>
                                  <p:childTnLst>
                                    <p:set>
                                      <p:cBhvr>
                                        <p:cTn id="19" dur="1" fill="hold">
                                          <p:stCondLst>
                                            <p:cond delay="0"/>
                                          </p:stCondLst>
                                        </p:cTn>
                                        <p:tgtEl>
                                          <p:spTgt spid="220181"/>
                                        </p:tgtEl>
                                        <p:attrNameLst>
                                          <p:attrName>style.visibility</p:attrName>
                                        </p:attrNameLst>
                                      </p:cBhvr>
                                      <p:to>
                                        <p:strVal val="visible"/>
                                      </p:to>
                                    </p:set>
                                    <p:animEffect transition="in" filter="dissolve">
                                      <p:cBhvr>
                                        <p:cTn id="20" dur="500"/>
                                        <p:tgtEl>
                                          <p:spTgt spid="220181"/>
                                        </p:tgtEl>
                                      </p:cBhvr>
                                    </p:animEffect>
                                  </p:childTnLst>
                                </p:cTn>
                              </p:par>
                              <p:par>
                                <p:cTn id="21" presetID="9" presetClass="entr" presetSubtype="0" fill="hold" nodeType="withEffect">
                                  <p:stCondLst>
                                    <p:cond delay="0"/>
                                  </p:stCondLst>
                                  <p:childTnLst>
                                    <p:set>
                                      <p:cBhvr>
                                        <p:cTn id="22" dur="1" fill="hold">
                                          <p:stCondLst>
                                            <p:cond delay="0"/>
                                          </p:stCondLst>
                                        </p:cTn>
                                        <p:tgtEl>
                                          <p:spTgt spid="220267"/>
                                        </p:tgtEl>
                                        <p:attrNameLst>
                                          <p:attrName>style.visibility</p:attrName>
                                        </p:attrNameLst>
                                      </p:cBhvr>
                                      <p:to>
                                        <p:strVal val="visible"/>
                                      </p:to>
                                    </p:set>
                                    <p:animEffect transition="in" filter="dissolve">
                                      <p:cBhvr>
                                        <p:cTn id="23" dur="500"/>
                                        <p:tgtEl>
                                          <p:spTgt spid="220267"/>
                                        </p:tgtEl>
                                      </p:cBhvr>
                                    </p:animEffect>
                                  </p:childTnLst>
                                </p:cTn>
                              </p:par>
                            </p:childTnLst>
                          </p:cTn>
                        </p:par>
                        <p:par>
                          <p:cTn id="24" fill="hold" nodeType="afterGroup">
                            <p:stCondLst>
                              <p:cond delay="1280"/>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220268"/>
                                        </p:tgtEl>
                                        <p:attrNameLst>
                                          <p:attrName>style.visibility</p:attrName>
                                        </p:attrNameLst>
                                      </p:cBhvr>
                                      <p:to>
                                        <p:strVal val="visible"/>
                                      </p:to>
                                    </p:set>
                                    <p:anim calcmode="discrete" valueType="clr">
                                      <p:cBhvr override="childStyle">
                                        <p:cTn id="27" dur="30"/>
                                        <p:tgtEl>
                                          <p:spTgt spid="220268"/>
                                        </p:tgtEl>
                                        <p:attrNameLst>
                                          <p:attrName>style.color</p:attrName>
                                        </p:attrNameLst>
                                      </p:cBhvr>
                                      <p:tavLst>
                                        <p:tav tm="0">
                                          <p:val>
                                            <p:clrVal>
                                              <a:schemeClr val="accent2"/>
                                            </p:clrVal>
                                          </p:val>
                                        </p:tav>
                                        <p:tav tm="50000">
                                          <p:val>
                                            <p:clrVal>
                                              <a:schemeClr val="hlink"/>
                                            </p:clrVal>
                                          </p:val>
                                        </p:tav>
                                      </p:tavLst>
                                    </p:anim>
                                    <p:anim calcmode="discrete" valueType="clr">
                                      <p:cBhvr>
                                        <p:cTn id="28" dur="30"/>
                                        <p:tgtEl>
                                          <p:spTgt spid="220268"/>
                                        </p:tgtEl>
                                        <p:attrNameLst>
                                          <p:attrName>fillcolor</p:attrName>
                                        </p:attrNameLst>
                                      </p:cBhvr>
                                      <p:tavLst>
                                        <p:tav tm="0">
                                          <p:val>
                                            <p:clrVal>
                                              <a:schemeClr val="accent2"/>
                                            </p:clrVal>
                                          </p:val>
                                        </p:tav>
                                        <p:tav tm="50000">
                                          <p:val>
                                            <p:clrVal>
                                              <a:schemeClr val="hlink"/>
                                            </p:clrVal>
                                          </p:val>
                                        </p:tav>
                                      </p:tavLst>
                                    </p:anim>
                                    <p:set>
                                      <p:cBhvr>
                                        <p:cTn id="29" dur="30"/>
                                        <p:tgtEl>
                                          <p:spTgt spid="22026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p:bldP spid="22026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9405" name="Group 29"/>
          <p:cNvGraphicFramePr>
            <a:graphicFrameLocks noGrp="1"/>
          </p:cNvGraphicFramePr>
          <p:nvPr>
            <p:ph sz="half" idx="1"/>
          </p:nvPr>
        </p:nvGraphicFramePr>
        <p:xfrm>
          <a:off x="487363" y="1965325"/>
          <a:ext cx="5638800" cy="3352801"/>
        </p:xfrm>
        <a:graphic>
          <a:graphicData uri="http://schemas.openxmlformats.org/drawingml/2006/table">
            <a:tbl>
              <a:tblPr/>
              <a:tblGrid>
                <a:gridCol w="1368425"/>
                <a:gridCol w="4270375"/>
              </a:tblGrid>
              <a:tr h="66198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大型电子数码产品专卖</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0802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中山路、县前街交汇处</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27793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主打数码电子类高端产品</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0485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招商经营</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29395" name="Picture 19" descr="五星电器地块"/>
          <p:cNvPicPr>
            <a:picLocks noGrp="1" noChangeAspect="1" noChangeArrowheads="1"/>
          </p:cNvPicPr>
          <p:nvPr>
            <p:ph sz="quarter" idx="2"/>
          </p:nvPr>
        </p:nvPicPr>
        <p:blipFill>
          <a:blip r:embed="rId2">
            <a:extLst>
              <a:ext uri="{28A0092B-C50C-407E-A947-70E740481C1C}">
                <a14:useLocalDpi xmlns:a14="http://schemas.microsoft.com/office/drawing/2010/main" xmlns="" val="0"/>
              </a:ext>
            </a:extLst>
          </a:blip>
          <a:srcRect/>
          <a:stretch>
            <a:fillRect/>
          </a:stretch>
        </p:blipFill>
        <p:spPr bwMode="auto">
          <a:xfrm>
            <a:off x="6735763" y="1965325"/>
            <a:ext cx="3962400" cy="214471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9396" name="矩形 30"/>
          <p:cNvSpPr>
            <a:spLocks noChangeArrowheads="1"/>
          </p:cNvSpPr>
          <p:nvPr/>
        </p:nvSpPr>
        <p:spPr bwMode="auto">
          <a:xfrm>
            <a:off x="334963" y="1279525"/>
            <a:ext cx="8523287" cy="5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15" tIns="77209" rIns="154415" bIns="77209">
            <a:spAutoFit/>
          </a:bodyPr>
          <a:lstStyle/>
          <a:p>
            <a:pPr defTabSz="1473200" eaLnBrk="0" hangingPunct="0"/>
            <a:r>
              <a:rPr lang="zh-CN" altLang="en-US" sz="2400" b="1">
                <a:solidFill>
                  <a:srgbClr val="996633"/>
                </a:solidFill>
                <a:latin typeface="微软雅黑" pitchFamily="34" charset="-122"/>
                <a:ea typeface="微软雅黑" pitchFamily="34" charset="-122"/>
                <a:sym typeface="微软雅黑" pitchFamily="34" charset="-122"/>
              </a:rPr>
              <a:t>无锡五星电器城</a:t>
            </a:r>
            <a:endParaRPr lang="zh-CN" altLang="en-US" sz="2400">
              <a:latin typeface="微软雅黑" pitchFamily="34" charset="-122"/>
              <a:ea typeface="微软雅黑" pitchFamily="34" charset="-122"/>
            </a:endParaRPr>
          </a:p>
        </p:txBody>
      </p:sp>
      <p:pic>
        <p:nvPicPr>
          <p:cNvPr id="229398" name="Picture 22" descr="明珠广场2"/>
          <p:cNvPicPr>
            <a:picLocks noGrp="1" noChangeAspect="1" noChangeArrowheads="1"/>
          </p:cNvPicPr>
          <p:nvPr>
            <p:ph sz="quarter" idx="3"/>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5763" y="4175125"/>
            <a:ext cx="3962400" cy="23685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9402" name="Picture 26" descr="明珠广场2"/>
          <p:cNvPicPr>
            <a:picLocks noChangeAspect="1" noChangeArrowheads="1"/>
          </p:cNvPicPr>
          <p:nvPr/>
        </p:nvPicPr>
        <p:blipFill>
          <a:blip r:embed="rId3"/>
          <a:srcRect/>
          <a:stretch>
            <a:fillRect/>
          </a:stretch>
        </p:blipFill>
        <p:spPr bwMode="auto">
          <a:xfrm>
            <a:off x="10926763" y="1965325"/>
            <a:ext cx="5440362" cy="36576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29403" name="TextBox 3"/>
          <p:cNvSpPr>
            <a:spLocks noChangeArrowheads="1"/>
          </p:cNvSpPr>
          <p:nvPr/>
        </p:nvSpPr>
        <p:spPr bwMode="auto">
          <a:xfrm>
            <a:off x="563563" y="6591300"/>
            <a:ext cx="15392400" cy="2613025"/>
          </a:xfrm>
          <a:prstGeom prst="rect">
            <a:avLst/>
          </a:prstGeom>
          <a:noFill/>
          <a:ln w="28575">
            <a:solidFill>
              <a:schemeClr val="bg2"/>
            </a:solidFill>
            <a:prstDash val="dashDot"/>
            <a:miter lim="800000"/>
            <a:headEnd/>
            <a:tailEnd/>
          </a:ln>
          <a:extLst>
            <a:ext uri="{909E8E84-426E-40DD-AFC4-6F175D3DCCD1}">
              <a14:hiddenFill xmlns:a14="http://schemas.microsoft.com/office/drawing/2010/main" xmlns="">
                <a:solidFill>
                  <a:srgbClr val="FFFFFF"/>
                </a:solidFill>
              </a14:hiddenFill>
            </a:ext>
          </a:extLst>
        </p:spPr>
        <p:txBody>
          <a:bodyPr lIns="147282" tIns="73641" rIns="147282" bIns="73641">
            <a:spAutoFit/>
          </a:bodyPr>
          <a:lstStyle/>
          <a:p>
            <a:pPr defTabSz="1473200" eaLnBrk="0" hangingPunct="0">
              <a:buFont typeface="Wingdings" pitchFamily="2" charset="2"/>
              <a:buChar char="u"/>
            </a:pPr>
            <a:r>
              <a:rPr lang="zh-CN" altLang="en-US" sz="2000" b="1">
                <a:latin typeface="微软雅黑" pitchFamily="34" charset="-122"/>
                <a:ea typeface="微软雅黑" pitchFamily="34" charset="-122"/>
              </a:rPr>
              <a:t>楼层分布</a:t>
            </a:r>
          </a:p>
          <a:p>
            <a:pPr defTabSz="1473200" eaLnBrk="0" hangingPunct="0">
              <a:buFont typeface="Wingdings" pitchFamily="2" charset="2"/>
              <a:buNone/>
            </a:pPr>
            <a:r>
              <a:rPr lang="zh-CN" altLang="en-US" sz="2000" b="1">
                <a:latin typeface="微软雅黑" pitchFamily="34" charset="-122"/>
                <a:ea typeface="微软雅黑" pitchFamily="34" charset="-122"/>
              </a:rPr>
              <a:t> </a:t>
            </a:r>
            <a:r>
              <a:rPr lang="zh-CN" altLang="en-US" sz="2000">
                <a:latin typeface="微软雅黑" pitchFamily="34" charset="-122"/>
                <a:ea typeface="微软雅黑" pitchFamily="34" charset="-122"/>
              </a:rPr>
              <a:t>   </a:t>
            </a:r>
          </a:p>
          <a:p>
            <a:pPr defTabSz="1473200" eaLnBrk="0" hangingPunct="0">
              <a:buFont typeface="Wingdings" pitchFamily="2" charset="2"/>
              <a:buNone/>
            </a:pPr>
            <a:r>
              <a:rPr lang="en-US" altLang="zh-CN" sz="2000">
                <a:latin typeface="微软雅黑" pitchFamily="34" charset="-122"/>
                <a:ea typeface="微软雅黑" pitchFamily="34" charset="-122"/>
              </a:rPr>
              <a:t>1F:</a:t>
            </a:r>
            <a:r>
              <a:rPr lang="zh-CN" altLang="en-US" sz="2000">
                <a:latin typeface="微软雅黑" pitchFamily="34" charset="-122"/>
                <a:ea typeface="微软雅黑" pitchFamily="34" charset="-122"/>
              </a:rPr>
              <a:t>数码</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索尼、佳能、尼康、松下、三星、富士、柯达、奥林巴斯、明基</a:t>
            </a:r>
          </a:p>
          <a:p>
            <a:pPr defTabSz="1473200" eaLnBrk="0" hangingPunct="0">
              <a:buFont typeface="Wingdings" pitchFamily="2" charset="2"/>
              <a:buNone/>
            </a:pPr>
            <a:endParaRPr lang="zh-CN" altLang="en-US" sz="2000">
              <a:latin typeface="微软雅黑" pitchFamily="34" charset="-122"/>
              <a:ea typeface="微软雅黑" pitchFamily="34" charset="-122"/>
            </a:endParaRPr>
          </a:p>
          <a:p>
            <a:pPr defTabSz="1473200" eaLnBrk="0" hangingPunct="0">
              <a:buFont typeface="Wingdings" pitchFamily="2" charset="2"/>
              <a:buNone/>
            </a:pPr>
            <a:r>
              <a:rPr lang="en-US" altLang="zh-CN" sz="2000">
                <a:latin typeface="微软雅黑" pitchFamily="34" charset="-122"/>
                <a:ea typeface="微软雅黑" pitchFamily="34" charset="-122"/>
              </a:rPr>
              <a:t>2F:</a:t>
            </a:r>
            <a:r>
              <a:rPr lang="zh-CN" altLang="en-US" sz="2000">
                <a:latin typeface="微软雅黑" pitchFamily="34" charset="-122"/>
                <a:ea typeface="微软雅黑" pitchFamily="34" charset="-122"/>
              </a:rPr>
              <a:t>厨卫、音响</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方太厨电、苏泊尔厨电、西门子厨电、能率、林内、科勒卫浴、美标卫浴、飞利浦</a:t>
            </a:r>
            <a:r>
              <a:rPr lang="en-US" altLang="zh-CN" sz="2000">
                <a:latin typeface="微软雅黑" pitchFamily="34" charset="-122"/>
                <a:ea typeface="微软雅黑" pitchFamily="34" charset="-122"/>
              </a:rPr>
              <a:t>PHILIPS </a:t>
            </a:r>
            <a:r>
              <a:rPr lang="zh-CN" altLang="en-US" sz="2000">
                <a:latin typeface="微软雅黑" pitchFamily="34" charset="-122"/>
                <a:ea typeface="微软雅黑" pitchFamily="34" charset="-122"/>
              </a:rPr>
              <a:t>、索尼</a:t>
            </a:r>
            <a:r>
              <a:rPr lang="en-US" altLang="zh-CN" sz="2000">
                <a:latin typeface="微软雅黑" pitchFamily="34" charset="-122"/>
                <a:ea typeface="微软雅黑" pitchFamily="34" charset="-122"/>
              </a:rPr>
              <a:t>SONY </a:t>
            </a:r>
            <a:r>
              <a:rPr lang="zh-CN" altLang="en-US" sz="2000">
                <a:latin typeface="微软雅黑" pitchFamily="34" charset="-122"/>
                <a:ea typeface="微软雅黑" pitchFamily="34" charset="-122"/>
              </a:rPr>
              <a:t>、先锋</a:t>
            </a:r>
            <a:r>
              <a:rPr lang="en-US" altLang="zh-CN" sz="2000">
                <a:latin typeface="微软雅黑" pitchFamily="34" charset="-122"/>
                <a:ea typeface="微软雅黑" pitchFamily="34" charset="-122"/>
              </a:rPr>
              <a:t>Pioneer </a:t>
            </a:r>
            <a:r>
              <a:rPr lang="zh-CN" altLang="en-US" sz="2000">
                <a:latin typeface="微软雅黑" pitchFamily="34" charset="-122"/>
                <a:ea typeface="微软雅黑" pitchFamily="34" charset="-122"/>
              </a:rPr>
              <a:t>惠威</a:t>
            </a:r>
            <a:r>
              <a:rPr lang="en-US" altLang="zh-CN" sz="2000">
                <a:latin typeface="微软雅黑" pitchFamily="34" charset="-122"/>
                <a:ea typeface="微软雅黑" pitchFamily="34" charset="-122"/>
              </a:rPr>
              <a:t>Hivi </a:t>
            </a:r>
            <a:r>
              <a:rPr lang="zh-CN" altLang="en-US" sz="2000">
                <a:latin typeface="微软雅黑" pitchFamily="34" charset="-122"/>
                <a:ea typeface="微软雅黑" pitchFamily="34" charset="-122"/>
              </a:rPr>
              <a:t>、博士</a:t>
            </a:r>
            <a:r>
              <a:rPr lang="en-US" altLang="zh-CN" sz="2000">
                <a:latin typeface="微软雅黑" pitchFamily="34" charset="-122"/>
                <a:ea typeface="微软雅黑" pitchFamily="34" charset="-122"/>
              </a:rPr>
              <a:t>Bose </a:t>
            </a:r>
            <a:r>
              <a:rPr lang="zh-CN" altLang="en-US" sz="2000">
                <a:latin typeface="微软雅黑" pitchFamily="34" charset="-122"/>
                <a:ea typeface="微软雅黑" pitchFamily="34" charset="-122"/>
              </a:rPr>
              <a:t>、山水</a:t>
            </a:r>
            <a:r>
              <a:rPr lang="en-US" altLang="zh-CN" sz="2000">
                <a:latin typeface="微软雅黑" pitchFamily="34" charset="-122"/>
                <a:ea typeface="微软雅黑" pitchFamily="34" charset="-122"/>
              </a:rPr>
              <a:t>SANSUI </a:t>
            </a:r>
          </a:p>
          <a:p>
            <a:pPr defTabSz="1473200" eaLnBrk="0" hangingPunct="0">
              <a:buFont typeface="Wingdings" pitchFamily="2" charset="2"/>
              <a:buNone/>
            </a:pPr>
            <a:r>
              <a:rPr lang="en-US" altLang="zh-CN" sz="2000">
                <a:latin typeface="微软雅黑" pitchFamily="34" charset="-122"/>
                <a:ea typeface="微软雅黑" pitchFamily="34" charset="-122"/>
              </a:rPr>
              <a:t>    </a:t>
            </a:r>
          </a:p>
          <a:p>
            <a:pPr defTabSz="1473200" eaLnBrk="0" hangingPunct="0">
              <a:buFont typeface="Wingdings" pitchFamily="2" charset="2"/>
              <a:buNone/>
            </a:pPr>
            <a:r>
              <a:rPr lang="en-US" altLang="zh-CN" sz="2000">
                <a:latin typeface="微软雅黑" pitchFamily="34" charset="-122"/>
                <a:ea typeface="微软雅黑" pitchFamily="34" charset="-122"/>
              </a:rPr>
              <a:t>3F:</a:t>
            </a:r>
            <a:r>
              <a:rPr lang="zh-CN" altLang="en-US" sz="2000">
                <a:latin typeface="微软雅黑" pitchFamily="34" charset="-122"/>
                <a:ea typeface="微软雅黑" pitchFamily="34" charset="-122"/>
              </a:rPr>
              <a:t>家电</a:t>
            </a:r>
            <a:r>
              <a:rPr lang="en-US" altLang="zh-CN" sz="2000">
                <a:latin typeface="微软雅黑" pitchFamily="34" charset="-122"/>
                <a:ea typeface="微软雅黑" pitchFamily="34" charset="-122"/>
              </a:rPr>
              <a:t>:LG</a:t>
            </a:r>
            <a:r>
              <a:rPr lang="zh-CN" altLang="en-US" sz="2000">
                <a:latin typeface="微软雅黑" pitchFamily="34" charset="-122"/>
                <a:ea typeface="微软雅黑" pitchFamily="34" charset="-122"/>
              </a:rPr>
              <a:t>、</a:t>
            </a:r>
            <a:r>
              <a:rPr lang="en-US" altLang="zh-CN" sz="2000">
                <a:latin typeface="微软雅黑" pitchFamily="34" charset="-122"/>
                <a:ea typeface="微软雅黑" pitchFamily="34" charset="-122"/>
              </a:rPr>
              <a:t>SONY</a:t>
            </a:r>
            <a:r>
              <a:rPr lang="zh-CN" altLang="en-US" sz="2000">
                <a:latin typeface="微软雅黑" pitchFamily="34" charset="-122"/>
                <a:ea typeface="微软雅黑" pitchFamily="34" charset="-122"/>
              </a:rPr>
              <a:t>、三菱、能率、松下、西门子、三星、飞利浦、夏普</a:t>
            </a:r>
          </a:p>
        </p:txBody>
      </p:sp>
      <p:sp>
        <p:nvSpPr>
          <p:cNvPr id="78870" name="Rectangle 2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29396"/>
                                        </p:tgtEl>
                                        <p:attrNameLst>
                                          <p:attrName>style.visibility</p:attrName>
                                        </p:attrNameLst>
                                      </p:cBhvr>
                                      <p:to>
                                        <p:strVal val="visible"/>
                                      </p:to>
                                    </p:set>
                                    <p:anim calcmode="discrete" valueType="clr">
                                      <p:cBhvr override="childStyle">
                                        <p:cTn id="7" dur="80"/>
                                        <p:tgtEl>
                                          <p:spTgt spid="22939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9396"/>
                                        </p:tgtEl>
                                        <p:attrNameLst>
                                          <p:attrName>fillcolor</p:attrName>
                                        </p:attrNameLst>
                                      </p:cBhvr>
                                      <p:tavLst>
                                        <p:tav tm="0">
                                          <p:val>
                                            <p:clrVal>
                                              <a:schemeClr val="accent2"/>
                                            </p:clrVal>
                                          </p:val>
                                        </p:tav>
                                        <p:tav tm="50000">
                                          <p:val>
                                            <p:clrVal>
                                              <a:schemeClr val="hlink"/>
                                            </p:clrVal>
                                          </p:val>
                                        </p:tav>
                                      </p:tavLst>
                                    </p:anim>
                                    <p:set>
                                      <p:cBhvr>
                                        <p:cTn id="9" dur="80"/>
                                        <p:tgtEl>
                                          <p:spTgt spid="229396"/>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229405"/>
                                        </p:tgtEl>
                                        <p:attrNameLst>
                                          <p:attrName>style.visibility</p:attrName>
                                        </p:attrNameLst>
                                      </p:cBhvr>
                                      <p:to>
                                        <p:strVal val="visible"/>
                                      </p:to>
                                    </p:set>
                                    <p:animEffect transition="in" filter="dissolve">
                                      <p:cBhvr>
                                        <p:cTn id="14" dur="500"/>
                                        <p:tgtEl>
                                          <p:spTgt spid="229405"/>
                                        </p:tgtEl>
                                      </p:cBhvr>
                                    </p:animEffect>
                                  </p:childTnLst>
                                </p:cTn>
                              </p:par>
                              <p:par>
                                <p:cTn id="15" presetID="9" presetClass="entr" presetSubtype="0" fill="hold" nodeType="withEffect">
                                  <p:stCondLst>
                                    <p:cond delay="0"/>
                                  </p:stCondLst>
                                  <p:childTnLst>
                                    <p:set>
                                      <p:cBhvr>
                                        <p:cTn id="16" dur="1" fill="hold">
                                          <p:stCondLst>
                                            <p:cond delay="0"/>
                                          </p:stCondLst>
                                        </p:cTn>
                                        <p:tgtEl>
                                          <p:spTgt spid="229395"/>
                                        </p:tgtEl>
                                        <p:attrNameLst>
                                          <p:attrName>style.visibility</p:attrName>
                                        </p:attrNameLst>
                                      </p:cBhvr>
                                      <p:to>
                                        <p:strVal val="visible"/>
                                      </p:to>
                                    </p:set>
                                    <p:animEffect transition="in" filter="dissolve">
                                      <p:cBhvr>
                                        <p:cTn id="17" dur="500"/>
                                        <p:tgtEl>
                                          <p:spTgt spid="229395"/>
                                        </p:tgtEl>
                                      </p:cBhvr>
                                    </p:animEffect>
                                  </p:childTnLst>
                                </p:cTn>
                              </p:par>
                              <p:par>
                                <p:cTn id="18" presetID="9" presetClass="entr" presetSubtype="0" fill="hold" nodeType="withEffect">
                                  <p:stCondLst>
                                    <p:cond delay="0"/>
                                  </p:stCondLst>
                                  <p:childTnLst>
                                    <p:set>
                                      <p:cBhvr>
                                        <p:cTn id="19" dur="1" fill="hold">
                                          <p:stCondLst>
                                            <p:cond delay="0"/>
                                          </p:stCondLst>
                                        </p:cTn>
                                        <p:tgtEl>
                                          <p:spTgt spid="229398"/>
                                        </p:tgtEl>
                                        <p:attrNameLst>
                                          <p:attrName>style.visibility</p:attrName>
                                        </p:attrNameLst>
                                      </p:cBhvr>
                                      <p:to>
                                        <p:strVal val="visible"/>
                                      </p:to>
                                    </p:set>
                                    <p:animEffect transition="in" filter="dissolve">
                                      <p:cBhvr>
                                        <p:cTn id="20" dur="500"/>
                                        <p:tgtEl>
                                          <p:spTgt spid="229398"/>
                                        </p:tgtEl>
                                      </p:cBhvr>
                                    </p:animEffect>
                                  </p:childTnLst>
                                </p:cTn>
                              </p:par>
                              <p:par>
                                <p:cTn id="21" presetID="9" presetClass="entr" presetSubtype="0" fill="hold" nodeType="withEffect">
                                  <p:stCondLst>
                                    <p:cond delay="0"/>
                                  </p:stCondLst>
                                  <p:childTnLst>
                                    <p:set>
                                      <p:cBhvr>
                                        <p:cTn id="22" dur="1" fill="hold">
                                          <p:stCondLst>
                                            <p:cond delay="0"/>
                                          </p:stCondLst>
                                        </p:cTn>
                                        <p:tgtEl>
                                          <p:spTgt spid="229402"/>
                                        </p:tgtEl>
                                        <p:attrNameLst>
                                          <p:attrName>style.visibility</p:attrName>
                                        </p:attrNameLst>
                                      </p:cBhvr>
                                      <p:to>
                                        <p:strVal val="visible"/>
                                      </p:to>
                                    </p:set>
                                    <p:animEffect transition="in" filter="dissolve">
                                      <p:cBhvr>
                                        <p:cTn id="23" dur="500"/>
                                        <p:tgtEl>
                                          <p:spTgt spid="2294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229403"/>
                                        </p:tgtEl>
                                        <p:attrNameLst>
                                          <p:attrName>style.visibility</p:attrName>
                                        </p:attrNameLst>
                                      </p:cBhvr>
                                      <p:to>
                                        <p:strVal val="visible"/>
                                      </p:to>
                                    </p:set>
                                    <p:anim calcmode="lin" valueType="num">
                                      <p:cBhvr>
                                        <p:cTn id="28" dur="500" fill="hold"/>
                                        <p:tgtEl>
                                          <p:spTgt spid="229403"/>
                                        </p:tgtEl>
                                        <p:attrNameLst>
                                          <p:attrName>ppt_w</p:attrName>
                                        </p:attrNameLst>
                                      </p:cBhvr>
                                      <p:tavLst>
                                        <p:tav tm="0">
                                          <p:val>
                                            <p:fltVal val="0"/>
                                          </p:val>
                                        </p:tav>
                                        <p:tav tm="100000">
                                          <p:val>
                                            <p:strVal val="#ppt_w"/>
                                          </p:val>
                                        </p:tav>
                                      </p:tavLst>
                                    </p:anim>
                                    <p:anim calcmode="lin" valueType="num">
                                      <p:cBhvr>
                                        <p:cTn id="29" dur="500" fill="hold"/>
                                        <p:tgtEl>
                                          <p:spTgt spid="2294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96" grpId="0"/>
      <p:bldP spid="22940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5" name="Group 25"/>
          <p:cNvGraphicFramePr>
            <a:graphicFrameLocks noGrp="1"/>
          </p:cNvGraphicFramePr>
          <p:nvPr>
            <p:ph sz="half" idx="1"/>
          </p:nvPr>
        </p:nvGraphicFramePr>
        <p:xfrm>
          <a:off x="563563" y="2117725"/>
          <a:ext cx="5257800" cy="4953001"/>
        </p:xfrm>
        <a:graphic>
          <a:graphicData uri="http://schemas.openxmlformats.org/drawingml/2006/table">
            <a:tbl>
              <a:tblPr/>
              <a:tblGrid>
                <a:gridCol w="1563687"/>
                <a:gridCol w="3694113"/>
              </a:tblGrid>
              <a:tr h="965200">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项目类型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商业贸易广场</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4933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地理位置 </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中山路</a:t>
                      </a: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89547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业态组合</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66675" marR="0" lvl="0" indent="0" algn="just" defTabSz="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effectLst/>
                          <a:latin typeface="微软雅黑" pitchFamily="34" charset="-122"/>
                          <a:ea typeface="微软雅黑" pitchFamily="34" charset="-122"/>
                          <a:sym typeface="微软雅黑" pitchFamily="34" charset="-122"/>
                        </a:rPr>
                        <a:t>主打店为五星电器、其余散铺诺基亚、世纪新娘摄影、中国移动通信</a:t>
                      </a: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42988">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sym typeface="微软雅黑" pitchFamily="34" charset="-122"/>
                        </a:rPr>
                        <a:t>经营模式</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31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just" defTabSz="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微软雅黑" pitchFamily="34" charset="-122"/>
                          <a:ea typeface="微软雅黑" pitchFamily="34" charset="-122"/>
                          <a:sym typeface="微软雅黑" pitchFamily="34" charset="-122"/>
                        </a:rPr>
                        <a:t> </a:t>
                      </a:r>
                      <a:r>
                        <a:rPr kumimoji="0" lang="zh-CN" altLang="en-US" sz="2000" b="0" i="0" u="none" strike="noStrike" cap="none" normalizeH="0" baseline="0" dirty="0" smtClean="0">
                          <a:ln>
                            <a:noFill/>
                          </a:ln>
                          <a:effectLst/>
                          <a:latin typeface="微软雅黑" pitchFamily="34" charset="-122"/>
                          <a:ea typeface="微软雅黑" pitchFamily="34" charset="-122"/>
                          <a:sym typeface="微软雅黑" pitchFamily="34" charset="-122"/>
                        </a:rPr>
                        <a:t>租金</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19667" marR="119667" marT="0" marB="0" anchor="ctr" horzOverflow="overflow">
                    <a:lnL w="1905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25299" name="Picture 19" descr="明珠商贸广场地块"/>
          <p:cNvPicPr>
            <a:picLocks noGrp="1" noChangeAspect="1" noChangeArrowheads="1"/>
          </p:cNvPicPr>
          <p:nvPr>
            <p:ph sz="quarter" idx="2"/>
          </p:nvPr>
        </p:nvPicPr>
        <p:blipFill>
          <a:blip r:embed="rId2">
            <a:extLst>
              <a:ext uri="{28A0092B-C50C-407E-A947-70E740481C1C}">
                <a14:useLocalDpi xmlns:a14="http://schemas.microsoft.com/office/drawing/2010/main" xmlns="" val="0"/>
              </a:ext>
            </a:extLst>
          </a:blip>
          <a:srcRect/>
          <a:stretch>
            <a:fillRect/>
          </a:stretch>
        </p:blipFill>
        <p:spPr bwMode="auto">
          <a:xfrm>
            <a:off x="5973763" y="2117725"/>
            <a:ext cx="3962400" cy="25971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00" name="矩形 30"/>
          <p:cNvSpPr>
            <a:spLocks noChangeArrowheads="1"/>
          </p:cNvSpPr>
          <p:nvPr/>
        </p:nvSpPr>
        <p:spPr bwMode="auto">
          <a:xfrm>
            <a:off x="423863" y="1355725"/>
            <a:ext cx="8521700" cy="5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415" tIns="77209" rIns="154415" bIns="77209">
            <a:spAutoFit/>
          </a:bodyPr>
          <a:lstStyle/>
          <a:p>
            <a:pPr defTabSz="1473200" eaLnBrk="0" hangingPunct="0"/>
            <a:r>
              <a:rPr lang="zh-CN" altLang="en-US" sz="2400" b="1">
                <a:solidFill>
                  <a:srgbClr val="996633"/>
                </a:solidFill>
                <a:latin typeface="黑体" pitchFamily="49" charset="-122"/>
                <a:ea typeface="微软雅黑" pitchFamily="34" charset="-122"/>
                <a:sym typeface="微软雅黑" pitchFamily="34" charset="-122"/>
              </a:rPr>
              <a:t>无锡明珠商贸广场</a:t>
            </a:r>
            <a:endParaRPr lang="zh-CN" altLang="en-US" sz="2400">
              <a:latin typeface="Times New Roman" pitchFamily="18" charset="0"/>
              <a:ea typeface="微软雅黑" pitchFamily="34" charset="-122"/>
            </a:endParaRPr>
          </a:p>
        </p:txBody>
      </p:sp>
      <p:pic>
        <p:nvPicPr>
          <p:cNvPr id="225302" name="Picture 22" descr="Owner3504200732918293981267"/>
          <p:cNvPicPr>
            <a:picLocks noChangeAspect="1" noChangeArrowheads="1"/>
          </p:cNvPicPr>
          <p:nvPr/>
        </p:nvPicPr>
        <p:blipFill>
          <a:blip r:embed="rId3"/>
          <a:srcRect/>
          <a:stretch>
            <a:fillRect/>
          </a:stretch>
        </p:blipFill>
        <p:spPr bwMode="auto">
          <a:xfrm>
            <a:off x="5973763" y="4860925"/>
            <a:ext cx="3886200" cy="22098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9892" name="Rectangle 26"/>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pic>
        <p:nvPicPr>
          <p:cNvPr id="225307" name="Picture 27" descr="1209362970723_000"/>
          <p:cNvPicPr>
            <a:picLocks noChangeAspect="1" noChangeArrowheads="1"/>
          </p:cNvPicPr>
          <p:nvPr/>
        </p:nvPicPr>
        <p:blipFill>
          <a:blip r:embed="rId4"/>
          <a:srcRect/>
          <a:stretch>
            <a:fillRect/>
          </a:stretch>
        </p:blipFill>
        <p:spPr bwMode="auto">
          <a:xfrm>
            <a:off x="10088563" y="2117725"/>
            <a:ext cx="4127500" cy="49530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25308" name="TextBox 3"/>
          <p:cNvSpPr>
            <a:spLocks noChangeArrowheads="1"/>
          </p:cNvSpPr>
          <p:nvPr/>
        </p:nvSpPr>
        <p:spPr bwMode="auto">
          <a:xfrm>
            <a:off x="14279563" y="2498725"/>
            <a:ext cx="3001962" cy="1519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spAutoFit/>
          </a:bodyPr>
          <a:lstStyle/>
          <a:p>
            <a:pPr defTabSz="1473200" eaLnBrk="0" hangingPunct="0">
              <a:buFont typeface="Wingdings" pitchFamily="2" charset="2"/>
              <a:buChar char="u"/>
            </a:pPr>
            <a:r>
              <a:rPr lang="zh-CN" altLang="en-US" sz="1800" b="1">
                <a:latin typeface="微软雅黑" pitchFamily="34" charset="-122"/>
                <a:ea typeface="微软雅黑" pitchFamily="34" charset="-122"/>
              </a:rPr>
              <a:t>楼层分布</a:t>
            </a:r>
          </a:p>
          <a:p>
            <a:pPr defTabSz="1473200" eaLnBrk="0" hangingPunct="0">
              <a:buFont typeface="Wingdings" pitchFamily="2" charset="2"/>
              <a:buNone/>
            </a:pPr>
            <a:r>
              <a:rPr lang="en-US" altLang="zh-CN" sz="1800">
                <a:latin typeface="微软雅黑" pitchFamily="34" charset="-122"/>
                <a:ea typeface="微软雅黑" pitchFamily="34" charset="-122"/>
              </a:rPr>
              <a:t>4F:</a:t>
            </a:r>
            <a:r>
              <a:rPr lang="zh-CN" altLang="en-US" sz="1800">
                <a:latin typeface="微软雅黑" pitchFamily="34" charset="-122"/>
                <a:ea typeface="微软雅黑" pitchFamily="34" charset="-122"/>
              </a:rPr>
              <a:t>明珠宾馆</a:t>
            </a:r>
          </a:p>
          <a:p>
            <a:pPr defTabSz="1473200" eaLnBrk="0" hangingPunct="0">
              <a:buFont typeface="Wingdings" pitchFamily="2" charset="2"/>
              <a:buNone/>
            </a:pPr>
            <a:r>
              <a:rPr lang="en-US" altLang="zh-CN" sz="1800">
                <a:latin typeface="微软雅黑" pitchFamily="34" charset="-122"/>
                <a:ea typeface="微软雅黑" pitchFamily="34" charset="-122"/>
              </a:rPr>
              <a:t>5F:</a:t>
            </a:r>
            <a:r>
              <a:rPr lang="zh-CN" altLang="en-US" sz="1800">
                <a:latin typeface="微软雅黑" pitchFamily="34" charset="-122"/>
                <a:ea typeface="微软雅黑" pitchFamily="34" charset="-122"/>
              </a:rPr>
              <a:t>明珠国际健身美发中心</a:t>
            </a:r>
          </a:p>
          <a:p>
            <a:pPr defTabSz="1473200" eaLnBrk="0" hangingPunct="0">
              <a:buFont typeface="Wingdings" pitchFamily="2" charset="2"/>
              <a:buNone/>
            </a:pPr>
            <a:r>
              <a:rPr lang="en-US" altLang="zh-CN" sz="1800">
                <a:latin typeface="微软雅黑" pitchFamily="34" charset="-122"/>
                <a:ea typeface="微软雅黑" pitchFamily="34" charset="-122"/>
              </a:rPr>
              <a:t>6F:</a:t>
            </a:r>
            <a:r>
              <a:rPr lang="zh-CN" altLang="en-US" sz="1800">
                <a:latin typeface="微软雅黑" pitchFamily="34" charset="-122"/>
                <a:ea typeface="微软雅黑" pitchFamily="34" charset="-122"/>
              </a:rPr>
              <a:t>明珠国际健身美容中心</a:t>
            </a:r>
          </a:p>
          <a:p>
            <a:pPr defTabSz="1473200" eaLnBrk="0" hangingPunct="0">
              <a:buFont typeface="Wingdings" pitchFamily="2" charset="2"/>
              <a:buNone/>
            </a:pPr>
            <a:r>
              <a:rPr lang="en-US" altLang="zh-CN" sz="1800">
                <a:latin typeface="微软雅黑" pitchFamily="34" charset="-122"/>
                <a:ea typeface="微软雅黑" pitchFamily="34" charset="-122"/>
              </a:rPr>
              <a:t>7F:</a:t>
            </a:r>
            <a:r>
              <a:rPr lang="zh-CN" altLang="en-US" sz="1800">
                <a:latin typeface="微软雅黑" pitchFamily="34" charset="-122"/>
                <a:ea typeface="微软雅黑" pitchFamily="34" charset="-122"/>
              </a:rPr>
              <a:t>明珠国际健身云顶操房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25300"/>
                                        </p:tgtEl>
                                        <p:attrNameLst>
                                          <p:attrName>style.visibility</p:attrName>
                                        </p:attrNameLst>
                                      </p:cBhvr>
                                      <p:to>
                                        <p:strVal val="visible"/>
                                      </p:to>
                                    </p:set>
                                    <p:anim calcmode="discrete" valueType="clr">
                                      <p:cBhvr override="childStyle">
                                        <p:cTn id="7" dur="80"/>
                                        <p:tgtEl>
                                          <p:spTgt spid="2253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5300"/>
                                        </p:tgtEl>
                                        <p:attrNameLst>
                                          <p:attrName>fillcolor</p:attrName>
                                        </p:attrNameLst>
                                      </p:cBhvr>
                                      <p:tavLst>
                                        <p:tav tm="0">
                                          <p:val>
                                            <p:clrVal>
                                              <a:schemeClr val="accent2"/>
                                            </p:clrVal>
                                          </p:val>
                                        </p:tav>
                                        <p:tav tm="50000">
                                          <p:val>
                                            <p:clrVal>
                                              <a:schemeClr val="hlink"/>
                                            </p:clrVal>
                                          </p:val>
                                        </p:tav>
                                      </p:tavLst>
                                    </p:anim>
                                    <p:set>
                                      <p:cBhvr>
                                        <p:cTn id="9" dur="80"/>
                                        <p:tgtEl>
                                          <p:spTgt spid="225300"/>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225305"/>
                                        </p:tgtEl>
                                        <p:attrNameLst>
                                          <p:attrName>style.visibility</p:attrName>
                                        </p:attrNameLst>
                                      </p:cBhvr>
                                      <p:to>
                                        <p:strVal val="visible"/>
                                      </p:to>
                                    </p:set>
                                    <p:animEffect transition="in" filter="dissolve">
                                      <p:cBhvr>
                                        <p:cTn id="14" dur="500"/>
                                        <p:tgtEl>
                                          <p:spTgt spid="225305"/>
                                        </p:tgtEl>
                                      </p:cBhvr>
                                    </p:animEffect>
                                  </p:childTnLst>
                                </p:cTn>
                              </p:par>
                              <p:par>
                                <p:cTn id="15" presetID="9" presetClass="entr" presetSubtype="0" fill="hold" nodeType="withEffect">
                                  <p:stCondLst>
                                    <p:cond delay="0"/>
                                  </p:stCondLst>
                                  <p:childTnLst>
                                    <p:set>
                                      <p:cBhvr>
                                        <p:cTn id="16" dur="1" fill="hold">
                                          <p:stCondLst>
                                            <p:cond delay="0"/>
                                          </p:stCondLst>
                                        </p:cTn>
                                        <p:tgtEl>
                                          <p:spTgt spid="225299"/>
                                        </p:tgtEl>
                                        <p:attrNameLst>
                                          <p:attrName>style.visibility</p:attrName>
                                        </p:attrNameLst>
                                      </p:cBhvr>
                                      <p:to>
                                        <p:strVal val="visible"/>
                                      </p:to>
                                    </p:set>
                                    <p:animEffect transition="in" filter="dissolve">
                                      <p:cBhvr>
                                        <p:cTn id="17" dur="500"/>
                                        <p:tgtEl>
                                          <p:spTgt spid="225299"/>
                                        </p:tgtEl>
                                      </p:cBhvr>
                                    </p:animEffect>
                                  </p:childTnLst>
                                </p:cTn>
                              </p:par>
                              <p:par>
                                <p:cTn id="18" presetID="9" presetClass="entr" presetSubtype="0" fill="hold" nodeType="withEffect">
                                  <p:stCondLst>
                                    <p:cond delay="0"/>
                                  </p:stCondLst>
                                  <p:childTnLst>
                                    <p:set>
                                      <p:cBhvr>
                                        <p:cTn id="19" dur="1" fill="hold">
                                          <p:stCondLst>
                                            <p:cond delay="0"/>
                                          </p:stCondLst>
                                        </p:cTn>
                                        <p:tgtEl>
                                          <p:spTgt spid="225307"/>
                                        </p:tgtEl>
                                        <p:attrNameLst>
                                          <p:attrName>style.visibility</p:attrName>
                                        </p:attrNameLst>
                                      </p:cBhvr>
                                      <p:to>
                                        <p:strVal val="visible"/>
                                      </p:to>
                                    </p:set>
                                    <p:animEffect transition="in" filter="dissolve">
                                      <p:cBhvr>
                                        <p:cTn id="20" dur="500"/>
                                        <p:tgtEl>
                                          <p:spTgt spid="2253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25302"/>
                                        </p:tgtEl>
                                        <p:attrNameLst>
                                          <p:attrName>style.visibility</p:attrName>
                                        </p:attrNameLst>
                                      </p:cBhvr>
                                      <p:to>
                                        <p:strVal val="visible"/>
                                      </p:to>
                                    </p:set>
                                    <p:animEffect transition="in" filter="dissolve">
                                      <p:cBhvr>
                                        <p:cTn id="25" dur="500"/>
                                        <p:tgtEl>
                                          <p:spTgt spid="22530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5308"/>
                                        </p:tgtEl>
                                        <p:attrNameLst>
                                          <p:attrName>style.visibility</p:attrName>
                                        </p:attrNameLst>
                                      </p:cBhvr>
                                      <p:to>
                                        <p:strVal val="visible"/>
                                      </p:to>
                                    </p:set>
                                    <p:animEffect transition="in" filter="dissolve">
                                      <p:cBhvr>
                                        <p:cTn id="28" dur="500"/>
                                        <p:tgtEl>
                                          <p:spTgt spid="225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0" grpId="0"/>
      <p:bldP spid="22530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4" name="Picture 4" descr="无锡苏宁广场"/>
          <p:cNvPicPr>
            <a:picLocks noChangeAspect="1" noChangeArrowheads="1"/>
          </p:cNvPicPr>
          <p:nvPr/>
        </p:nvPicPr>
        <p:blipFill>
          <a:blip r:embed="rId2"/>
          <a:srcRect/>
          <a:stretch>
            <a:fillRect/>
          </a:stretch>
        </p:blipFill>
        <p:spPr bwMode="auto">
          <a:xfrm>
            <a:off x="487363" y="1431925"/>
            <a:ext cx="6248400" cy="58451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35525" name="Rectangle 5"/>
          <p:cNvSpPr>
            <a:spLocks noChangeArrowheads="1"/>
          </p:cNvSpPr>
          <p:nvPr/>
        </p:nvSpPr>
        <p:spPr bwMode="auto">
          <a:xfrm>
            <a:off x="487363" y="7604125"/>
            <a:ext cx="151638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defTabSz="1543050"/>
            <a:r>
              <a:rPr lang="zh-CN" altLang="en-US" b="1">
                <a:solidFill>
                  <a:schemeClr val="tx2"/>
                </a:solidFill>
              </a:rPr>
              <a:t>苏宁广场 “顶级商业中心、国际商务中心、超五星级酒店、酒店服务式豪宅”，是未来核心商圈的综合体项目</a:t>
            </a:r>
          </a:p>
        </p:txBody>
      </p:sp>
      <p:sp>
        <p:nvSpPr>
          <p:cNvPr id="235526" name="标题 1"/>
          <p:cNvSpPr>
            <a:spLocks noGrp="1" noChangeArrowheads="1"/>
          </p:cNvSpPr>
          <p:nvPr/>
        </p:nvSpPr>
        <p:spPr bwMode="auto">
          <a:xfrm>
            <a:off x="7573963" y="1508125"/>
            <a:ext cx="6629400"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5487" tIns="77742" rIns="155487" bIns="77742" anchor="ctr">
            <a:spAutoFit/>
          </a:bodyPr>
          <a:lstStyle/>
          <a:p>
            <a:pPr defTabSz="1543050"/>
            <a:r>
              <a:rPr lang="zh-CN" altLang="en-US" sz="2400">
                <a:solidFill>
                  <a:schemeClr val="tx2"/>
                </a:solidFill>
                <a:latin typeface="微软雅黑" pitchFamily="34" charset="-122"/>
                <a:ea typeface="微软雅黑" pitchFamily="34" charset="-122"/>
              </a:rPr>
              <a:t/>
            </a:r>
            <a:br>
              <a:rPr lang="zh-CN" altLang="en-US" sz="2400">
                <a:solidFill>
                  <a:schemeClr val="tx2"/>
                </a:solidFill>
                <a:latin typeface="微软雅黑" pitchFamily="34" charset="-122"/>
                <a:ea typeface="微软雅黑" pitchFamily="34" charset="-122"/>
              </a:rPr>
            </a:br>
            <a:r>
              <a:rPr lang="zh-CN" altLang="en-US" sz="2400">
                <a:solidFill>
                  <a:schemeClr val="tx2"/>
                </a:solidFill>
                <a:latin typeface="微软雅黑" pitchFamily="34" charset="-122"/>
                <a:ea typeface="微软雅黑" pitchFamily="34" charset="-122"/>
              </a:rPr>
              <a:t>项目地址：位于崇安区人民路与新生路交叉口</a:t>
            </a:r>
            <a:br>
              <a:rPr lang="zh-CN" altLang="en-US" sz="2400">
                <a:solidFill>
                  <a:schemeClr val="tx2"/>
                </a:solidFill>
                <a:latin typeface="微软雅黑" pitchFamily="34" charset="-122"/>
                <a:ea typeface="微软雅黑" pitchFamily="34" charset="-122"/>
              </a:rPr>
            </a:br>
            <a:r>
              <a:rPr lang="zh-CN" altLang="en-US" sz="2400">
                <a:solidFill>
                  <a:schemeClr val="tx2"/>
                </a:solidFill>
                <a:latin typeface="微软雅黑" pitchFamily="34" charset="-122"/>
                <a:ea typeface="微软雅黑" pitchFamily="34" charset="-122"/>
              </a:rPr>
              <a:t>地段商圈：城中板块</a:t>
            </a:r>
            <a:br>
              <a:rPr lang="zh-CN" altLang="en-US" sz="2400">
                <a:solidFill>
                  <a:schemeClr val="tx2"/>
                </a:solidFill>
                <a:latin typeface="微软雅黑" pitchFamily="34" charset="-122"/>
                <a:ea typeface="微软雅黑" pitchFamily="34" charset="-122"/>
              </a:rPr>
            </a:br>
            <a:r>
              <a:rPr lang="zh-CN" altLang="en-US" sz="2400">
                <a:solidFill>
                  <a:schemeClr val="tx2"/>
                </a:solidFill>
                <a:latin typeface="微软雅黑" pitchFamily="34" charset="-122"/>
                <a:ea typeface="微软雅黑" pitchFamily="34" charset="-122"/>
              </a:rPr>
              <a:t>容积率：</a:t>
            </a:r>
            <a:r>
              <a:rPr lang="en-US" altLang="zh-CN" sz="2400">
                <a:solidFill>
                  <a:schemeClr val="tx2"/>
                </a:solidFill>
                <a:latin typeface="微软雅黑" pitchFamily="34" charset="-122"/>
                <a:ea typeface="微软雅黑" pitchFamily="34" charset="-122"/>
              </a:rPr>
              <a:t>10.0</a:t>
            </a:r>
            <a:br>
              <a:rPr lang="en-US" altLang="zh-CN" sz="2400">
                <a:solidFill>
                  <a:schemeClr val="tx2"/>
                </a:solidFill>
                <a:latin typeface="微软雅黑" pitchFamily="34" charset="-122"/>
                <a:ea typeface="微软雅黑" pitchFamily="34" charset="-122"/>
              </a:rPr>
            </a:br>
            <a:r>
              <a:rPr lang="zh-CN" altLang="en-US" sz="2400">
                <a:solidFill>
                  <a:schemeClr val="tx2"/>
                </a:solidFill>
                <a:latin typeface="微软雅黑" pitchFamily="34" charset="-122"/>
                <a:ea typeface="微软雅黑" pitchFamily="34" charset="-122"/>
              </a:rPr>
              <a:t>建筑面积：</a:t>
            </a:r>
            <a:r>
              <a:rPr lang="en-US" altLang="zh-CN" sz="2400">
                <a:solidFill>
                  <a:schemeClr val="tx2"/>
                </a:solidFill>
                <a:latin typeface="微软雅黑" pitchFamily="34" charset="-122"/>
                <a:ea typeface="微软雅黑" pitchFamily="34" charset="-122"/>
              </a:rPr>
              <a:t>319677</a:t>
            </a:r>
            <a:r>
              <a:rPr lang="zh-CN" altLang="en-US" sz="2400">
                <a:solidFill>
                  <a:schemeClr val="tx2"/>
                </a:solidFill>
                <a:latin typeface="微软雅黑" pitchFamily="34" charset="-122"/>
                <a:ea typeface="微软雅黑" pitchFamily="34" charset="-122"/>
              </a:rPr>
              <a:t>平方米</a:t>
            </a:r>
            <a:br>
              <a:rPr lang="zh-CN" altLang="en-US" sz="2400">
                <a:solidFill>
                  <a:schemeClr val="tx2"/>
                </a:solidFill>
                <a:latin typeface="微软雅黑" pitchFamily="34" charset="-122"/>
                <a:ea typeface="微软雅黑" pitchFamily="34" charset="-122"/>
              </a:rPr>
            </a:br>
            <a:r>
              <a:rPr lang="zh-CN" altLang="en-US" sz="2400">
                <a:solidFill>
                  <a:schemeClr val="tx2"/>
                </a:solidFill>
                <a:latin typeface="微软雅黑" pitchFamily="34" charset="-122"/>
                <a:ea typeface="微软雅黑" pitchFamily="34" charset="-122"/>
              </a:rPr>
              <a:t>占地面积：</a:t>
            </a:r>
            <a:r>
              <a:rPr lang="en-US" altLang="zh-CN" sz="2400">
                <a:solidFill>
                  <a:schemeClr val="tx2"/>
                </a:solidFill>
                <a:latin typeface="微软雅黑" pitchFamily="34" charset="-122"/>
                <a:ea typeface="微软雅黑" pitchFamily="34" charset="-122"/>
              </a:rPr>
              <a:t>23050</a:t>
            </a:r>
            <a:r>
              <a:rPr lang="zh-CN" altLang="en-US" sz="2400">
                <a:solidFill>
                  <a:schemeClr val="tx2"/>
                </a:solidFill>
                <a:latin typeface="微软雅黑" pitchFamily="34" charset="-122"/>
                <a:ea typeface="微软雅黑" pitchFamily="34" charset="-122"/>
              </a:rPr>
              <a:t>平方米</a:t>
            </a:r>
            <a:br>
              <a:rPr lang="zh-CN" altLang="en-US" sz="2400">
                <a:solidFill>
                  <a:schemeClr val="tx2"/>
                </a:solidFill>
                <a:latin typeface="微软雅黑" pitchFamily="34" charset="-122"/>
                <a:ea typeface="微软雅黑" pitchFamily="34" charset="-122"/>
              </a:rPr>
            </a:br>
            <a:r>
              <a:rPr lang="zh-CN" altLang="en-US" sz="2400">
                <a:solidFill>
                  <a:schemeClr val="tx2"/>
                </a:solidFill>
                <a:latin typeface="微软雅黑" pitchFamily="34" charset="-122"/>
                <a:ea typeface="微软雅黑" pitchFamily="34" charset="-122"/>
              </a:rPr>
              <a:t>绿化率：</a:t>
            </a:r>
            <a:r>
              <a:rPr lang="en-US" altLang="zh-CN" sz="2400">
                <a:solidFill>
                  <a:schemeClr val="tx2"/>
                </a:solidFill>
                <a:latin typeface="微软雅黑" pitchFamily="34" charset="-122"/>
                <a:ea typeface="微软雅黑" pitchFamily="34" charset="-122"/>
              </a:rPr>
              <a:t>15.01%</a:t>
            </a:r>
            <a:br>
              <a:rPr lang="en-US" altLang="zh-CN" sz="2400">
                <a:solidFill>
                  <a:schemeClr val="tx2"/>
                </a:solidFill>
                <a:latin typeface="微软雅黑" pitchFamily="34" charset="-122"/>
                <a:ea typeface="微软雅黑" pitchFamily="34" charset="-122"/>
              </a:rPr>
            </a:br>
            <a:r>
              <a:rPr lang="zh-CN" altLang="en-US" sz="2400">
                <a:solidFill>
                  <a:schemeClr val="tx2"/>
                </a:solidFill>
                <a:latin typeface="微软雅黑" pitchFamily="34" charset="-122"/>
                <a:ea typeface="微软雅黑" pitchFamily="34" charset="-122"/>
              </a:rPr>
              <a:t>车位数：</a:t>
            </a:r>
            <a:r>
              <a:rPr lang="en-US" altLang="zh-CN" sz="2400">
                <a:solidFill>
                  <a:schemeClr val="tx2"/>
                </a:solidFill>
                <a:latin typeface="微软雅黑" pitchFamily="34" charset="-122"/>
                <a:ea typeface="微软雅黑" pitchFamily="34" charset="-122"/>
              </a:rPr>
              <a:t>1176</a:t>
            </a:r>
            <a:r>
              <a:rPr lang="zh-CN" altLang="en-US" sz="2400">
                <a:solidFill>
                  <a:schemeClr val="tx2"/>
                </a:solidFill>
                <a:latin typeface="微软雅黑" pitchFamily="34" charset="-122"/>
                <a:ea typeface="微软雅黑" pitchFamily="34" charset="-122"/>
              </a:rPr>
              <a:t>个</a:t>
            </a:r>
            <a:br>
              <a:rPr lang="zh-CN" altLang="en-US" sz="2400">
                <a:solidFill>
                  <a:schemeClr val="tx2"/>
                </a:solidFill>
                <a:latin typeface="微软雅黑" pitchFamily="34" charset="-122"/>
                <a:ea typeface="微软雅黑" pitchFamily="34" charset="-122"/>
              </a:rPr>
            </a:br>
            <a:r>
              <a:rPr lang="zh-CN" altLang="en-US" sz="2400">
                <a:solidFill>
                  <a:schemeClr val="tx2"/>
                </a:solidFill>
                <a:latin typeface="微软雅黑" pitchFamily="34" charset="-122"/>
                <a:ea typeface="微软雅黑" pitchFamily="34" charset="-122"/>
              </a:rPr>
              <a:t>开发商：无锡苏宁置业有限公司</a:t>
            </a:r>
            <a:br>
              <a:rPr lang="zh-CN" altLang="en-US" sz="2400">
                <a:solidFill>
                  <a:schemeClr val="tx2"/>
                </a:solidFill>
                <a:latin typeface="微软雅黑" pitchFamily="34" charset="-122"/>
                <a:ea typeface="微软雅黑" pitchFamily="34" charset="-122"/>
              </a:rPr>
            </a:br>
            <a:r>
              <a:rPr lang="zh-CN" altLang="en-US" sz="2400">
                <a:solidFill>
                  <a:schemeClr val="tx2"/>
                </a:solidFill>
                <a:latin typeface="微软雅黑" pitchFamily="34" charset="-122"/>
                <a:ea typeface="微软雅黑" pitchFamily="34" charset="-122"/>
              </a:rPr>
              <a:t>开盘时间：苏宁广场预计</a:t>
            </a:r>
            <a:r>
              <a:rPr lang="en-US" altLang="zh-CN" sz="2400">
                <a:solidFill>
                  <a:schemeClr val="tx2"/>
                </a:solidFill>
                <a:latin typeface="微软雅黑" pitchFamily="34" charset="-122"/>
                <a:ea typeface="微软雅黑" pitchFamily="34" charset="-122"/>
              </a:rPr>
              <a:t>2011</a:t>
            </a:r>
            <a:r>
              <a:rPr lang="zh-CN" altLang="en-US" sz="2400">
                <a:solidFill>
                  <a:schemeClr val="tx2"/>
                </a:solidFill>
                <a:latin typeface="微软雅黑" pitchFamily="34" charset="-122"/>
                <a:ea typeface="微软雅黑" pitchFamily="34" charset="-122"/>
              </a:rPr>
              <a:t>年</a:t>
            </a:r>
            <a:r>
              <a:rPr lang="en-US" altLang="zh-CN" sz="2400">
                <a:solidFill>
                  <a:schemeClr val="tx2"/>
                </a:solidFill>
                <a:latin typeface="微软雅黑" pitchFamily="34" charset="-122"/>
                <a:ea typeface="微软雅黑" pitchFamily="34" charset="-122"/>
              </a:rPr>
              <a:t>10</a:t>
            </a:r>
            <a:r>
              <a:rPr lang="zh-CN" altLang="en-US" sz="2400">
                <a:solidFill>
                  <a:schemeClr val="tx2"/>
                </a:solidFill>
                <a:latin typeface="微软雅黑" pitchFamily="34" charset="-122"/>
                <a:ea typeface="微软雅黑" pitchFamily="34" charset="-122"/>
              </a:rPr>
              <a:t>月开盘。现在售楼处未建。</a:t>
            </a:r>
            <a:br>
              <a:rPr lang="zh-CN" altLang="en-US" sz="2400">
                <a:solidFill>
                  <a:schemeClr val="tx2"/>
                </a:solidFill>
                <a:latin typeface="微软雅黑" pitchFamily="34" charset="-122"/>
                <a:ea typeface="微软雅黑" pitchFamily="34" charset="-122"/>
              </a:rPr>
            </a:br>
            <a:endParaRPr lang="zh-CN" altLang="en-US" sz="2400">
              <a:solidFill>
                <a:schemeClr val="tx2"/>
              </a:solidFill>
              <a:latin typeface="微软雅黑" pitchFamily="34" charset="-122"/>
              <a:ea typeface="微软雅黑" pitchFamily="34" charset="-122"/>
            </a:endParaRPr>
          </a:p>
        </p:txBody>
      </p:sp>
      <p:sp>
        <p:nvSpPr>
          <p:cNvPr id="80901" name="Rectangle 7"/>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无锡核心商圈分析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35524"/>
                                        </p:tgtEl>
                                        <p:attrNameLst>
                                          <p:attrName>style.visibility</p:attrName>
                                        </p:attrNameLst>
                                      </p:cBhvr>
                                      <p:to>
                                        <p:strVal val="visible"/>
                                      </p:to>
                                    </p:set>
                                    <p:animEffect transition="in" filter="dissolve">
                                      <p:cBhvr>
                                        <p:cTn id="7" dur="500"/>
                                        <p:tgtEl>
                                          <p:spTgt spid="2355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5526"/>
                                        </p:tgtEl>
                                        <p:attrNameLst>
                                          <p:attrName>style.visibility</p:attrName>
                                        </p:attrNameLst>
                                      </p:cBhvr>
                                      <p:to>
                                        <p:strVal val="visible"/>
                                      </p:to>
                                    </p:set>
                                    <p:animEffect transition="in" filter="dissolve">
                                      <p:cBhvr>
                                        <p:cTn id="10" dur="500"/>
                                        <p:tgtEl>
                                          <p:spTgt spid="2355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235525"/>
                                        </p:tgtEl>
                                        <p:attrNameLst>
                                          <p:attrName>style.visibility</p:attrName>
                                        </p:attrNameLst>
                                      </p:cBhvr>
                                      <p:to>
                                        <p:strVal val="visible"/>
                                      </p:to>
                                    </p:set>
                                    <p:anim calcmode="lin" valueType="num">
                                      <p:cBhvr>
                                        <p:cTn id="15" dur="500" fill="hold"/>
                                        <p:tgtEl>
                                          <p:spTgt spid="235525"/>
                                        </p:tgtEl>
                                        <p:attrNameLst>
                                          <p:attrName>ppt_w</p:attrName>
                                        </p:attrNameLst>
                                      </p:cBhvr>
                                      <p:tavLst>
                                        <p:tav tm="0">
                                          <p:val>
                                            <p:fltVal val="0"/>
                                          </p:val>
                                        </p:tav>
                                        <p:tav tm="100000">
                                          <p:val>
                                            <p:strVal val="#ppt_w"/>
                                          </p:val>
                                        </p:tav>
                                      </p:tavLst>
                                    </p:anim>
                                    <p:anim calcmode="lin" valueType="num">
                                      <p:cBhvr>
                                        <p:cTn id="16" dur="500" fill="hold"/>
                                        <p:tgtEl>
                                          <p:spTgt spid="2355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5" grpId="0"/>
      <p:bldP spid="2355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ChangeArrowheads="1"/>
          </p:cNvSpPr>
          <p:nvPr/>
        </p:nvSpPr>
        <p:spPr bwMode="auto">
          <a:xfrm>
            <a:off x="690563" y="288925"/>
            <a:ext cx="129032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73570" rIns="0" bIns="73570">
            <a:spAutoFit/>
          </a:bodyPr>
          <a:lstStyle/>
          <a:p>
            <a:pPr defTabSz="1473200">
              <a:lnSpc>
                <a:spcPct val="120000"/>
              </a:lnSpc>
            </a:pPr>
            <a:r>
              <a:rPr lang="zh-CN" altLang="en-US" sz="2800" b="1">
                <a:solidFill>
                  <a:srgbClr val="996633"/>
                </a:solidFill>
                <a:latin typeface="微软雅黑" pitchFamily="34" charset="-122"/>
                <a:ea typeface="微软雅黑" pitchFamily="34" charset="-122"/>
              </a:rPr>
              <a:t>项目基本价值研判</a:t>
            </a:r>
            <a:r>
              <a:rPr lang="en-US" altLang="zh-CN" sz="2800" b="1">
                <a:solidFill>
                  <a:srgbClr val="996633"/>
                </a:solidFill>
                <a:latin typeface="微软雅黑" pitchFamily="34" charset="-122"/>
                <a:ea typeface="微软雅黑" pitchFamily="34" charset="-122"/>
              </a:rPr>
              <a:t>/</a:t>
            </a:r>
            <a:r>
              <a:rPr lang="zh-CN" altLang="en-US" sz="2800" b="1">
                <a:solidFill>
                  <a:srgbClr val="996633"/>
                </a:solidFill>
                <a:latin typeface="微软雅黑" pitchFamily="34" charset="-122"/>
                <a:ea typeface="微软雅黑" pitchFamily="34" charset="-122"/>
              </a:rPr>
              <a:t>商业形态定位</a:t>
            </a:r>
            <a:r>
              <a:rPr lang="en-US" altLang="zh-CN" sz="2800" b="1">
                <a:solidFill>
                  <a:srgbClr val="996633"/>
                </a:solidFill>
                <a:latin typeface="微软雅黑" pitchFamily="34" charset="-122"/>
                <a:ea typeface="微软雅黑" pitchFamily="34" charset="-122"/>
              </a:rPr>
              <a:t>/HBC</a:t>
            </a:r>
            <a:r>
              <a:rPr lang="zh-CN" altLang="en-US" sz="2800" b="1">
                <a:solidFill>
                  <a:srgbClr val="996633"/>
                </a:solidFill>
                <a:latin typeface="微软雅黑" pitchFamily="34" charset="-122"/>
                <a:ea typeface="微软雅黑" pitchFamily="34" charset="-122"/>
              </a:rPr>
              <a:t>资源轴</a:t>
            </a:r>
            <a:r>
              <a:rPr lang="en-US" altLang="zh-CN" sz="2800" b="1">
                <a:solidFill>
                  <a:srgbClr val="996633"/>
                </a:solidFill>
                <a:latin typeface="微软雅黑" pitchFamily="34" charset="-122"/>
                <a:ea typeface="微软雅黑" pitchFamily="34" charset="-122"/>
              </a:rPr>
              <a:t>/</a:t>
            </a:r>
            <a:r>
              <a:rPr lang="zh-CN" altLang="en-US" sz="2800" b="1">
                <a:solidFill>
                  <a:srgbClr val="996633"/>
                </a:solidFill>
                <a:latin typeface="微软雅黑" pitchFamily="34" charset="-122"/>
                <a:ea typeface="微软雅黑" pitchFamily="34" charset="-122"/>
              </a:rPr>
              <a:t>小结</a:t>
            </a:r>
          </a:p>
        </p:txBody>
      </p:sp>
      <p:pic>
        <p:nvPicPr>
          <p:cNvPr id="363524" name="Picture 4" descr="999999"/>
          <p:cNvPicPr>
            <a:picLocks noChangeAspect="1" noChangeArrowheads="1"/>
          </p:cNvPicPr>
          <p:nvPr/>
        </p:nvPicPr>
        <p:blipFill>
          <a:blip r:embed="rId2"/>
          <a:srcRect/>
          <a:stretch>
            <a:fillRect/>
          </a:stretch>
        </p:blipFill>
        <p:spPr bwMode="auto">
          <a:xfrm>
            <a:off x="8031163" y="1901825"/>
            <a:ext cx="7772400" cy="6429375"/>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2" name="Group 5"/>
          <p:cNvGrpSpPr>
            <a:grpSpLocks/>
          </p:cNvGrpSpPr>
          <p:nvPr/>
        </p:nvGrpSpPr>
        <p:grpSpPr bwMode="auto">
          <a:xfrm>
            <a:off x="10164763" y="2230438"/>
            <a:ext cx="4508500" cy="5599112"/>
            <a:chOff x="3364" y="1665"/>
            <a:chExt cx="1462" cy="1215"/>
          </a:xfrm>
        </p:grpSpPr>
        <p:sp>
          <p:nvSpPr>
            <p:cNvPr id="81930" name="椭圆 18"/>
            <p:cNvSpPr>
              <a:spLocks noChangeArrowheads="1"/>
            </p:cNvSpPr>
            <p:nvPr/>
          </p:nvSpPr>
          <p:spPr bwMode="auto">
            <a:xfrm>
              <a:off x="3364" y="1665"/>
              <a:ext cx="1462" cy="1215"/>
            </a:xfrm>
            <a:prstGeom prst="ellipse">
              <a:avLst/>
            </a:prstGeom>
            <a:solidFill>
              <a:srgbClr val="7030A0">
                <a:alpha val="20000"/>
              </a:srgbClr>
            </a:solidFill>
            <a:ln w="9525" algn="ctr">
              <a:solidFill>
                <a:schemeClr val="accent1"/>
              </a:solidFill>
              <a:round/>
              <a:headEnd/>
              <a:tailEnd/>
            </a:ln>
          </p:spPr>
          <p:txBody>
            <a:bodyPr lIns="147282" tIns="73641" rIns="147282" bIns="73641"/>
            <a:lstStyle/>
            <a:p>
              <a:pPr defTabSz="1473200" eaLnBrk="0" hangingPunct="0"/>
              <a:endParaRPr lang="zh-CN" altLang="zh-CN" sz="2900">
                <a:latin typeface="Times New Roman" pitchFamily="18" charset="0"/>
                <a:ea typeface="宋体" pitchFamily="2" charset="-122"/>
              </a:endParaRPr>
            </a:p>
          </p:txBody>
        </p:sp>
        <p:sp>
          <p:nvSpPr>
            <p:cNvPr id="81931" name="椭圆 19"/>
            <p:cNvSpPr>
              <a:spLocks noChangeArrowheads="1"/>
            </p:cNvSpPr>
            <p:nvPr/>
          </p:nvSpPr>
          <p:spPr bwMode="auto">
            <a:xfrm>
              <a:off x="3656" y="1867"/>
              <a:ext cx="878" cy="743"/>
            </a:xfrm>
            <a:prstGeom prst="ellipse">
              <a:avLst/>
            </a:prstGeom>
            <a:solidFill>
              <a:srgbClr val="7030A0">
                <a:alpha val="45097"/>
              </a:srgbClr>
            </a:solidFill>
            <a:ln w="9525" algn="ctr">
              <a:solidFill>
                <a:schemeClr val="accent1"/>
              </a:solidFill>
              <a:round/>
              <a:headEnd/>
              <a:tailEnd/>
            </a:ln>
          </p:spPr>
          <p:txBody>
            <a:bodyPr lIns="147282" tIns="73641" rIns="147282" bIns="73641"/>
            <a:lstStyle/>
            <a:p>
              <a:pPr defTabSz="1473200" eaLnBrk="0" hangingPunct="0"/>
              <a:endParaRPr lang="zh-CN" altLang="zh-CN" sz="2900">
                <a:latin typeface="Times New Roman" pitchFamily="18" charset="0"/>
                <a:ea typeface="宋体" pitchFamily="2" charset="-122"/>
              </a:endParaRPr>
            </a:p>
          </p:txBody>
        </p:sp>
        <p:sp>
          <p:nvSpPr>
            <p:cNvPr id="81932" name="椭圆 20"/>
            <p:cNvSpPr>
              <a:spLocks noChangeArrowheads="1"/>
            </p:cNvSpPr>
            <p:nvPr/>
          </p:nvSpPr>
          <p:spPr bwMode="auto">
            <a:xfrm>
              <a:off x="3803" y="2025"/>
              <a:ext cx="585" cy="450"/>
            </a:xfrm>
            <a:prstGeom prst="ellipse">
              <a:avLst/>
            </a:prstGeom>
            <a:solidFill>
              <a:srgbClr val="7030A0">
                <a:alpha val="79999"/>
              </a:srgbClr>
            </a:solidFill>
            <a:ln w="9525" algn="ctr">
              <a:solidFill>
                <a:schemeClr val="accent1"/>
              </a:solidFill>
              <a:round/>
              <a:headEnd/>
              <a:tailEnd/>
            </a:ln>
          </p:spPr>
          <p:txBody>
            <a:bodyPr lIns="147282" tIns="73641" rIns="147282" bIns="73641"/>
            <a:lstStyle/>
            <a:p>
              <a:pPr defTabSz="1473200" eaLnBrk="0" hangingPunct="0"/>
              <a:endParaRPr lang="zh-CN" altLang="zh-CN" sz="2900">
                <a:latin typeface="Times New Roman" pitchFamily="18" charset="0"/>
                <a:ea typeface="宋体" pitchFamily="2" charset="-122"/>
              </a:endParaRPr>
            </a:p>
          </p:txBody>
        </p:sp>
      </p:grpSp>
      <p:grpSp>
        <p:nvGrpSpPr>
          <p:cNvPr id="3" name="组合 50"/>
          <p:cNvGrpSpPr>
            <a:grpSpLocks/>
          </p:cNvGrpSpPr>
          <p:nvPr/>
        </p:nvGrpSpPr>
        <p:grpSpPr bwMode="auto">
          <a:xfrm>
            <a:off x="13425488" y="3548063"/>
            <a:ext cx="1028700" cy="2033587"/>
            <a:chOff x="1370927" y="2771766"/>
            <a:chExt cx="616006" cy="1022777"/>
          </a:xfrm>
        </p:grpSpPr>
        <p:sp>
          <p:nvSpPr>
            <p:cNvPr id="81927" name="五角星 47"/>
            <p:cNvSpPr>
              <a:spLocks noChangeAspect="1"/>
            </p:cNvSpPr>
            <p:nvPr/>
          </p:nvSpPr>
          <p:spPr bwMode="auto">
            <a:xfrm>
              <a:off x="1703284" y="3648606"/>
              <a:ext cx="104577" cy="145937"/>
            </a:xfrm>
            <a:custGeom>
              <a:avLst/>
              <a:gdLst>
                <a:gd name="T0" fmla="*/ 0 w 104577"/>
                <a:gd name="T1" fmla="*/ 55743 h 145937"/>
                <a:gd name="T2" fmla="*/ 39945 w 104577"/>
                <a:gd name="T3" fmla="*/ 55743 h 145937"/>
                <a:gd name="T4" fmla="*/ 52289 w 104577"/>
                <a:gd name="T5" fmla="*/ 0 h 145937"/>
                <a:gd name="T6" fmla="*/ 64632 w 104577"/>
                <a:gd name="T7" fmla="*/ 55743 h 145937"/>
                <a:gd name="T8" fmla="*/ 104577 w 104577"/>
                <a:gd name="T9" fmla="*/ 55743 h 145937"/>
                <a:gd name="T10" fmla="*/ 72261 w 104577"/>
                <a:gd name="T11" fmla="*/ 90194 h 145937"/>
                <a:gd name="T12" fmla="*/ 84605 w 104577"/>
                <a:gd name="T13" fmla="*/ 145937 h 145937"/>
                <a:gd name="T14" fmla="*/ 52289 w 104577"/>
                <a:gd name="T15" fmla="*/ 111485 h 145937"/>
                <a:gd name="T16" fmla="*/ 19972 w 104577"/>
                <a:gd name="T17" fmla="*/ 145937 h 145937"/>
                <a:gd name="T18" fmla="*/ 32316 w 104577"/>
                <a:gd name="T19" fmla="*/ 90194 h 145937"/>
                <a:gd name="T20" fmla="*/ 0 w 104577"/>
                <a:gd name="T21" fmla="*/ 55743 h 1459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577"/>
                <a:gd name="T34" fmla="*/ 0 h 145937"/>
                <a:gd name="T35" fmla="*/ 104577 w 104577"/>
                <a:gd name="T36" fmla="*/ 145937 h 1459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577" h="145937">
                  <a:moveTo>
                    <a:pt x="0" y="55743"/>
                  </a:moveTo>
                  <a:lnTo>
                    <a:pt x="39945" y="55743"/>
                  </a:lnTo>
                  <a:lnTo>
                    <a:pt x="52289" y="0"/>
                  </a:lnTo>
                  <a:lnTo>
                    <a:pt x="64632" y="55743"/>
                  </a:lnTo>
                  <a:lnTo>
                    <a:pt x="104577" y="55743"/>
                  </a:lnTo>
                  <a:lnTo>
                    <a:pt x="72261" y="90194"/>
                  </a:lnTo>
                  <a:lnTo>
                    <a:pt x="84605" y="145937"/>
                  </a:lnTo>
                  <a:lnTo>
                    <a:pt x="52289" y="111485"/>
                  </a:lnTo>
                  <a:lnTo>
                    <a:pt x="19972" y="145937"/>
                  </a:lnTo>
                  <a:lnTo>
                    <a:pt x="32316" y="90194"/>
                  </a:lnTo>
                  <a:lnTo>
                    <a:pt x="0" y="55743"/>
                  </a:lnTo>
                  <a:close/>
                </a:path>
              </a:pathLst>
            </a:custGeom>
            <a:solidFill>
              <a:srgbClr val="FFC000"/>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endParaRPr lang="zh-CN" altLang="en-US"/>
            </a:p>
          </p:txBody>
        </p:sp>
        <p:sp>
          <p:nvSpPr>
            <p:cNvPr id="81928" name="矩形标注 105"/>
            <p:cNvSpPr>
              <a:spLocks noChangeArrowheads="1"/>
            </p:cNvSpPr>
            <p:nvPr/>
          </p:nvSpPr>
          <p:spPr bwMode="auto">
            <a:xfrm>
              <a:off x="1411239" y="2771766"/>
              <a:ext cx="575694" cy="196765"/>
            </a:xfrm>
            <a:prstGeom prst="wedgeRectCallout">
              <a:avLst>
                <a:gd name="adj1" fmla="val -40481"/>
                <a:gd name="adj2" fmla="val 253148"/>
              </a:avLst>
            </a:prstGeom>
            <a:solidFill>
              <a:srgbClr val="FF0000"/>
            </a:solidFill>
            <a:ln w="9525" algn="ctr">
              <a:solidFill>
                <a:schemeClr val="tx1"/>
              </a:solidFill>
              <a:round/>
              <a:headEnd/>
              <a:tailEnd/>
            </a:ln>
          </p:spPr>
          <p:txBody>
            <a:bodyPr lIns="147282" tIns="73641" rIns="147282" bIns="73641"/>
            <a:lstStyle/>
            <a:p>
              <a:pPr algn="ctr" defTabSz="1473200" eaLnBrk="0" hangingPunct="0"/>
              <a:r>
                <a:rPr lang="zh-CN" altLang="en-US" sz="2300" b="1">
                  <a:solidFill>
                    <a:schemeClr val="bg1"/>
                  </a:solidFill>
                  <a:latin typeface="微软雅黑" pitchFamily="34" charset="-122"/>
                  <a:ea typeface="微软雅黑" pitchFamily="34" charset="-122"/>
                </a:rPr>
                <a:t>本案</a:t>
              </a:r>
            </a:p>
          </p:txBody>
        </p:sp>
        <p:sp>
          <p:nvSpPr>
            <p:cNvPr id="81929" name="五角星 106"/>
            <p:cNvSpPr>
              <a:spLocks noChangeAspect="1"/>
            </p:cNvSpPr>
            <p:nvPr/>
          </p:nvSpPr>
          <p:spPr bwMode="auto">
            <a:xfrm>
              <a:off x="1370927" y="3319031"/>
              <a:ext cx="150420" cy="216474"/>
            </a:xfrm>
            <a:custGeom>
              <a:avLst/>
              <a:gdLst>
                <a:gd name="T0" fmla="*/ 0 w 150420"/>
                <a:gd name="T1" fmla="*/ 82686 h 216474"/>
                <a:gd name="T2" fmla="*/ 57456 w 150420"/>
                <a:gd name="T3" fmla="*/ 82686 h 216474"/>
                <a:gd name="T4" fmla="*/ 75210 w 150420"/>
                <a:gd name="T5" fmla="*/ 0 h 216474"/>
                <a:gd name="T6" fmla="*/ 92964 w 150420"/>
                <a:gd name="T7" fmla="*/ 82686 h 216474"/>
                <a:gd name="T8" fmla="*/ 150420 w 150420"/>
                <a:gd name="T9" fmla="*/ 82686 h 216474"/>
                <a:gd name="T10" fmla="*/ 103937 w 150420"/>
                <a:gd name="T11" fmla="*/ 133788 h 216474"/>
                <a:gd name="T12" fmla="*/ 121692 w 150420"/>
                <a:gd name="T13" fmla="*/ 216473 h 216474"/>
                <a:gd name="T14" fmla="*/ 75210 w 150420"/>
                <a:gd name="T15" fmla="*/ 165370 h 216474"/>
                <a:gd name="T16" fmla="*/ 28728 w 150420"/>
                <a:gd name="T17" fmla="*/ 216473 h 216474"/>
                <a:gd name="T18" fmla="*/ 46483 w 150420"/>
                <a:gd name="T19" fmla="*/ 133788 h 216474"/>
                <a:gd name="T20" fmla="*/ 0 w 150420"/>
                <a:gd name="T21" fmla="*/ 82686 h 2164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420"/>
                <a:gd name="T34" fmla="*/ 0 h 216474"/>
                <a:gd name="T35" fmla="*/ 150420 w 150420"/>
                <a:gd name="T36" fmla="*/ 216474 h 2164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420" h="216474">
                  <a:moveTo>
                    <a:pt x="0" y="82686"/>
                  </a:moveTo>
                  <a:lnTo>
                    <a:pt x="57456" y="82686"/>
                  </a:lnTo>
                  <a:lnTo>
                    <a:pt x="75210" y="0"/>
                  </a:lnTo>
                  <a:lnTo>
                    <a:pt x="92964" y="82686"/>
                  </a:lnTo>
                  <a:lnTo>
                    <a:pt x="150420" y="82686"/>
                  </a:lnTo>
                  <a:lnTo>
                    <a:pt x="103937" y="133788"/>
                  </a:lnTo>
                  <a:lnTo>
                    <a:pt x="121692" y="216473"/>
                  </a:lnTo>
                  <a:lnTo>
                    <a:pt x="75210" y="165370"/>
                  </a:lnTo>
                  <a:lnTo>
                    <a:pt x="28728" y="216473"/>
                  </a:lnTo>
                  <a:lnTo>
                    <a:pt x="46483" y="133788"/>
                  </a:lnTo>
                  <a:lnTo>
                    <a:pt x="0" y="82686"/>
                  </a:lnTo>
                  <a:close/>
                </a:path>
              </a:pathLst>
            </a:custGeom>
            <a:solidFill>
              <a:srgbClr val="FF0000"/>
            </a:solidFill>
            <a:ln w="9525" algn="ctr">
              <a:solidFill>
                <a:srgbClr val="FF0000"/>
              </a:solidFill>
              <a:round/>
              <a:headEnd/>
              <a:tailEnd/>
            </a:ln>
          </p:spPr>
          <p:txBody>
            <a:bodyPr/>
            <a:lstStyle/>
            <a:p>
              <a:endParaRPr lang="zh-CN" altLang="en-US"/>
            </a:p>
          </p:txBody>
        </p:sp>
      </p:grpSp>
      <p:sp>
        <p:nvSpPr>
          <p:cNvPr id="363533" name="Text Box 13"/>
          <p:cNvSpPr txBox="1">
            <a:spLocks noChangeArrowheads="1"/>
          </p:cNvSpPr>
          <p:nvPr/>
        </p:nvSpPr>
        <p:spPr bwMode="auto">
          <a:xfrm>
            <a:off x="639763" y="1660525"/>
            <a:ext cx="6781800" cy="6842125"/>
          </a:xfrm>
          <a:prstGeom prst="rect">
            <a:avLst/>
          </a:prstGeom>
          <a:noFill/>
          <a:ln w="9525">
            <a:noFill/>
            <a:miter lim="800000"/>
            <a:headEnd/>
            <a:tailEnd/>
          </a:ln>
          <a:effectLst>
            <a:prstShdw prst="shdw17" dist="17961" dir="2700000">
              <a:schemeClr val="accent1">
                <a:gamma/>
                <a:shade val="60000"/>
                <a:invGamma/>
              </a:schemeClr>
            </a:prstShdw>
          </a:effectLst>
        </p:spPr>
        <p:txBody>
          <a:bodyPr lIns="147282" tIns="73641" rIns="147282" bIns="73641">
            <a:spAutoFit/>
          </a:bodyPr>
          <a:lstStyle/>
          <a:p>
            <a:pPr defTabSz="1473200">
              <a:lnSpc>
                <a:spcPct val="150000"/>
              </a:lnSpc>
              <a:spcBef>
                <a:spcPct val="50000"/>
              </a:spcBef>
              <a:buClr>
                <a:schemeClr val="accent2"/>
              </a:buClr>
              <a:buFont typeface="Wingdings" pitchFamily="2" charset="2"/>
              <a:buChar char="Ø"/>
              <a:defRPr/>
            </a:pPr>
            <a:r>
              <a:rPr lang="zh-CN" altLang="en-US" sz="2300" dirty="0">
                <a:latin typeface="微软雅黑" pitchFamily="34" charset="-122"/>
                <a:ea typeface="微软雅黑" pitchFamily="34" charset="-122"/>
              </a:rPr>
              <a:t>锡单核商业中心的格局目前仍较难改变。商圈决定商铺投资价值，无锡目前中心成熟商圈的商铺受到投资者认可，相对价格稳定。</a:t>
            </a:r>
          </a:p>
          <a:p>
            <a:pPr defTabSz="1473200">
              <a:lnSpc>
                <a:spcPct val="150000"/>
              </a:lnSpc>
              <a:spcBef>
                <a:spcPct val="50000"/>
              </a:spcBef>
              <a:buClr>
                <a:schemeClr val="accent2"/>
              </a:buClr>
              <a:buFont typeface="Wingdings" pitchFamily="2" charset="2"/>
              <a:buChar char="Ø"/>
              <a:defRPr/>
            </a:pPr>
            <a:r>
              <a:rPr lang="zh-CN" altLang="en-US" sz="2300" dirty="0">
                <a:latin typeface="微软雅黑" pitchFamily="34" charset="-122"/>
                <a:ea typeface="微软雅黑" pitchFamily="34" charset="-122"/>
              </a:rPr>
              <a:t>本项目地处中心区商业带，主要受于西侧中山路商圈辐射，商业条件成熟，商业环境浓厚，鉴于周边档次已达到一定高度，消费群体以中高档为主，为避免同质化竞争，可考虑选择特色主题型商业。</a:t>
            </a:r>
          </a:p>
          <a:p>
            <a:pPr defTabSz="1473200">
              <a:lnSpc>
                <a:spcPct val="150000"/>
              </a:lnSpc>
              <a:spcBef>
                <a:spcPct val="50000"/>
              </a:spcBef>
              <a:buClr>
                <a:schemeClr val="accent2"/>
              </a:buClr>
              <a:buFont typeface="Wingdings" pitchFamily="2" charset="2"/>
              <a:buChar char="Ø"/>
              <a:defRPr/>
            </a:pPr>
            <a:r>
              <a:rPr lang="zh-CN" altLang="en-US" sz="2300" dirty="0">
                <a:latin typeface="微软雅黑" pitchFamily="34" charset="-122"/>
                <a:ea typeface="微软雅黑" pitchFamily="34" charset="-122"/>
              </a:rPr>
              <a:t>鉴于新生路及健康路商业街以服饰业态为主，且档次均不高，本案在考虑特色主题时应尽可能回避。</a:t>
            </a:r>
          </a:p>
          <a:p>
            <a:pPr defTabSz="1473200">
              <a:lnSpc>
                <a:spcPct val="150000"/>
              </a:lnSpc>
              <a:spcBef>
                <a:spcPct val="50000"/>
              </a:spcBef>
              <a:defRPr/>
            </a:pPr>
            <a:r>
              <a:rPr lang="zh-CN" altLang="en-US" sz="2900" dirty="0">
                <a:solidFill>
                  <a:srgbClr val="FF0000"/>
                </a:solidFill>
                <a:latin typeface="Times New Roman" pitchFamily="18" charset="0"/>
                <a:ea typeface="宋体" pitchFamily="2" charset="-122"/>
              </a:rPr>
              <a:t>★</a:t>
            </a:r>
            <a:r>
              <a:rPr lang="zh-CN" altLang="en-US" sz="2900" b="1" dirty="0">
                <a:latin typeface="微软雅黑" pitchFamily="34" charset="-122"/>
                <a:ea typeface="微软雅黑" pitchFamily="34" charset="-122"/>
              </a:rPr>
              <a:t>本案在成熟的市中心商圈内，区位优势和市场认可度较高。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63533"/>
                                        </p:tgtEl>
                                        <p:attrNameLst>
                                          <p:attrName>style.visibility</p:attrName>
                                        </p:attrNameLst>
                                      </p:cBhvr>
                                      <p:to>
                                        <p:strVal val="visible"/>
                                      </p:to>
                                    </p:set>
                                    <p:anim calcmode="discrete" valueType="clr">
                                      <p:cBhvr override="childStyle">
                                        <p:cTn id="7" dur="30"/>
                                        <p:tgtEl>
                                          <p:spTgt spid="363533"/>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363533"/>
                                        </p:tgtEl>
                                        <p:attrNameLst>
                                          <p:attrName>fillcolor</p:attrName>
                                        </p:attrNameLst>
                                      </p:cBhvr>
                                      <p:tavLst>
                                        <p:tav tm="0">
                                          <p:val>
                                            <p:clrVal>
                                              <a:schemeClr val="accent2"/>
                                            </p:clrVal>
                                          </p:val>
                                        </p:tav>
                                        <p:tav tm="50000">
                                          <p:val>
                                            <p:clrVal>
                                              <a:schemeClr val="hlink"/>
                                            </p:clrVal>
                                          </p:val>
                                        </p:tav>
                                      </p:tavLst>
                                    </p:anim>
                                    <p:set>
                                      <p:cBhvr>
                                        <p:cTn id="9" dur="30"/>
                                        <p:tgtEl>
                                          <p:spTgt spid="363533"/>
                                        </p:tgtEl>
                                        <p:attrNameLst>
                                          <p:attrName>fill.type</p:attrName>
                                        </p:attrNameLst>
                                      </p:cBhvr>
                                      <p:to>
                                        <p:strVal val="solid"/>
                                      </p:to>
                                    </p:set>
                                  </p:childTnLst>
                                </p:cTn>
                              </p:par>
                              <p:par>
                                <p:cTn id="10" presetID="9" presetClass="entr" presetSubtype="0" fill="hold" nodeType="withEffect">
                                  <p:stCondLst>
                                    <p:cond delay="0"/>
                                  </p:stCondLst>
                                  <p:childTnLst>
                                    <p:set>
                                      <p:cBhvr>
                                        <p:cTn id="11" dur="1" fill="hold">
                                          <p:stCondLst>
                                            <p:cond delay="0"/>
                                          </p:stCondLst>
                                        </p:cTn>
                                        <p:tgtEl>
                                          <p:spTgt spid="363524"/>
                                        </p:tgtEl>
                                        <p:attrNameLst>
                                          <p:attrName>style.visibility</p:attrName>
                                        </p:attrNameLst>
                                      </p:cBhvr>
                                      <p:to>
                                        <p:strVal val="visible"/>
                                      </p:to>
                                    </p:set>
                                    <p:animEffect transition="in" filter="dissolve">
                                      <p:cBhvr>
                                        <p:cTn id="12" dur="500"/>
                                        <p:tgtEl>
                                          <p:spTgt spid="363524"/>
                                        </p:tgtEl>
                                      </p:cBhvr>
                                    </p:animEffect>
                                  </p:childTnLst>
                                </p:cTn>
                              </p:par>
                            </p:childTnLst>
                          </p:cTn>
                        </p:par>
                        <p:par>
                          <p:cTn id="13" fill="hold" nodeType="afterGroup">
                            <p:stCondLst>
                              <p:cond delay="324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nodeType="afterGroup">
                            <p:stCondLst>
                              <p:cond delay="374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a:grpSpLocks/>
          </p:cNvGrpSpPr>
          <p:nvPr/>
        </p:nvGrpSpPr>
        <p:grpSpPr bwMode="auto">
          <a:xfrm>
            <a:off x="10698163" y="5165725"/>
            <a:ext cx="5678487" cy="3400425"/>
            <a:chOff x="2835" y="935"/>
            <a:chExt cx="2303" cy="1434"/>
          </a:xfrm>
          <a:effectLst>
            <a:outerShdw blurRad="50800" dist="38100" dir="2700000" algn="tl" rotWithShape="0">
              <a:prstClr val="black">
                <a:alpha val="40000"/>
              </a:prstClr>
            </a:outerShdw>
          </a:effectLst>
        </p:grpSpPr>
        <p:pic>
          <p:nvPicPr>
            <p:cNvPr id="18442" name="Picture 15" descr="I:\ssss\总平面图.jpg"/>
            <p:cNvPicPr>
              <a:picLocks noChangeAspect="1" noChangeArrowheads="1"/>
            </p:cNvPicPr>
            <p:nvPr/>
          </p:nvPicPr>
          <p:blipFill>
            <a:blip r:embed="rId2"/>
            <a:srcRect/>
            <a:stretch>
              <a:fillRect/>
            </a:stretch>
          </p:blipFill>
          <p:spPr bwMode="auto">
            <a:xfrm>
              <a:off x="2835" y="935"/>
              <a:ext cx="2303" cy="1434"/>
            </a:xfrm>
            <a:prstGeom prst="rect">
              <a:avLst/>
            </a:prstGeom>
            <a:noFill/>
            <a:ln w="9525">
              <a:noFill/>
              <a:miter lim="800000"/>
              <a:headEnd/>
              <a:tailEnd/>
            </a:ln>
          </p:spPr>
        </p:pic>
        <p:sp>
          <p:nvSpPr>
            <p:cNvPr id="18443" name="Rectangle 3"/>
            <p:cNvSpPr>
              <a:spLocks noChangeArrowheads="1"/>
            </p:cNvSpPr>
            <p:nvPr/>
          </p:nvSpPr>
          <p:spPr bwMode="auto">
            <a:xfrm>
              <a:off x="3026" y="1071"/>
              <a:ext cx="576" cy="206"/>
            </a:xfrm>
            <a:prstGeom prst="rect">
              <a:avLst/>
            </a:prstGeom>
            <a:noFill/>
            <a:ln w="9525" algn="ctr">
              <a:noFill/>
              <a:miter lim="800000"/>
              <a:headEnd/>
              <a:tailEnd/>
            </a:ln>
          </p:spPr>
          <p:txBody>
            <a:bodyPr lIns="0" tIns="0" rIns="0" bIns="0" anchor="ctr">
              <a:spAutoFit/>
            </a:bodyPr>
            <a:lstStyle/>
            <a:p>
              <a:pPr indent="304800" eaLnBrk="0" hangingPunct="0">
                <a:buClr>
                  <a:schemeClr val="tx1"/>
                </a:buClr>
                <a:buSzPct val="120000"/>
                <a:buFontTx/>
                <a:buChar char="•"/>
                <a:defRPr/>
              </a:pPr>
              <a:endParaRPr lang="en-US" altLang="zh-CN" sz="1600">
                <a:latin typeface="楷体_GB2312" pitchFamily="49" charset="-122"/>
                <a:ea typeface="楷体_GB2312" pitchFamily="49" charset="-122"/>
                <a:cs typeface="Times New Roman" pitchFamily="18" charset="0"/>
              </a:endParaRPr>
            </a:p>
            <a:p>
              <a:pPr indent="304800" eaLnBrk="0" hangingPunct="0">
                <a:buClr>
                  <a:schemeClr val="tx1"/>
                </a:buClr>
                <a:buSzPct val="120000"/>
                <a:defRPr/>
              </a:pPr>
              <a:endParaRPr lang="en-US" altLang="zh-CN" sz="1600">
                <a:latin typeface="楷体_GB2312" pitchFamily="49" charset="-122"/>
                <a:ea typeface="楷体_GB2312" pitchFamily="49" charset="-122"/>
                <a:cs typeface="Times New Roman" pitchFamily="18" charset="0"/>
              </a:endParaRPr>
            </a:p>
          </p:txBody>
        </p:sp>
        <p:cxnSp>
          <p:nvCxnSpPr>
            <p:cNvPr id="18444" name="直接连接符 58"/>
            <p:cNvCxnSpPr>
              <a:cxnSpLocks noChangeShapeType="1"/>
            </p:cNvCxnSpPr>
            <p:nvPr/>
          </p:nvCxnSpPr>
          <p:spPr bwMode="auto">
            <a:xfrm rot="16200000" flipH="1">
              <a:off x="3261" y="1575"/>
              <a:ext cx="740" cy="737"/>
            </a:xfrm>
            <a:prstGeom prst="line">
              <a:avLst/>
            </a:prstGeom>
            <a:noFill/>
            <a:ln w="9525" algn="ctr">
              <a:noFill/>
              <a:round/>
              <a:headEnd/>
              <a:tailEnd/>
            </a:ln>
          </p:spPr>
        </p:cxnSp>
        <p:sp>
          <p:nvSpPr>
            <p:cNvPr id="9" name="椭圆 16"/>
            <p:cNvSpPr>
              <a:spLocks noChangeArrowheads="1"/>
            </p:cNvSpPr>
            <p:nvPr/>
          </p:nvSpPr>
          <p:spPr bwMode="auto">
            <a:xfrm rot="20559479">
              <a:off x="3098" y="2107"/>
              <a:ext cx="735" cy="174"/>
            </a:xfrm>
            <a:prstGeom prst="ellipse">
              <a:avLst/>
            </a:prstGeom>
            <a:solidFill>
              <a:schemeClr val="accent2">
                <a:alpha val="50195"/>
              </a:schemeClr>
            </a:solidFill>
            <a:ln w="38100" algn="ctr">
              <a:solidFill>
                <a:schemeClr val="accent2">
                  <a:lumMod val="50000"/>
                </a:schemeClr>
              </a:solidFill>
              <a:prstDash val="sysDash"/>
              <a:round/>
              <a:headEnd/>
              <a:tailEnd/>
            </a:ln>
          </p:spPr>
          <p:txBody>
            <a:bodyPr/>
            <a:lstStyle/>
            <a:p>
              <a:pPr algn="ctr">
                <a:spcBef>
                  <a:spcPct val="20000"/>
                </a:spcBef>
                <a:buClr>
                  <a:schemeClr val="hlink"/>
                </a:buClr>
                <a:buSzPct val="70000"/>
                <a:buFont typeface="Wingdings" pitchFamily="2" charset="2"/>
                <a:buNone/>
                <a:defRPr/>
              </a:pPr>
              <a:endParaRPr lang="zh-CN" altLang="zh-CN" sz="800">
                <a:latin typeface="华文新魏" pitchFamily="2" charset="-122"/>
                <a:ea typeface="华文新魏" pitchFamily="2" charset="-122"/>
              </a:endParaRPr>
            </a:p>
          </p:txBody>
        </p:sp>
        <p:sp>
          <p:nvSpPr>
            <p:cNvPr id="10" name="矩形 11"/>
            <p:cNvSpPr>
              <a:spLocks noChangeArrowheads="1"/>
            </p:cNvSpPr>
            <p:nvPr/>
          </p:nvSpPr>
          <p:spPr bwMode="auto">
            <a:xfrm rot="20444451">
              <a:off x="3174" y="2119"/>
              <a:ext cx="499" cy="102"/>
            </a:xfrm>
            <a:prstGeom prst="rect">
              <a:avLst/>
            </a:prstGeom>
            <a:noFill/>
            <a:ln w="9525">
              <a:noFill/>
              <a:miter lim="800000"/>
              <a:headEnd/>
              <a:tailEnd/>
            </a:ln>
          </p:spPr>
          <p:txBody>
            <a:bodyPr>
              <a:spAutoFit/>
            </a:bodyPr>
            <a:lstStyle/>
            <a:p>
              <a:pPr algn="ctr">
                <a:spcBef>
                  <a:spcPct val="20000"/>
                </a:spcBef>
                <a:buClr>
                  <a:schemeClr val="hlink"/>
                </a:buClr>
                <a:buSzPct val="70000"/>
                <a:buFont typeface="Wingdings" pitchFamily="2" charset="2"/>
                <a:buNone/>
                <a:defRPr/>
              </a:pPr>
              <a:r>
                <a:rPr lang="zh-CN" altLang="en-US" sz="1000">
                  <a:solidFill>
                    <a:schemeClr val="bg1"/>
                  </a:solidFill>
                  <a:effectLst>
                    <a:outerShdw blurRad="38100" dist="38100" dir="2700000" algn="tl">
                      <a:srgbClr val="C0C0C0"/>
                    </a:outerShdw>
                  </a:effectLst>
                  <a:latin typeface="华文新魏" pitchFamily="2" charset="-122"/>
                  <a:ea typeface="华文新魏" pitchFamily="2" charset="-122"/>
                </a:rPr>
                <a:t>三阳广场站</a:t>
              </a:r>
            </a:p>
          </p:txBody>
        </p:sp>
        <p:sp>
          <p:nvSpPr>
            <p:cNvPr id="17" name="矩形 16"/>
            <p:cNvSpPr/>
            <p:nvPr/>
          </p:nvSpPr>
          <p:spPr>
            <a:xfrm rot="20347505">
              <a:off x="3779" y="1830"/>
              <a:ext cx="1036" cy="101"/>
            </a:xfrm>
            <a:prstGeom prst="rect">
              <a:avLst/>
            </a:prstGeom>
            <a:solidFill>
              <a:srgbClr val="7030A0">
                <a:alpha val="81176"/>
              </a:srgbClr>
            </a:solid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椭圆 17"/>
            <p:cNvSpPr>
              <a:spLocks noChangeArrowheads="1"/>
            </p:cNvSpPr>
            <p:nvPr/>
          </p:nvSpPr>
          <p:spPr bwMode="auto">
            <a:xfrm rot="20524600">
              <a:off x="4753" y="1603"/>
              <a:ext cx="344" cy="132"/>
            </a:xfrm>
            <a:prstGeom prst="ellipse">
              <a:avLst/>
            </a:prstGeom>
            <a:solidFill>
              <a:schemeClr val="accent2">
                <a:alpha val="50195"/>
              </a:schemeClr>
            </a:solidFill>
            <a:ln w="38100" algn="ctr">
              <a:solidFill>
                <a:schemeClr val="accent2">
                  <a:lumMod val="50000"/>
                </a:schemeClr>
              </a:solidFill>
              <a:prstDash val="sysDash"/>
              <a:round/>
              <a:headEnd/>
              <a:tailEnd/>
            </a:ln>
          </p:spPr>
          <p:txBody>
            <a:bodyPr/>
            <a:lstStyle/>
            <a:p>
              <a:pPr algn="ctr">
                <a:spcBef>
                  <a:spcPct val="20000"/>
                </a:spcBef>
                <a:buClr>
                  <a:schemeClr val="hlink"/>
                </a:buClr>
                <a:buSzPct val="70000"/>
                <a:defRPr/>
              </a:pPr>
              <a:endParaRPr lang="zh-CN" altLang="en-US" sz="1800">
                <a:latin typeface="华文新魏" pitchFamily="2" charset="-122"/>
                <a:ea typeface="华文新魏" pitchFamily="2" charset="-122"/>
              </a:endParaRPr>
            </a:p>
          </p:txBody>
        </p:sp>
        <p:sp>
          <p:nvSpPr>
            <p:cNvPr id="12" name="矩形 12"/>
            <p:cNvSpPr>
              <a:spLocks noChangeArrowheads="1"/>
            </p:cNvSpPr>
            <p:nvPr/>
          </p:nvSpPr>
          <p:spPr bwMode="auto">
            <a:xfrm rot="20648024">
              <a:off x="4750" y="1571"/>
              <a:ext cx="334" cy="103"/>
            </a:xfrm>
            <a:prstGeom prst="rect">
              <a:avLst/>
            </a:prstGeom>
            <a:noFill/>
            <a:ln w="9525">
              <a:noFill/>
              <a:miter lim="800000"/>
              <a:headEnd/>
              <a:tailEnd/>
            </a:ln>
          </p:spPr>
          <p:txBody>
            <a:bodyPr wrap="none">
              <a:spAutoFit/>
            </a:bodyPr>
            <a:lstStyle/>
            <a:p>
              <a:pPr algn="ctr">
                <a:spcBef>
                  <a:spcPct val="20000"/>
                </a:spcBef>
                <a:buClr>
                  <a:schemeClr val="hlink"/>
                </a:buClr>
                <a:buSzPct val="70000"/>
                <a:buFont typeface="Wingdings" pitchFamily="2" charset="2"/>
                <a:buNone/>
                <a:defRPr/>
              </a:pPr>
              <a:r>
                <a:rPr lang="zh-CN" altLang="en-US" sz="1000" dirty="0">
                  <a:solidFill>
                    <a:schemeClr val="bg1"/>
                  </a:solidFill>
                  <a:effectLst>
                    <a:outerShdw blurRad="38100" dist="38100" dir="2700000" algn="tl">
                      <a:srgbClr val="C0C0C0"/>
                    </a:outerShdw>
                  </a:effectLst>
                  <a:latin typeface="华文新魏" pitchFamily="2" charset="-122"/>
                  <a:ea typeface="华文新魏" pitchFamily="2" charset="-122"/>
                </a:rPr>
                <a:t>东林广场站</a:t>
              </a:r>
            </a:p>
          </p:txBody>
        </p:sp>
      </p:grpSp>
      <p:sp>
        <p:nvSpPr>
          <p:cNvPr id="40963" name="Rectangle 5"/>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项目核心价值解读</a:t>
            </a:r>
          </a:p>
        </p:txBody>
      </p:sp>
      <p:sp>
        <p:nvSpPr>
          <p:cNvPr id="108557" name="Text Box 13"/>
          <p:cNvSpPr txBox="1">
            <a:spLocks noChangeArrowheads="1"/>
          </p:cNvSpPr>
          <p:nvPr/>
        </p:nvSpPr>
        <p:spPr bwMode="auto">
          <a:xfrm>
            <a:off x="1935163" y="2574925"/>
            <a:ext cx="7086600" cy="1812925"/>
          </a:xfrm>
          <a:prstGeom prst="rect">
            <a:avLst/>
          </a:prstGeom>
          <a:solidFill>
            <a:srgbClr val="BBE0E3"/>
          </a:solidFill>
          <a:ln w="9525">
            <a:noFill/>
            <a:miter lim="800000"/>
            <a:headEnd/>
            <a:tailEnd/>
          </a:ln>
          <a:effectLst>
            <a:outerShdw blurRad="50800" dist="38100" dir="2700000" algn="tl" rotWithShape="0">
              <a:prstClr val="black">
                <a:alpha val="40000"/>
              </a:prstClr>
            </a:outerShdw>
          </a:effectLst>
        </p:spPr>
        <p:txBody>
          <a:bodyPr anchor="ctr"/>
          <a:lstStyle/>
          <a:p>
            <a:pPr algn="ctr" defTabSz="1543050">
              <a:defRPr/>
            </a:pPr>
            <a:r>
              <a:rPr lang="zh-CN" altLang="en-US" b="1" dirty="0"/>
              <a:t>无锡商业核心地段，地下轨道全面规划实施，地下商业街如何创造更高的价值</a:t>
            </a:r>
          </a:p>
        </p:txBody>
      </p:sp>
      <p:pic>
        <p:nvPicPr>
          <p:cNvPr id="108560" name="Picture 16" descr="OOOPIC_sxzj_2009032719d34fe0b07d51c6"/>
          <p:cNvPicPr>
            <a:picLocks noChangeAspect="1" noChangeArrowheads="1"/>
          </p:cNvPicPr>
          <p:nvPr/>
        </p:nvPicPr>
        <p:blipFill>
          <a:blip r:embed="rId3"/>
          <a:srcRect/>
          <a:stretch>
            <a:fillRect/>
          </a:stretch>
        </p:blipFill>
        <p:spPr bwMode="auto">
          <a:xfrm>
            <a:off x="10698163" y="2117725"/>
            <a:ext cx="5715000" cy="3709988"/>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08570" name="AutoShape 26"/>
          <p:cNvCxnSpPr>
            <a:cxnSpLocks noChangeShapeType="1"/>
          </p:cNvCxnSpPr>
          <p:nvPr/>
        </p:nvCxnSpPr>
        <p:spPr bwMode="auto">
          <a:xfrm rot="5400000" flipH="1">
            <a:off x="10300494" y="4344194"/>
            <a:ext cx="3478213" cy="2682875"/>
          </a:xfrm>
          <a:prstGeom prst="bentConnector4">
            <a:avLst>
              <a:gd name="adj1" fmla="val 23370"/>
              <a:gd name="adj2" fmla="val 117394"/>
            </a:avLst>
          </a:prstGeom>
          <a:noFill/>
          <a:ln w="57150" cap="rnd">
            <a:solidFill>
              <a:srgbClr val="FF0000"/>
            </a:solidFill>
            <a:prstDash val="sysDot"/>
            <a:miter lim="800000"/>
            <a:headEnd/>
            <a:tailEnd type="triangle" w="med" len="med"/>
          </a:ln>
          <a:effectLst>
            <a:outerShdw blurRad="50800" dist="38100" dir="2700000" algn="tl" rotWithShape="0">
              <a:prstClr val="black">
                <a:alpha val="40000"/>
              </a:prstClr>
            </a:outerShdw>
          </a:effectLst>
        </p:spPr>
      </p:cxnSp>
      <p:sp>
        <p:nvSpPr>
          <p:cNvPr id="108572" name="AutoShape 28"/>
          <p:cNvSpPr>
            <a:spLocks noChangeArrowheads="1"/>
          </p:cNvSpPr>
          <p:nvPr/>
        </p:nvSpPr>
        <p:spPr bwMode="auto">
          <a:xfrm rot="5400000">
            <a:off x="4830763" y="3984625"/>
            <a:ext cx="838200" cy="1981200"/>
          </a:xfrm>
          <a:custGeom>
            <a:avLst/>
            <a:gdLst>
              <a:gd name="T0" fmla="*/ 24395113 w 21600"/>
              <a:gd name="T1" fmla="*/ 0 h 21600"/>
              <a:gd name="T2" fmla="*/ 0 w 21600"/>
              <a:gd name="T3" fmla="*/ 90860023 h 21600"/>
              <a:gd name="T4" fmla="*/ 24395113 w 21600"/>
              <a:gd name="T5" fmla="*/ 181720047 h 21600"/>
              <a:gd name="T6" fmla="*/ 32526815 w 21600"/>
              <a:gd name="T7" fmla="*/ 9086002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BBE0E3"/>
              </a:gs>
              <a:gs pos="100000">
                <a:srgbClr val="576869"/>
              </a:gs>
            </a:gsLst>
            <a:lin ang="0" scaled="1"/>
          </a:gradFill>
          <a:ln w="9525">
            <a:no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p>
        </p:txBody>
      </p:sp>
      <p:sp>
        <p:nvSpPr>
          <p:cNvPr id="108573" name="Text Box 29"/>
          <p:cNvSpPr txBox="1">
            <a:spLocks noChangeArrowheads="1"/>
          </p:cNvSpPr>
          <p:nvPr/>
        </p:nvSpPr>
        <p:spPr bwMode="auto">
          <a:xfrm>
            <a:off x="715963" y="5775325"/>
            <a:ext cx="9124950" cy="2286000"/>
          </a:xfrm>
          <a:prstGeom prst="rect">
            <a:avLst/>
          </a:prstGeom>
          <a:solidFill>
            <a:srgbClr val="3366CC"/>
          </a:solidFill>
          <a:ln w="9525">
            <a:noFill/>
            <a:miter lim="800000"/>
            <a:headEnd/>
            <a:tailEnd/>
          </a:ln>
          <a:effectLst>
            <a:outerShdw blurRad="50800" dist="38100" dir="2700000" algn="tl" rotWithShape="0">
              <a:prstClr val="black">
                <a:alpha val="40000"/>
              </a:prstClr>
            </a:outerShdw>
          </a:effectLst>
        </p:spPr>
        <p:txBody>
          <a:bodyPr anchor="ctr"/>
          <a:lstStyle/>
          <a:p>
            <a:pPr algn="ctr" defTabSz="1543050">
              <a:defRPr/>
            </a:pPr>
            <a:r>
              <a:rPr lang="en-US" altLang="zh-CN" b="1">
                <a:solidFill>
                  <a:schemeClr val="bg1"/>
                </a:solidFill>
              </a:rPr>
              <a:t>2.6</a:t>
            </a:r>
            <a:r>
              <a:rPr lang="zh-CN" altLang="en-US" b="1">
                <a:solidFill>
                  <a:schemeClr val="bg1"/>
                </a:solidFill>
              </a:rPr>
              <a:t>万方地下商业，迎合无锡核心商圈既有价值，定位如何突破；</a:t>
            </a:r>
          </a:p>
          <a:p>
            <a:pPr algn="ctr" defTabSz="1543050">
              <a:defRPr/>
            </a:pPr>
            <a:r>
              <a:rPr lang="zh-CN" altLang="en-US" b="1">
                <a:solidFill>
                  <a:schemeClr val="bg1"/>
                </a:solidFill>
              </a:rPr>
              <a:t>地下商业街产品与业态如何有效结合，形成核心商圈内消费的崭新亮点；</a:t>
            </a:r>
          </a:p>
        </p:txBody>
      </p:sp>
      <p:sp>
        <p:nvSpPr>
          <p:cNvPr id="108576" name="Rectangle 32"/>
          <p:cNvSpPr>
            <a:spLocks noChangeArrowheads="1"/>
          </p:cNvSpPr>
          <p:nvPr/>
        </p:nvSpPr>
        <p:spPr bwMode="auto">
          <a:xfrm>
            <a:off x="4267200" y="79375"/>
            <a:ext cx="13288963" cy="97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154305" tIns="77153" rIns="154305" bIns="77153" anchor="ctr"/>
          <a:lstStyle/>
          <a:p>
            <a:pPr defTabSz="1543050"/>
            <a:r>
              <a:rPr lang="zh-CN" altLang="en-US" b="1">
                <a:solidFill>
                  <a:schemeClr val="tx2"/>
                </a:solidFill>
              </a:rPr>
              <a:t>以何作为本案</a:t>
            </a:r>
            <a:r>
              <a:rPr lang="en-US" altLang="zh-CN" b="1">
                <a:solidFill>
                  <a:schemeClr val="tx2"/>
                </a:solidFill>
              </a:rPr>
              <a:t>2.6</a:t>
            </a:r>
            <a:r>
              <a:rPr lang="zh-CN" altLang="en-US" b="1">
                <a:solidFill>
                  <a:schemeClr val="tx2"/>
                </a:solidFill>
              </a:rPr>
              <a:t>万方地下商业的价值推动器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8576"/>
                                        </p:tgtEl>
                                        <p:attrNameLst>
                                          <p:attrName>style.visibility</p:attrName>
                                        </p:attrNameLst>
                                      </p:cBhvr>
                                      <p:to>
                                        <p:strVal val="visible"/>
                                      </p:to>
                                    </p:set>
                                    <p:animEffect transition="in" filter="dissolve">
                                      <p:cBhvr>
                                        <p:cTn id="7" dur="500"/>
                                        <p:tgtEl>
                                          <p:spTgt spid="1085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8557"/>
                                        </p:tgtEl>
                                        <p:attrNameLst>
                                          <p:attrName>style.visibility</p:attrName>
                                        </p:attrNameLst>
                                      </p:cBhvr>
                                      <p:to>
                                        <p:strVal val="visible"/>
                                      </p:to>
                                    </p:set>
                                    <p:animEffect transition="in" filter="fade">
                                      <p:cBhvr>
                                        <p:cTn id="12" dur="500"/>
                                        <p:tgtEl>
                                          <p:spTgt spid="108557"/>
                                        </p:tgtEl>
                                      </p:cBhvr>
                                    </p:animEffect>
                                  </p:childTnLst>
                                </p:cTn>
                              </p:par>
                              <p:par>
                                <p:cTn id="13" presetID="9"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1" fill="hold" grpId="0" nodeType="clickEffect">
                                  <p:stCondLst>
                                    <p:cond delay="0"/>
                                  </p:stCondLst>
                                  <p:childTnLst>
                                    <p:set>
                                      <p:cBhvr>
                                        <p:cTn id="19" dur="1" fill="hold">
                                          <p:stCondLst>
                                            <p:cond delay="0"/>
                                          </p:stCondLst>
                                        </p:cTn>
                                        <p:tgtEl>
                                          <p:spTgt spid="108572"/>
                                        </p:tgtEl>
                                        <p:attrNameLst>
                                          <p:attrName>style.visibility</p:attrName>
                                        </p:attrNameLst>
                                      </p:cBhvr>
                                      <p:to>
                                        <p:strVal val="visible"/>
                                      </p:to>
                                    </p:set>
                                    <p:animEffect transition="in" filter="slide(fromTop)">
                                      <p:cBhvr>
                                        <p:cTn id="20" dur="500"/>
                                        <p:tgtEl>
                                          <p:spTgt spid="108572"/>
                                        </p:tgtEl>
                                      </p:cBhvr>
                                    </p:animEffect>
                                  </p:childTnLst>
                                </p:cTn>
                              </p:par>
                            </p:childTnLst>
                          </p:cTn>
                        </p:par>
                        <p:par>
                          <p:cTn id="21" fill="hold" nodeType="afterGroup">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8573"/>
                                        </p:tgtEl>
                                        <p:attrNameLst>
                                          <p:attrName>style.visibility</p:attrName>
                                        </p:attrNameLst>
                                      </p:cBhvr>
                                      <p:to>
                                        <p:strVal val="visible"/>
                                      </p:to>
                                    </p:set>
                                    <p:animEffect transition="in" filter="fade">
                                      <p:cBhvr>
                                        <p:cTn id="24" dur="500"/>
                                        <p:tgtEl>
                                          <p:spTgt spid="108573"/>
                                        </p:tgtEl>
                                      </p:cBhvr>
                                    </p:animEffect>
                                  </p:childTnLst>
                                </p:cTn>
                              </p:par>
                            </p:childTnLst>
                          </p:cTn>
                        </p:par>
                        <p:par>
                          <p:cTn id="25" fill="hold" nodeType="afterGroup">
                            <p:stCondLst>
                              <p:cond delay="1000"/>
                            </p:stCondLst>
                            <p:childTnLst>
                              <p:par>
                                <p:cTn id="26" presetID="10" presetClass="entr" presetSubtype="0" fill="hold" nodeType="afterEffect">
                                  <p:stCondLst>
                                    <p:cond delay="0"/>
                                  </p:stCondLst>
                                  <p:childTnLst>
                                    <p:set>
                                      <p:cBhvr>
                                        <p:cTn id="27" dur="1" fill="hold">
                                          <p:stCondLst>
                                            <p:cond delay="0"/>
                                          </p:stCondLst>
                                        </p:cTn>
                                        <p:tgtEl>
                                          <p:spTgt spid="108570"/>
                                        </p:tgtEl>
                                        <p:attrNameLst>
                                          <p:attrName>style.visibility</p:attrName>
                                        </p:attrNameLst>
                                      </p:cBhvr>
                                      <p:to>
                                        <p:strVal val="visible"/>
                                      </p:to>
                                    </p:set>
                                    <p:animEffect transition="in" filter="fade">
                                      <p:cBhvr>
                                        <p:cTn id="28" dur="500"/>
                                        <p:tgtEl>
                                          <p:spTgt spid="108570"/>
                                        </p:tgtEl>
                                      </p:cBhvr>
                                    </p:animEffect>
                                  </p:childTnLst>
                                </p:cTn>
                              </p:par>
                            </p:childTnLst>
                          </p:cTn>
                        </p:par>
                        <p:par>
                          <p:cTn id="29" fill="hold" nodeType="afterGroup">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8560"/>
                                        </p:tgtEl>
                                        <p:attrNameLst>
                                          <p:attrName>style.visibility</p:attrName>
                                        </p:attrNameLst>
                                      </p:cBhvr>
                                      <p:to>
                                        <p:strVal val="visible"/>
                                      </p:to>
                                    </p:set>
                                    <p:animEffect transition="in" filter="fade">
                                      <p:cBhvr>
                                        <p:cTn id="32" dur="500"/>
                                        <p:tgtEl>
                                          <p:spTgt spid="108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7" grpId="0" animBg="1"/>
      <p:bldP spid="108572" grpId="0" animBg="1"/>
      <p:bldP spid="108573" grpId="0" animBg="1"/>
      <p:bldP spid="10857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noChangeArrowheads="1"/>
          </p:cNvSpPr>
          <p:nvPr/>
        </p:nvSpPr>
        <p:spPr bwMode="auto">
          <a:xfrm>
            <a:off x="6915150" y="4883150"/>
            <a:ext cx="4425950" cy="2035175"/>
          </a:xfrm>
          <a:prstGeom prst="triangle">
            <a:avLst>
              <a:gd name="adj" fmla="val 50500"/>
            </a:avLst>
          </a:prstGeom>
          <a:solidFill>
            <a:schemeClr val="accent1">
              <a:lumMod val="75000"/>
            </a:schemeClr>
          </a:solidFill>
          <a:ln w="6350">
            <a:noFill/>
            <a:miter lim="800000"/>
            <a:headEnd/>
            <a:tailEnd/>
          </a:ln>
          <a:effectLst>
            <a:innerShdw blurRad="63500" dist="50800" dir="8100000">
              <a:prstClr val="black">
                <a:alpha val="50000"/>
              </a:prstClr>
            </a:innerShdw>
          </a:effectLst>
          <a:scene3d>
            <a:camera prst="orthographicFront"/>
            <a:lightRig rig="threePt" dir="t"/>
          </a:scene3d>
          <a:sp3d>
            <a:bevelT w="165100" prst="coolSlant"/>
          </a:sp3d>
        </p:spPr>
        <p:txBody>
          <a:bodyPr wrap="none" lIns="0" tIns="0" rIns="0" bIns="0" anchor="ctr"/>
          <a:lstStyle/>
          <a:p>
            <a:pPr defTabSz="1473200">
              <a:defRPr/>
            </a:pPr>
            <a:endParaRPr lang="zh-CN" altLang="zh-CN" sz="2900">
              <a:latin typeface="Times New Roman" pitchFamily="18" charset="0"/>
              <a:ea typeface="宋体" pitchFamily="2" charset="-122"/>
            </a:endParaRPr>
          </a:p>
        </p:txBody>
      </p:sp>
      <p:sp>
        <p:nvSpPr>
          <p:cNvPr id="364547" name="Rectangle 7"/>
          <p:cNvSpPr>
            <a:spLocks noChangeArrowheads="1"/>
          </p:cNvSpPr>
          <p:nvPr/>
        </p:nvSpPr>
        <p:spPr bwMode="auto">
          <a:xfrm>
            <a:off x="7643813" y="5980113"/>
            <a:ext cx="29432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spAutoFit/>
          </a:bodyPr>
          <a:lstStyle/>
          <a:p>
            <a:pPr algn="ctr" defTabSz="528638">
              <a:tabLst>
                <a:tab pos="13723938" algn="r"/>
              </a:tabLst>
            </a:pPr>
            <a:r>
              <a:rPr lang="zh-CN" altLang="en-US" sz="2300" b="1">
                <a:latin typeface="微软雅黑" pitchFamily="34" charset="-122"/>
                <a:ea typeface="微软雅黑" pitchFamily="34" charset="-122"/>
              </a:rPr>
              <a:t>项目商业形态</a:t>
            </a:r>
            <a:endParaRPr lang="en-US" altLang="de-DE" sz="2300" b="1">
              <a:latin typeface="微软雅黑" pitchFamily="34" charset="-122"/>
              <a:ea typeface="微软雅黑" pitchFamily="34" charset="-122"/>
            </a:endParaRPr>
          </a:p>
        </p:txBody>
      </p:sp>
      <p:sp>
        <p:nvSpPr>
          <p:cNvPr id="364549" name="Freeform 10"/>
          <p:cNvSpPr>
            <a:spLocks/>
          </p:cNvSpPr>
          <p:nvPr/>
        </p:nvSpPr>
        <p:spPr bwMode="auto">
          <a:xfrm flipH="1" flipV="1">
            <a:off x="12282488" y="5778500"/>
            <a:ext cx="3897312" cy="850900"/>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996633"/>
            </a:solidFill>
            <a:round/>
            <a:headEnd type="triangle" w="med" len="lg"/>
            <a:tailEnd/>
          </a:ln>
          <a:extLst>
            <a:ext uri="{909E8E84-426E-40DD-AFC4-6F175D3DCCD1}">
              <a14:hiddenFill xmlns:a14="http://schemas.microsoft.com/office/drawing/2010/main" xmlns="">
                <a:solidFill>
                  <a:srgbClr val="FFFFFF"/>
                </a:solidFill>
              </a14:hiddenFill>
            </a:ext>
          </a:extLst>
        </p:spPr>
        <p:txBody>
          <a:bodyPr wrap="none" lIns="0" tIns="0" rIns="0" bIns="0" anchor="ctr"/>
          <a:lstStyle/>
          <a:p>
            <a:endParaRPr lang="zh-CN" altLang="en-US"/>
          </a:p>
        </p:txBody>
      </p:sp>
      <p:sp>
        <p:nvSpPr>
          <p:cNvPr id="364550" name="Freeform 13"/>
          <p:cNvSpPr>
            <a:spLocks/>
          </p:cNvSpPr>
          <p:nvPr/>
        </p:nvSpPr>
        <p:spPr bwMode="auto">
          <a:xfrm flipV="1">
            <a:off x="620713" y="5778500"/>
            <a:ext cx="5445125" cy="850900"/>
          </a:xfrm>
          <a:custGeom>
            <a:avLst/>
            <a:gdLst>
              <a:gd name="T0" fmla="*/ 2147483647 w 1285"/>
              <a:gd name="T1" fmla="*/ 0 h 592"/>
              <a:gd name="T2" fmla="*/ 2147483647 w 1285"/>
              <a:gd name="T3" fmla="*/ 2147483647 h 592"/>
              <a:gd name="T4" fmla="*/ 0 w 1285"/>
              <a:gd name="T5" fmla="*/ 2147483647 h 592"/>
              <a:gd name="T6" fmla="*/ 0 60000 65536"/>
              <a:gd name="T7" fmla="*/ 0 60000 65536"/>
              <a:gd name="T8" fmla="*/ 0 60000 65536"/>
              <a:gd name="T9" fmla="*/ 0 w 1285"/>
              <a:gd name="T10" fmla="*/ 0 h 592"/>
              <a:gd name="T11" fmla="*/ 1285 w 1285"/>
              <a:gd name="T12" fmla="*/ 592 h 592"/>
            </a:gdLst>
            <a:ahLst/>
            <a:cxnLst>
              <a:cxn ang="T6">
                <a:pos x="T0" y="T1"/>
              </a:cxn>
              <a:cxn ang="T7">
                <a:pos x="T2" y="T3"/>
              </a:cxn>
              <a:cxn ang="T8">
                <a:pos x="T4" y="T5"/>
              </a:cxn>
            </a:cxnLst>
            <a:rect l="T9" t="T10" r="T11" b="T12"/>
            <a:pathLst>
              <a:path w="1285" h="592">
                <a:moveTo>
                  <a:pt x="1285" y="0"/>
                </a:moveTo>
                <a:lnTo>
                  <a:pt x="1285" y="592"/>
                </a:lnTo>
                <a:lnTo>
                  <a:pt x="0" y="592"/>
                </a:lnTo>
              </a:path>
            </a:pathLst>
          </a:custGeom>
          <a:noFill/>
          <a:ln w="22225">
            <a:solidFill>
              <a:srgbClr val="996633"/>
            </a:solidFill>
            <a:round/>
            <a:headEnd type="triangle" w="med" len="lg"/>
            <a:tailEnd/>
          </a:ln>
          <a:extLst>
            <a:ext uri="{909E8E84-426E-40DD-AFC4-6F175D3DCCD1}">
              <a14:hiddenFill xmlns:a14="http://schemas.microsoft.com/office/drawing/2010/main" xmlns="">
                <a:solidFill>
                  <a:srgbClr val="FFFFFF"/>
                </a:solidFill>
              </a14:hiddenFill>
            </a:ext>
          </a:extLst>
        </p:spPr>
        <p:txBody>
          <a:bodyPr wrap="none" lIns="0" tIns="0" rIns="0" bIns="0" anchor="ctr"/>
          <a:lstStyle/>
          <a:p>
            <a:endParaRPr lang="zh-CN" altLang="en-US"/>
          </a:p>
        </p:txBody>
      </p:sp>
      <p:grpSp>
        <p:nvGrpSpPr>
          <p:cNvPr id="2" name="组合 13"/>
          <p:cNvGrpSpPr>
            <a:grpSpLocks/>
          </p:cNvGrpSpPr>
          <p:nvPr/>
        </p:nvGrpSpPr>
        <p:grpSpPr bwMode="auto">
          <a:xfrm>
            <a:off x="6751638" y="3933825"/>
            <a:ext cx="4841875" cy="850900"/>
            <a:chOff x="4151313" y="2565418"/>
            <a:chExt cx="2041525" cy="600075"/>
          </a:xfrm>
        </p:grpSpPr>
        <p:sp>
          <p:nvSpPr>
            <p:cNvPr id="82959" name="Freeform 12"/>
            <p:cNvSpPr>
              <a:spLocks/>
            </p:cNvSpPr>
            <p:nvPr/>
          </p:nvSpPr>
          <p:spPr bwMode="auto">
            <a:xfrm>
              <a:off x="5170488" y="2565418"/>
              <a:ext cx="1587" cy="600075"/>
            </a:xfrm>
            <a:custGeom>
              <a:avLst/>
              <a:gdLst>
                <a:gd name="T0" fmla="*/ 0 w 1"/>
                <a:gd name="T1" fmla="*/ 2147483647 h 592"/>
                <a:gd name="T2" fmla="*/ 0 w 1"/>
                <a:gd name="T3" fmla="*/ 0 h 592"/>
                <a:gd name="T4" fmla="*/ 0 60000 65536"/>
                <a:gd name="T5" fmla="*/ 0 60000 65536"/>
                <a:gd name="T6" fmla="*/ 0 w 1"/>
                <a:gd name="T7" fmla="*/ 0 h 592"/>
                <a:gd name="T8" fmla="*/ 1 w 1"/>
                <a:gd name="T9" fmla="*/ 592 h 592"/>
              </a:gdLst>
              <a:ahLst/>
              <a:cxnLst>
                <a:cxn ang="T4">
                  <a:pos x="T0" y="T1"/>
                </a:cxn>
                <a:cxn ang="T5">
                  <a:pos x="T2" y="T3"/>
                </a:cxn>
              </a:cxnLst>
              <a:rect l="T6" t="T7" r="T8" b="T9"/>
              <a:pathLst>
                <a:path w="1" h="592">
                  <a:moveTo>
                    <a:pt x="0" y="592"/>
                  </a:moveTo>
                  <a:lnTo>
                    <a:pt x="0" y="0"/>
                  </a:lnTo>
                </a:path>
              </a:pathLst>
            </a:custGeom>
            <a:noFill/>
            <a:ln w="22225">
              <a:solidFill>
                <a:srgbClr val="996633"/>
              </a:solidFill>
              <a:round/>
              <a:headEnd type="triangle" w="med" len="lg"/>
              <a:tailEnd/>
            </a:ln>
            <a:extLst>
              <a:ext uri="{909E8E84-426E-40DD-AFC4-6F175D3DCCD1}">
                <a14:hiddenFill xmlns:a14="http://schemas.microsoft.com/office/drawing/2010/main" xmlns="">
                  <a:solidFill>
                    <a:srgbClr val="FFFFFF"/>
                  </a:solidFill>
                </a14:hiddenFill>
              </a:ext>
            </a:extLst>
          </p:spPr>
          <p:txBody>
            <a:bodyPr wrap="none" lIns="0" tIns="0" rIns="0" bIns="0" anchor="ctr"/>
            <a:lstStyle/>
            <a:p>
              <a:endParaRPr lang="zh-CN" altLang="en-US"/>
            </a:p>
          </p:txBody>
        </p:sp>
        <p:sp>
          <p:nvSpPr>
            <p:cNvPr id="82960" name="Line 15"/>
            <p:cNvSpPr>
              <a:spLocks noChangeShapeType="1"/>
            </p:cNvSpPr>
            <p:nvPr/>
          </p:nvSpPr>
          <p:spPr bwMode="auto">
            <a:xfrm>
              <a:off x="4151313" y="2567006"/>
              <a:ext cx="2041525" cy="0"/>
            </a:xfrm>
            <a:prstGeom prst="line">
              <a:avLst/>
            </a:prstGeom>
            <a:noFill/>
            <a:ln w="22225">
              <a:solidFill>
                <a:srgbClr val="996633"/>
              </a:solidFill>
              <a:round/>
              <a:headEnd/>
              <a:tailEnd/>
            </a:ln>
            <a:extLst>
              <a:ext uri="{909E8E84-426E-40DD-AFC4-6F175D3DCCD1}">
                <a14:hiddenFill xmlns:a14="http://schemas.microsoft.com/office/drawing/2010/main" xmlns="">
                  <a:noFill/>
                </a14:hiddenFill>
              </a:ext>
            </a:extLst>
          </p:spPr>
          <p:txBody>
            <a:bodyPr wrap="none" lIns="0" tIns="0" rIns="0" bIns="0" anchor="ctr"/>
            <a:lstStyle/>
            <a:p>
              <a:endParaRPr lang="zh-CN" altLang="en-US"/>
            </a:p>
          </p:txBody>
        </p:sp>
      </p:grpSp>
      <p:sp>
        <p:nvSpPr>
          <p:cNvPr id="364554" name="矩形 9"/>
          <p:cNvSpPr>
            <a:spLocks noChangeArrowheads="1"/>
          </p:cNvSpPr>
          <p:nvPr/>
        </p:nvSpPr>
        <p:spPr bwMode="auto">
          <a:xfrm>
            <a:off x="6442075" y="1127125"/>
            <a:ext cx="5286375" cy="3484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58" tIns="73630" rIns="147258" bIns="73630">
            <a:spAutoFit/>
          </a:bodyPr>
          <a:lstStyle/>
          <a:p>
            <a:pPr defTabSz="1473200">
              <a:lnSpc>
                <a:spcPct val="150000"/>
              </a:lnSpc>
              <a:spcBef>
                <a:spcPct val="50000"/>
              </a:spcBef>
            </a:pPr>
            <a:r>
              <a:rPr lang="zh-CN" altLang="en-US" sz="2300" b="1">
                <a:latin typeface="微软雅黑" pitchFamily="34" charset="-122"/>
                <a:ea typeface="微软雅黑" pitchFamily="34" charset="-122"/>
              </a:rPr>
              <a:t>区域属性：</a:t>
            </a:r>
            <a:r>
              <a:rPr lang="zh-CN" altLang="en-US" sz="2300">
                <a:latin typeface="微软雅黑" pitchFamily="34" charset="-122"/>
                <a:ea typeface="微软雅黑" pitchFamily="34" charset="-122"/>
              </a:rPr>
              <a:t>本从项目本体的资源轴分析，项目地处无锡市市中心，区位优势明显，交通便利，优越的先天条件将带来稳定的客群。所在区域商贸业发达，有着良好的发展环境。</a:t>
            </a:r>
          </a:p>
          <a:p>
            <a:pPr algn="ctr" defTabSz="1473200">
              <a:lnSpc>
                <a:spcPct val="150000"/>
              </a:lnSpc>
              <a:spcBef>
                <a:spcPct val="50000"/>
              </a:spcBef>
            </a:pPr>
            <a:endParaRPr lang="en-US" altLang="zh-CN" sz="2300">
              <a:latin typeface="微软雅黑" pitchFamily="34" charset="-122"/>
              <a:ea typeface="微软雅黑" pitchFamily="34" charset="-122"/>
            </a:endParaRPr>
          </a:p>
        </p:txBody>
      </p:sp>
      <p:sp>
        <p:nvSpPr>
          <p:cNvPr id="364555" name="矩形 10"/>
          <p:cNvSpPr>
            <a:spLocks noChangeArrowheads="1"/>
          </p:cNvSpPr>
          <p:nvPr/>
        </p:nvSpPr>
        <p:spPr bwMode="auto">
          <a:xfrm>
            <a:off x="504825" y="2466975"/>
            <a:ext cx="5684838" cy="330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58" tIns="73630" rIns="147258" bIns="73630">
            <a:spAutoFit/>
          </a:bodyPr>
          <a:lstStyle/>
          <a:p>
            <a:pPr defTabSz="1473200">
              <a:lnSpc>
                <a:spcPct val="150000"/>
              </a:lnSpc>
              <a:spcBef>
                <a:spcPct val="50000"/>
              </a:spcBef>
            </a:pPr>
            <a:r>
              <a:rPr lang="zh-CN" altLang="en-US" sz="2300" b="1">
                <a:latin typeface="微软雅黑" pitchFamily="34" charset="-122"/>
                <a:ea typeface="微软雅黑" pitchFamily="34" charset="-122"/>
              </a:rPr>
              <a:t>宏观研究：</a:t>
            </a:r>
            <a:r>
              <a:rPr lang="zh-CN" altLang="en-US" sz="2300">
                <a:latin typeface="微软雅黑" pitchFamily="34" charset="-122"/>
                <a:ea typeface="微软雅黑" pitchFamily="34" charset="-122"/>
              </a:rPr>
              <a:t>无锡市近年来经济发展态势良好，</a:t>
            </a:r>
            <a:r>
              <a:rPr lang="en-US" altLang="zh-CN" sz="2300">
                <a:latin typeface="微软雅黑" pitchFamily="34" charset="-122"/>
                <a:ea typeface="微软雅黑" pitchFamily="34" charset="-122"/>
              </a:rPr>
              <a:t>GDP</a:t>
            </a:r>
            <a:r>
              <a:rPr lang="zh-CN" altLang="en-US" sz="2300">
                <a:latin typeface="微软雅黑" pitchFamily="34" charset="-122"/>
                <a:ea typeface="微软雅黑" pitchFamily="34" charset="-122"/>
              </a:rPr>
              <a:t>保持高速增长。人口到</a:t>
            </a:r>
            <a:r>
              <a:rPr lang="en-US" altLang="zh-CN" sz="2300">
                <a:latin typeface="微软雅黑" pitchFamily="34" charset="-122"/>
                <a:ea typeface="微软雅黑" pitchFamily="34" charset="-122"/>
              </a:rPr>
              <a:t>2020</a:t>
            </a:r>
            <a:r>
              <a:rPr lang="zh-CN" altLang="en-US" sz="2300">
                <a:latin typeface="微软雅黑" pitchFamily="34" charset="-122"/>
                <a:ea typeface="微软雅黑" pitchFamily="34" charset="-122"/>
              </a:rPr>
              <a:t>年，将突破</a:t>
            </a:r>
            <a:r>
              <a:rPr lang="en-US" altLang="zh-CN" sz="2300">
                <a:latin typeface="微软雅黑" pitchFamily="34" charset="-122"/>
                <a:ea typeface="微软雅黑" pitchFamily="34" charset="-122"/>
              </a:rPr>
              <a:t>750</a:t>
            </a:r>
            <a:r>
              <a:rPr lang="zh-CN" altLang="en-US" sz="2300">
                <a:latin typeface="微软雅黑" pitchFamily="34" charset="-122"/>
                <a:ea typeface="微软雅黑" pitchFamily="34" charset="-122"/>
              </a:rPr>
              <a:t>万，消费需求旺盛。然就目前无锡总体消费水平来看，较国内一线城市还存在差距，但是增长迅速。第三产业比重正日渐加重。</a:t>
            </a:r>
          </a:p>
        </p:txBody>
      </p:sp>
      <p:sp>
        <p:nvSpPr>
          <p:cNvPr id="364556" name="矩形 11"/>
          <p:cNvSpPr>
            <a:spLocks noChangeArrowheads="1"/>
          </p:cNvSpPr>
          <p:nvPr/>
        </p:nvSpPr>
        <p:spPr bwMode="auto">
          <a:xfrm>
            <a:off x="11917363" y="2971800"/>
            <a:ext cx="4913312" cy="280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58" tIns="73630" rIns="147258" bIns="73630">
            <a:spAutoFit/>
          </a:bodyPr>
          <a:lstStyle/>
          <a:p>
            <a:pPr algn="ctr" defTabSz="1473200">
              <a:lnSpc>
                <a:spcPct val="150000"/>
              </a:lnSpc>
              <a:spcBef>
                <a:spcPct val="50000"/>
              </a:spcBef>
            </a:pPr>
            <a:r>
              <a:rPr lang="zh-CN" altLang="en-US" sz="2300" b="1">
                <a:latin typeface="微软雅黑" pitchFamily="34" charset="-122"/>
                <a:ea typeface="微软雅黑" pitchFamily="34" charset="-122"/>
              </a:rPr>
              <a:t>地产发展：</a:t>
            </a:r>
            <a:r>
              <a:rPr lang="zh-CN" altLang="en-US" sz="2300">
                <a:latin typeface="微软雅黑" pitchFamily="34" charset="-122"/>
                <a:ea typeface="微软雅黑" pitchFamily="34" charset="-122"/>
              </a:rPr>
              <a:t>锡单核商业中心的格局目前仍较难改变，本项目地处中心区商业带，商业条件成熟商业环境浓厚，应避免同质化竞争，走差异化竞争道路，突出主题特色。</a:t>
            </a:r>
          </a:p>
        </p:txBody>
      </p:sp>
      <p:grpSp>
        <p:nvGrpSpPr>
          <p:cNvPr id="4" name="组合 13"/>
          <p:cNvGrpSpPr>
            <a:grpSpLocks/>
          </p:cNvGrpSpPr>
          <p:nvPr/>
        </p:nvGrpSpPr>
        <p:grpSpPr bwMode="auto">
          <a:xfrm>
            <a:off x="1173163" y="7000875"/>
            <a:ext cx="15298737" cy="1819275"/>
            <a:chOff x="1173163" y="7000875"/>
            <a:chExt cx="15298737" cy="1819275"/>
          </a:xfrm>
        </p:grpSpPr>
        <p:sp>
          <p:nvSpPr>
            <p:cNvPr id="82957" name="Rectangle 8"/>
            <p:cNvSpPr>
              <a:spLocks noChangeArrowheads="1"/>
            </p:cNvSpPr>
            <p:nvPr/>
          </p:nvSpPr>
          <p:spPr bwMode="auto">
            <a:xfrm>
              <a:off x="1173163" y="7070725"/>
              <a:ext cx="15298737" cy="1749425"/>
            </a:xfrm>
            <a:prstGeom prst="rect">
              <a:avLst/>
            </a:prstGeom>
            <a:solidFill>
              <a:srgbClr val="3366CC"/>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wrap="none" lIns="0" tIns="0" rIns="0" bIns="0" anchor="ctr"/>
            <a:lstStyle/>
            <a:p>
              <a:pPr defTabSz="1473200"/>
              <a:endParaRPr lang="zh-CN" altLang="zh-CN" sz="2900">
                <a:latin typeface="Times New Roman" pitchFamily="18" charset="0"/>
                <a:ea typeface="宋体" pitchFamily="2" charset="-122"/>
              </a:endParaRPr>
            </a:p>
          </p:txBody>
        </p:sp>
        <p:sp>
          <p:nvSpPr>
            <p:cNvPr id="82958" name="Rectangle 9"/>
            <p:cNvSpPr>
              <a:spLocks noChangeArrowheads="1"/>
            </p:cNvSpPr>
            <p:nvPr/>
          </p:nvSpPr>
          <p:spPr bwMode="auto">
            <a:xfrm>
              <a:off x="1230313" y="7000875"/>
              <a:ext cx="15139987" cy="1716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spAutoFit/>
            </a:bodyPr>
            <a:lstStyle/>
            <a:p>
              <a:pPr defTabSz="528638">
                <a:lnSpc>
                  <a:spcPct val="150000"/>
                </a:lnSpc>
                <a:tabLst>
                  <a:tab pos="13723938" algn="r"/>
                </a:tabLst>
              </a:pPr>
              <a:r>
                <a:rPr lang="zh-CN" altLang="en-US" sz="2300" b="1">
                  <a:solidFill>
                    <a:schemeClr val="bg1"/>
                  </a:solidFill>
                  <a:latin typeface="微软雅黑" pitchFamily="34" charset="-122"/>
                  <a:ea typeface="微软雅黑" pitchFamily="34" charset="-122"/>
                </a:rPr>
                <a:t>从</a:t>
              </a:r>
              <a:r>
                <a:rPr lang="en-US" altLang="zh-CN" sz="2300" b="1">
                  <a:solidFill>
                    <a:schemeClr val="bg1"/>
                  </a:solidFill>
                  <a:latin typeface="微软雅黑" pitchFamily="34" charset="-122"/>
                  <a:ea typeface="微软雅黑" pitchFamily="34" charset="-122"/>
                </a:rPr>
                <a:t>HBC</a:t>
              </a:r>
              <a:r>
                <a:rPr lang="zh-CN" altLang="en-US" sz="2300" b="1">
                  <a:solidFill>
                    <a:schemeClr val="bg1"/>
                  </a:solidFill>
                  <a:latin typeface="微软雅黑" pitchFamily="34" charset="-122"/>
                  <a:ea typeface="微软雅黑" pitchFamily="34" charset="-122"/>
                </a:rPr>
                <a:t>模型分析总结，本项目商业形态定位</a:t>
              </a:r>
              <a:r>
                <a:rPr lang="en-US" altLang="zh-CN" sz="2300" b="1">
                  <a:solidFill>
                    <a:schemeClr val="bg1"/>
                  </a:solidFill>
                  <a:latin typeface="微软雅黑" pitchFamily="34" charset="-122"/>
                  <a:ea typeface="微软雅黑" pitchFamily="34" charset="-122"/>
                </a:rPr>
                <a:t>——</a:t>
              </a:r>
            </a:p>
            <a:p>
              <a:pPr algn="ctr" defTabSz="528638">
                <a:lnSpc>
                  <a:spcPct val="150000"/>
                </a:lnSpc>
                <a:tabLst>
                  <a:tab pos="13723938" algn="r"/>
                </a:tabLst>
              </a:pPr>
              <a:r>
                <a:rPr lang="zh-CN" altLang="en-US" sz="5200" b="1">
                  <a:solidFill>
                    <a:schemeClr val="bg1"/>
                  </a:solidFill>
                  <a:latin typeface="微软雅黑" pitchFamily="34" charset="-122"/>
                  <a:ea typeface="微软雅黑" pitchFamily="34" charset="-122"/>
                </a:rPr>
                <a:t>差异于核心商圈的，并由多种业态组成的商业体</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64555"/>
                                        </p:tgtEl>
                                        <p:attrNameLst>
                                          <p:attrName>style.visibility</p:attrName>
                                        </p:attrNameLst>
                                      </p:cBhvr>
                                      <p:to>
                                        <p:strVal val="visible"/>
                                      </p:to>
                                    </p:set>
                                    <p:anim calcmode="discrete" valueType="clr">
                                      <p:cBhvr override="childStyle">
                                        <p:cTn id="7" dur="30"/>
                                        <p:tgtEl>
                                          <p:spTgt spid="364555"/>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364555"/>
                                        </p:tgtEl>
                                        <p:attrNameLst>
                                          <p:attrName>fillcolor</p:attrName>
                                        </p:attrNameLst>
                                      </p:cBhvr>
                                      <p:tavLst>
                                        <p:tav tm="0">
                                          <p:val>
                                            <p:clrVal>
                                              <a:schemeClr val="accent2"/>
                                            </p:clrVal>
                                          </p:val>
                                        </p:tav>
                                        <p:tav tm="50000">
                                          <p:val>
                                            <p:clrVal>
                                              <a:schemeClr val="hlink"/>
                                            </p:clrVal>
                                          </p:val>
                                        </p:tav>
                                      </p:tavLst>
                                    </p:anim>
                                    <p:set>
                                      <p:cBhvr>
                                        <p:cTn id="9" dur="30"/>
                                        <p:tgtEl>
                                          <p:spTgt spid="364555"/>
                                        </p:tgtEl>
                                        <p:attrNameLst>
                                          <p:attrName>fill.type</p:attrName>
                                        </p:attrNameLst>
                                      </p:cBhvr>
                                      <p:to>
                                        <p:strVal val="solid"/>
                                      </p:to>
                                    </p:set>
                                  </p:childTnLst>
                                </p:cTn>
                              </p:par>
                            </p:childTnLst>
                          </p:cTn>
                        </p:par>
                        <p:par>
                          <p:cTn id="10" fill="hold" nodeType="afterGroup">
                            <p:stCondLst>
                              <p:cond delay="1530"/>
                            </p:stCondLst>
                            <p:childTnLst>
                              <p:par>
                                <p:cTn id="11" presetID="17" presetClass="entr" presetSubtype="1" fill="hold" grpId="0" nodeType="afterEffect">
                                  <p:stCondLst>
                                    <p:cond delay="0"/>
                                  </p:stCondLst>
                                  <p:childTnLst>
                                    <p:set>
                                      <p:cBhvr>
                                        <p:cTn id="12" dur="1" fill="hold">
                                          <p:stCondLst>
                                            <p:cond delay="0"/>
                                          </p:stCondLst>
                                        </p:cTn>
                                        <p:tgtEl>
                                          <p:spTgt spid="364550"/>
                                        </p:tgtEl>
                                        <p:attrNameLst>
                                          <p:attrName>style.visibility</p:attrName>
                                        </p:attrNameLst>
                                      </p:cBhvr>
                                      <p:to>
                                        <p:strVal val="visible"/>
                                      </p:to>
                                    </p:set>
                                    <p:anim calcmode="lin" valueType="num">
                                      <p:cBhvr>
                                        <p:cTn id="13" dur="500" fill="hold"/>
                                        <p:tgtEl>
                                          <p:spTgt spid="364550"/>
                                        </p:tgtEl>
                                        <p:attrNameLst>
                                          <p:attrName>ppt_x</p:attrName>
                                        </p:attrNameLst>
                                      </p:cBhvr>
                                      <p:tavLst>
                                        <p:tav tm="0">
                                          <p:val>
                                            <p:strVal val="#ppt_x"/>
                                          </p:val>
                                        </p:tav>
                                        <p:tav tm="100000">
                                          <p:val>
                                            <p:strVal val="#ppt_x"/>
                                          </p:val>
                                        </p:tav>
                                      </p:tavLst>
                                    </p:anim>
                                    <p:anim calcmode="lin" valueType="num">
                                      <p:cBhvr>
                                        <p:cTn id="14" dur="500" fill="hold"/>
                                        <p:tgtEl>
                                          <p:spTgt spid="364550"/>
                                        </p:tgtEl>
                                        <p:attrNameLst>
                                          <p:attrName>ppt_y</p:attrName>
                                        </p:attrNameLst>
                                      </p:cBhvr>
                                      <p:tavLst>
                                        <p:tav tm="0">
                                          <p:val>
                                            <p:strVal val="#ppt_y-#ppt_h/2"/>
                                          </p:val>
                                        </p:tav>
                                        <p:tav tm="100000">
                                          <p:val>
                                            <p:strVal val="#ppt_y"/>
                                          </p:val>
                                        </p:tav>
                                      </p:tavLst>
                                    </p:anim>
                                    <p:anim calcmode="lin" valueType="num">
                                      <p:cBhvr>
                                        <p:cTn id="15" dur="500" fill="hold"/>
                                        <p:tgtEl>
                                          <p:spTgt spid="364550"/>
                                        </p:tgtEl>
                                        <p:attrNameLst>
                                          <p:attrName>ppt_w</p:attrName>
                                        </p:attrNameLst>
                                      </p:cBhvr>
                                      <p:tavLst>
                                        <p:tav tm="0">
                                          <p:val>
                                            <p:strVal val="#ppt_w"/>
                                          </p:val>
                                        </p:tav>
                                        <p:tav tm="100000">
                                          <p:val>
                                            <p:strVal val="#ppt_w"/>
                                          </p:val>
                                        </p:tav>
                                      </p:tavLst>
                                    </p:anim>
                                    <p:anim calcmode="lin" valueType="num">
                                      <p:cBhvr>
                                        <p:cTn id="16" dur="500" fill="hold"/>
                                        <p:tgtEl>
                                          <p:spTgt spid="364550"/>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364554"/>
                                        </p:tgtEl>
                                        <p:attrNameLst>
                                          <p:attrName>style.visibility</p:attrName>
                                        </p:attrNameLst>
                                      </p:cBhvr>
                                      <p:to>
                                        <p:strVal val="visible"/>
                                      </p:to>
                                    </p:set>
                                    <p:anim calcmode="discrete" valueType="clr">
                                      <p:cBhvr override="childStyle">
                                        <p:cTn id="21" dur="30"/>
                                        <p:tgtEl>
                                          <p:spTgt spid="364554"/>
                                        </p:tgtEl>
                                        <p:attrNameLst>
                                          <p:attrName>style.color</p:attrName>
                                        </p:attrNameLst>
                                      </p:cBhvr>
                                      <p:tavLst>
                                        <p:tav tm="0">
                                          <p:val>
                                            <p:clrVal>
                                              <a:schemeClr val="accent2"/>
                                            </p:clrVal>
                                          </p:val>
                                        </p:tav>
                                        <p:tav tm="50000">
                                          <p:val>
                                            <p:clrVal>
                                              <a:schemeClr val="hlink"/>
                                            </p:clrVal>
                                          </p:val>
                                        </p:tav>
                                      </p:tavLst>
                                    </p:anim>
                                    <p:anim calcmode="discrete" valueType="clr">
                                      <p:cBhvr>
                                        <p:cTn id="22" dur="30"/>
                                        <p:tgtEl>
                                          <p:spTgt spid="364554"/>
                                        </p:tgtEl>
                                        <p:attrNameLst>
                                          <p:attrName>fillcolor</p:attrName>
                                        </p:attrNameLst>
                                      </p:cBhvr>
                                      <p:tavLst>
                                        <p:tav tm="0">
                                          <p:val>
                                            <p:clrVal>
                                              <a:schemeClr val="accent2"/>
                                            </p:clrVal>
                                          </p:val>
                                        </p:tav>
                                        <p:tav tm="50000">
                                          <p:val>
                                            <p:clrVal>
                                              <a:schemeClr val="hlink"/>
                                            </p:clrVal>
                                          </p:val>
                                        </p:tav>
                                      </p:tavLst>
                                    </p:anim>
                                    <p:set>
                                      <p:cBhvr>
                                        <p:cTn id="23" dur="30"/>
                                        <p:tgtEl>
                                          <p:spTgt spid="364554"/>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ppt_x</p:attrName>
                                        </p:attrNameLst>
                                      </p:cBhvr>
                                      <p:tavLst>
                                        <p:tav tm="0">
                                          <p:val>
                                            <p:strVal val="#ppt_x"/>
                                          </p:val>
                                        </p:tav>
                                        <p:tav tm="100000">
                                          <p:val>
                                            <p:strVal val="#ppt_x"/>
                                          </p:val>
                                        </p:tav>
                                      </p:tavLst>
                                    </p:anim>
                                    <p:anim calcmode="lin" valueType="num">
                                      <p:cBhvr>
                                        <p:cTn id="29" dur="500" fill="hold"/>
                                        <p:tgtEl>
                                          <p:spTgt spid="2"/>
                                        </p:tgtEl>
                                        <p:attrNameLst>
                                          <p:attrName>ppt_y</p:attrName>
                                        </p:attrNameLst>
                                      </p:cBhvr>
                                      <p:tavLst>
                                        <p:tav tm="0">
                                          <p:val>
                                            <p:strVal val="#ppt_y-#ppt_h/2"/>
                                          </p:val>
                                        </p:tav>
                                        <p:tav tm="100000">
                                          <p:val>
                                            <p:strVal val="#ppt_y"/>
                                          </p:val>
                                        </p:tav>
                                      </p:tavLst>
                                    </p:anim>
                                    <p:anim calcmode="lin" valueType="num">
                                      <p:cBhvr>
                                        <p:cTn id="30" dur="500" fill="hold"/>
                                        <p:tgtEl>
                                          <p:spTgt spid="2"/>
                                        </p:tgtEl>
                                        <p:attrNameLst>
                                          <p:attrName>ppt_w</p:attrName>
                                        </p:attrNameLst>
                                      </p:cBhvr>
                                      <p:tavLst>
                                        <p:tav tm="0">
                                          <p:val>
                                            <p:strVal val="#ppt_w"/>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7" presetClass="entr" presetSubtype="0" fill="hold" grpId="0" nodeType="clickEffect">
                                  <p:stCondLst>
                                    <p:cond delay="0"/>
                                  </p:stCondLst>
                                  <p:iterate type="lt">
                                    <p:tmPct val="50000"/>
                                  </p:iterate>
                                  <p:childTnLst>
                                    <p:set>
                                      <p:cBhvr>
                                        <p:cTn id="35" dur="1" fill="hold">
                                          <p:stCondLst>
                                            <p:cond delay="0"/>
                                          </p:stCondLst>
                                        </p:cTn>
                                        <p:tgtEl>
                                          <p:spTgt spid="364556"/>
                                        </p:tgtEl>
                                        <p:attrNameLst>
                                          <p:attrName>style.visibility</p:attrName>
                                        </p:attrNameLst>
                                      </p:cBhvr>
                                      <p:to>
                                        <p:strVal val="visible"/>
                                      </p:to>
                                    </p:set>
                                    <p:anim calcmode="discrete" valueType="clr">
                                      <p:cBhvr override="childStyle">
                                        <p:cTn id="36" dur="30"/>
                                        <p:tgtEl>
                                          <p:spTgt spid="364556"/>
                                        </p:tgtEl>
                                        <p:attrNameLst>
                                          <p:attrName>style.color</p:attrName>
                                        </p:attrNameLst>
                                      </p:cBhvr>
                                      <p:tavLst>
                                        <p:tav tm="0">
                                          <p:val>
                                            <p:clrVal>
                                              <a:schemeClr val="accent2"/>
                                            </p:clrVal>
                                          </p:val>
                                        </p:tav>
                                        <p:tav tm="50000">
                                          <p:val>
                                            <p:clrVal>
                                              <a:schemeClr val="hlink"/>
                                            </p:clrVal>
                                          </p:val>
                                        </p:tav>
                                      </p:tavLst>
                                    </p:anim>
                                    <p:anim calcmode="discrete" valueType="clr">
                                      <p:cBhvr>
                                        <p:cTn id="37" dur="30"/>
                                        <p:tgtEl>
                                          <p:spTgt spid="364556"/>
                                        </p:tgtEl>
                                        <p:attrNameLst>
                                          <p:attrName>fillcolor</p:attrName>
                                        </p:attrNameLst>
                                      </p:cBhvr>
                                      <p:tavLst>
                                        <p:tav tm="0">
                                          <p:val>
                                            <p:clrVal>
                                              <a:schemeClr val="accent2"/>
                                            </p:clrVal>
                                          </p:val>
                                        </p:tav>
                                        <p:tav tm="50000">
                                          <p:val>
                                            <p:clrVal>
                                              <a:schemeClr val="hlink"/>
                                            </p:clrVal>
                                          </p:val>
                                        </p:tav>
                                      </p:tavLst>
                                    </p:anim>
                                    <p:set>
                                      <p:cBhvr>
                                        <p:cTn id="38" dur="30"/>
                                        <p:tgtEl>
                                          <p:spTgt spid="364556"/>
                                        </p:tgtEl>
                                        <p:attrNameLst>
                                          <p:attrName>fill.type</p:attrName>
                                        </p:attrNameLst>
                                      </p:cBhvr>
                                      <p:to>
                                        <p:strVal val="solid"/>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grpId="0" nodeType="clickEffect">
                                  <p:stCondLst>
                                    <p:cond delay="0"/>
                                  </p:stCondLst>
                                  <p:childTnLst>
                                    <p:set>
                                      <p:cBhvr>
                                        <p:cTn id="42" dur="1" fill="hold">
                                          <p:stCondLst>
                                            <p:cond delay="0"/>
                                          </p:stCondLst>
                                        </p:cTn>
                                        <p:tgtEl>
                                          <p:spTgt spid="364549"/>
                                        </p:tgtEl>
                                        <p:attrNameLst>
                                          <p:attrName>style.visibility</p:attrName>
                                        </p:attrNameLst>
                                      </p:cBhvr>
                                      <p:to>
                                        <p:strVal val="visible"/>
                                      </p:to>
                                    </p:set>
                                    <p:anim calcmode="lin" valueType="num">
                                      <p:cBhvr>
                                        <p:cTn id="43" dur="500" fill="hold"/>
                                        <p:tgtEl>
                                          <p:spTgt spid="364549"/>
                                        </p:tgtEl>
                                        <p:attrNameLst>
                                          <p:attrName>ppt_x</p:attrName>
                                        </p:attrNameLst>
                                      </p:cBhvr>
                                      <p:tavLst>
                                        <p:tav tm="0">
                                          <p:val>
                                            <p:strVal val="#ppt_x"/>
                                          </p:val>
                                        </p:tav>
                                        <p:tav tm="100000">
                                          <p:val>
                                            <p:strVal val="#ppt_x"/>
                                          </p:val>
                                        </p:tav>
                                      </p:tavLst>
                                    </p:anim>
                                    <p:anim calcmode="lin" valueType="num">
                                      <p:cBhvr>
                                        <p:cTn id="44" dur="500" fill="hold"/>
                                        <p:tgtEl>
                                          <p:spTgt spid="364549"/>
                                        </p:tgtEl>
                                        <p:attrNameLst>
                                          <p:attrName>ppt_y</p:attrName>
                                        </p:attrNameLst>
                                      </p:cBhvr>
                                      <p:tavLst>
                                        <p:tav tm="0">
                                          <p:val>
                                            <p:strVal val="#ppt_y-#ppt_h/2"/>
                                          </p:val>
                                        </p:tav>
                                        <p:tav tm="100000">
                                          <p:val>
                                            <p:strVal val="#ppt_y"/>
                                          </p:val>
                                        </p:tav>
                                      </p:tavLst>
                                    </p:anim>
                                    <p:anim calcmode="lin" valueType="num">
                                      <p:cBhvr>
                                        <p:cTn id="45" dur="500" fill="hold"/>
                                        <p:tgtEl>
                                          <p:spTgt spid="364549"/>
                                        </p:tgtEl>
                                        <p:attrNameLst>
                                          <p:attrName>ppt_w</p:attrName>
                                        </p:attrNameLst>
                                      </p:cBhvr>
                                      <p:tavLst>
                                        <p:tav tm="0">
                                          <p:val>
                                            <p:strVal val="#ppt_w"/>
                                          </p:val>
                                        </p:tav>
                                        <p:tav tm="100000">
                                          <p:val>
                                            <p:strVal val="#ppt_w"/>
                                          </p:val>
                                        </p:tav>
                                      </p:tavLst>
                                    </p:anim>
                                    <p:anim calcmode="lin" valueType="num">
                                      <p:cBhvr>
                                        <p:cTn id="46" dur="500" fill="hold"/>
                                        <p:tgtEl>
                                          <p:spTgt spid="364549"/>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364547"/>
                                        </p:tgtEl>
                                        <p:attrNameLst>
                                          <p:attrName>style.visibility</p:attrName>
                                        </p:attrNameLst>
                                      </p:cBhvr>
                                      <p:to>
                                        <p:strVal val="visible"/>
                                      </p:to>
                                    </p:set>
                                    <p:anim calcmode="lin" valueType="num">
                                      <p:cBhvr>
                                        <p:cTn id="51" dur="500" fill="hold"/>
                                        <p:tgtEl>
                                          <p:spTgt spid="364547"/>
                                        </p:tgtEl>
                                        <p:attrNameLst>
                                          <p:attrName>ppt_w</p:attrName>
                                        </p:attrNameLst>
                                      </p:cBhvr>
                                      <p:tavLst>
                                        <p:tav tm="0">
                                          <p:val>
                                            <p:fltVal val="0"/>
                                          </p:val>
                                        </p:tav>
                                        <p:tav tm="100000">
                                          <p:val>
                                            <p:strVal val="#ppt_w"/>
                                          </p:val>
                                        </p:tav>
                                      </p:tavLst>
                                    </p:anim>
                                    <p:anim calcmode="lin" valueType="num">
                                      <p:cBhvr>
                                        <p:cTn id="52" dur="500" fill="hold"/>
                                        <p:tgtEl>
                                          <p:spTgt spid="364547"/>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3" presetClass="entr" presetSubtype="16"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p:cTn id="61" dur="500" fill="hold"/>
                                        <p:tgtEl>
                                          <p:spTgt spid="4"/>
                                        </p:tgtEl>
                                        <p:attrNameLst>
                                          <p:attrName>ppt_w</p:attrName>
                                        </p:attrNameLst>
                                      </p:cBhvr>
                                      <p:tavLst>
                                        <p:tav tm="0">
                                          <p:val>
                                            <p:fltVal val="0"/>
                                          </p:val>
                                        </p:tav>
                                        <p:tav tm="100000">
                                          <p:val>
                                            <p:strVal val="#ppt_w"/>
                                          </p:val>
                                        </p:tav>
                                      </p:tavLst>
                                    </p:anim>
                                    <p:anim calcmode="lin" valueType="num">
                                      <p:cBhvr>
                                        <p:cTn id="6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7" grpId="0"/>
      <p:bldP spid="364549" grpId="0" animBg="1"/>
      <p:bldP spid="364550" grpId="0" animBg="1"/>
      <p:bldP spid="364554" grpId="0"/>
      <p:bldP spid="364555" grpId="0"/>
      <p:bldP spid="36455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Line 2"/>
          <p:cNvSpPr>
            <a:spLocks noChangeShapeType="1"/>
          </p:cNvSpPr>
          <p:nvPr/>
        </p:nvSpPr>
        <p:spPr bwMode="auto">
          <a:xfrm>
            <a:off x="3382963" y="3870325"/>
            <a:ext cx="11887200"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6979" name="Oval 3"/>
          <p:cNvSpPr>
            <a:spLocks noChangeAspect="1" noChangeArrowheads="1"/>
          </p:cNvSpPr>
          <p:nvPr/>
        </p:nvSpPr>
        <p:spPr bwMode="auto">
          <a:xfrm>
            <a:off x="1477963" y="2879725"/>
            <a:ext cx="1905000" cy="1905000"/>
          </a:xfrm>
          <a:prstGeom prst="ellipse">
            <a:avLst/>
          </a:prstGeom>
          <a:noFill/>
          <a:ln w="76200">
            <a:solidFill>
              <a:srgbClr val="0033CC"/>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zh-CN" altLang="en-US" sz="7200">
                <a:solidFill>
                  <a:schemeClr val="bg1"/>
                </a:solidFill>
                <a:latin typeface="黑体" pitchFamily="49" charset="-122"/>
                <a:ea typeface="黑体" pitchFamily="49" charset="-122"/>
              </a:rPr>
              <a:t>知</a:t>
            </a:r>
          </a:p>
        </p:txBody>
      </p:sp>
      <p:sp>
        <p:nvSpPr>
          <p:cNvPr id="126980" name="Oval 4"/>
          <p:cNvSpPr>
            <a:spLocks noChangeArrowheads="1"/>
          </p:cNvSpPr>
          <p:nvPr/>
        </p:nvSpPr>
        <p:spPr bwMode="auto">
          <a:xfrm>
            <a:off x="15270163" y="3413125"/>
            <a:ext cx="914400" cy="914400"/>
          </a:xfrm>
          <a:prstGeom prst="ellipse">
            <a:avLst/>
          </a:prstGeom>
          <a:noFill/>
          <a:ln w="571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en-US" altLang="zh-CN" sz="4400">
                <a:solidFill>
                  <a:schemeClr val="bg1"/>
                </a:solidFill>
              </a:rPr>
              <a:t>4</a:t>
            </a:r>
          </a:p>
        </p:txBody>
      </p:sp>
      <p:sp>
        <p:nvSpPr>
          <p:cNvPr id="126981" name="Rectangle 5"/>
          <p:cNvSpPr>
            <a:spLocks noChangeArrowheads="1"/>
          </p:cNvSpPr>
          <p:nvPr/>
        </p:nvSpPr>
        <p:spPr bwMode="auto">
          <a:xfrm>
            <a:off x="7269163" y="3032125"/>
            <a:ext cx="78549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algn="r" defTabSz="1543050"/>
            <a:r>
              <a:rPr lang="zh-CN" altLang="en-US" sz="4400">
                <a:solidFill>
                  <a:schemeClr val="bg1"/>
                </a:solidFill>
                <a:latin typeface="黑体" pitchFamily="49" charset="-122"/>
                <a:ea typeface="黑体" pitchFamily="49" charset="-122"/>
              </a:rPr>
              <a:t>项目商业价值及机会点挖掘</a:t>
            </a:r>
          </a:p>
        </p:txBody>
      </p:sp>
      <p:pic>
        <p:nvPicPr>
          <p:cNvPr id="126982" name="Picture 6" descr="2"/>
          <p:cNvPicPr>
            <a:picLocks noChangeAspect="1" noChangeArrowheads="1"/>
          </p:cNvPicPr>
          <p:nvPr/>
        </p:nvPicPr>
        <p:blipFill>
          <a:blip r:embed="rId2"/>
          <a:srcRect/>
          <a:stretch>
            <a:fillRect/>
          </a:stretch>
        </p:blipFill>
        <p:spPr bwMode="auto">
          <a:xfrm>
            <a:off x="3459163" y="3946525"/>
            <a:ext cx="3505200" cy="3217863"/>
          </a:xfrm>
          <a:prstGeom prst="rect">
            <a:avLst/>
          </a:prstGeom>
          <a:noFill/>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980"/>
                                        </p:tgtEl>
                                        <p:attrNameLst>
                                          <p:attrName>style.visibility</p:attrName>
                                        </p:attrNameLst>
                                      </p:cBhvr>
                                      <p:to>
                                        <p:strVal val="visible"/>
                                      </p:to>
                                    </p:set>
                                    <p:animEffect transition="in" filter="fade">
                                      <p:cBhvr>
                                        <p:cTn id="7" dur="500"/>
                                        <p:tgtEl>
                                          <p:spTgt spid="12698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6978"/>
                                        </p:tgtEl>
                                        <p:attrNameLst>
                                          <p:attrName>style.visibility</p:attrName>
                                        </p:attrNameLst>
                                      </p:cBhvr>
                                      <p:to>
                                        <p:strVal val="visible"/>
                                      </p:to>
                                    </p:set>
                                    <p:animEffect transition="in" filter="fade">
                                      <p:cBhvr>
                                        <p:cTn id="11" dur="500"/>
                                        <p:tgtEl>
                                          <p:spTgt spid="126978"/>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6979"/>
                                        </p:tgtEl>
                                        <p:attrNameLst>
                                          <p:attrName>style.visibility</p:attrName>
                                        </p:attrNameLst>
                                      </p:cBhvr>
                                      <p:to>
                                        <p:strVal val="visible"/>
                                      </p:to>
                                    </p:set>
                                    <p:animEffect transition="in" filter="fade">
                                      <p:cBhvr>
                                        <p:cTn id="15" dur="500"/>
                                        <p:tgtEl>
                                          <p:spTgt spid="126979"/>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6982"/>
                                        </p:tgtEl>
                                        <p:attrNameLst>
                                          <p:attrName>style.visibility</p:attrName>
                                        </p:attrNameLst>
                                      </p:cBhvr>
                                      <p:to>
                                        <p:strVal val="visible"/>
                                      </p:to>
                                    </p:set>
                                    <p:animEffect transition="in" filter="fade">
                                      <p:cBhvr>
                                        <p:cTn id="19" dur="500"/>
                                        <p:tgtEl>
                                          <p:spTgt spid="126982"/>
                                        </p:tgtEl>
                                      </p:cBhvr>
                                    </p:animEffect>
                                  </p:childTnLst>
                                </p:cTn>
                              </p:par>
                            </p:childTnLst>
                          </p:cTn>
                        </p:par>
                        <p:par>
                          <p:cTn id="20" fill="hold" nodeType="afterGroup">
                            <p:stCondLst>
                              <p:cond delay="2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26981"/>
                                        </p:tgtEl>
                                        <p:attrNameLst>
                                          <p:attrName>style.visibility</p:attrName>
                                        </p:attrNameLst>
                                      </p:cBhvr>
                                      <p:to>
                                        <p:strVal val="visible"/>
                                      </p:to>
                                    </p:set>
                                    <p:anim calcmode="discrete" valueType="clr">
                                      <p:cBhvr override="childStyle">
                                        <p:cTn id="23" dur="300"/>
                                        <p:tgtEl>
                                          <p:spTgt spid="126981"/>
                                        </p:tgtEl>
                                        <p:attrNameLst>
                                          <p:attrName>style.color</p:attrName>
                                        </p:attrNameLst>
                                      </p:cBhvr>
                                      <p:tavLst>
                                        <p:tav tm="0">
                                          <p:val>
                                            <p:clrVal>
                                              <a:schemeClr val="accent2"/>
                                            </p:clrVal>
                                          </p:val>
                                        </p:tav>
                                        <p:tav tm="50000">
                                          <p:val>
                                            <p:clrVal>
                                              <a:schemeClr val="hlink"/>
                                            </p:clrVal>
                                          </p:val>
                                        </p:tav>
                                      </p:tavLst>
                                    </p:anim>
                                    <p:anim calcmode="discrete" valueType="clr">
                                      <p:cBhvr>
                                        <p:cTn id="24" dur="300"/>
                                        <p:tgtEl>
                                          <p:spTgt spid="126981"/>
                                        </p:tgtEl>
                                        <p:attrNameLst>
                                          <p:attrName>fillcolor</p:attrName>
                                        </p:attrNameLst>
                                      </p:cBhvr>
                                      <p:tavLst>
                                        <p:tav tm="0">
                                          <p:val>
                                            <p:clrVal>
                                              <a:schemeClr val="accent2"/>
                                            </p:clrVal>
                                          </p:val>
                                        </p:tav>
                                        <p:tav tm="50000">
                                          <p:val>
                                            <p:clrVal>
                                              <a:schemeClr val="hlink"/>
                                            </p:clrVal>
                                          </p:val>
                                        </p:tav>
                                      </p:tavLst>
                                    </p:anim>
                                    <p:set>
                                      <p:cBhvr>
                                        <p:cTn id="25" dur="300"/>
                                        <p:tgtEl>
                                          <p:spTgt spid="12698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P spid="126979" grpId="0" animBg="1"/>
      <p:bldP spid="126980" grpId="0" animBg="1"/>
      <p:bldP spid="12698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4221163" y="0"/>
            <a:ext cx="13060362" cy="103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defTabSz="1543050"/>
            <a:r>
              <a:rPr lang="zh-CN" altLang="en-US" sz="2900" b="1">
                <a:solidFill>
                  <a:schemeClr val="tx2"/>
                </a:solidFill>
                <a:latin typeface="微软雅黑" pitchFamily="34" charset="-122"/>
                <a:ea typeface="微软雅黑" pitchFamily="34" charset="-122"/>
              </a:rPr>
              <a:t>项目地处无锡市中心，西起人民路中山路，东至人民路解放东路。近年来，在政府政策的主导下，中山路商业已经相当成熟</a:t>
            </a:r>
          </a:p>
        </p:txBody>
      </p:sp>
      <p:sp>
        <p:nvSpPr>
          <p:cNvPr id="98" name="矩形 97"/>
          <p:cNvSpPr>
            <a:spLocks noChangeArrowheads="1"/>
          </p:cNvSpPr>
          <p:nvPr/>
        </p:nvSpPr>
        <p:spPr bwMode="auto">
          <a:xfrm>
            <a:off x="0" y="6384925"/>
            <a:ext cx="15451138" cy="1604963"/>
          </a:xfrm>
          <a:prstGeom prst="rect">
            <a:avLst/>
          </a:prstGeom>
          <a:solidFill>
            <a:srgbClr val="3366CC"/>
          </a:solidFill>
          <a:ln>
            <a:headEnd/>
            <a:tailEnd/>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lIns="154256" tIns="77127" rIns="154256" bIns="77127" anchor="ctr"/>
          <a:lstStyle/>
          <a:p>
            <a:pPr algn="ctr" defTabSz="1543050" eaLnBrk="0" hangingPunct="0">
              <a:defRPr/>
            </a:pPr>
            <a:endParaRPr lang="zh-CN" altLang="zh-CN" sz="2400">
              <a:latin typeface="微软雅黑" pitchFamily="34" charset="-122"/>
              <a:ea typeface="微软雅黑" pitchFamily="34" charset="-122"/>
            </a:endParaRPr>
          </a:p>
        </p:txBody>
      </p:sp>
      <p:sp>
        <p:nvSpPr>
          <p:cNvPr id="239620" name="矩形 9"/>
          <p:cNvSpPr>
            <a:spLocks noChangeArrowheads="1"/>
          </p:cNvSpPr>
          <p:nvPr/>
        </p:nvSpPr>
        <p:spPr bwMode="auto">
          <a:xfrm>
            <a:off x="411163" y="6491288"/>
            <a:ext cx="15541625" cy="1198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defTabSz="1543050">
              <a:lnSpc>
                <a:spcPct val="150000"/>
              </a:lnSpc>
              <a:buFont typeface="Wingdings" pitchFamily="2" charset="2"/>
              <a:buChar char="u"/>
            </a:pPr>
            <a:r>
              <a:rPr lang="zh-CN" altLang="en-US" sz="2400">
                <a:solidFill>
                  <a:schemeClr val="bg1"/>
                </a:solidFill>
                <a:latin typeface="微软雅黑" pitchFamily="34" charset="-122"/>
                <a:ea typeface="微软雅黑" pitchFamily="34" charset="-122"/>
              </a:rPr>
              <a:t>项目西临中山路东临解放东路，为城市主干道，目前过往车辆较多；</a:t>
            </a:r>
          </a:p>
          <a:p>
            <a:pPr defTabSz="1543050">
              <a:lnSpc>
                <a:spcPct val="150000"/>
              </a:lnSpc>
              <a:buFont typeface="Wingdings" pitchFamily="2" charset="2"/>
              <a:buChar char="u"/>
            </a:pPr>
            <a:r>
              <a:rPr lang="zh-CN" altLang="en-US" sz="2400">
                <a:solidFill>
                  <a:schemeClr val="bg1"/>
                </a:solidFill>
                <a:latin typeface="微软雅黑" pitchFamily="34" charset="-122"/>
                <a:ea typeface="微软雅黑" pitchFamily="34" charset="-122"/>
              </a:rPr>
              <a:t>项目地上商业处于改造建设阶段，</a:t>
            </a:r>
            <a:r>
              <a:rPr lang="zh-CN" altLang="en-US" sz="2400" b="1">
                <a:solidFill>
                  <a:schemeClr val="bg1"/>
                </a:solidFill>
                <a:latin typeface="微软雅黑" pitchFamily="34" charset="-122"/>
                <a:ea typeface="微软雅黑" pitchFamily="34" charset="-122"/>
              </a:rPr>
              <a:t>有意打造为未来的又一商业中心；</a:t>
            </a:r>
          </a:p>
        </p:txBody>
      </p:sp>
      <p:sp>
        <p:nvSpPr>
          <p:cNvPr id="239621" name="矩形 99"/>
          <p:cNvSpPr>
            <a:spLocks noChangeArrowheads="1"/>
          </p:cNvSpPr>
          <p:nvPr/>
        </p:nvSpPr>
        <p:spPr bwMode="auto">
          <a:xfrm>
            <a:off x="334963" y="2667000"/>
            <a:ext cx="5538787" cy="234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defTabSz="1543050">
              <a:lnSpc>
                <a:spcPct val="150000"/>
              </a:lnSpc>
              <a:buFont typeface="Wingdings" pitchFamily="2" charset="2"/>
              <a:buChar char="u"/>
            </a:pPr>
            <a:r>
              <a:rPr lang="zh-CN" altLang="en-US" sz="2400">
                <a:latin typeface="微软雅黑" pitchFamily="34" charset="-122"/>
                <a:ea typeface="微软雅黑" pitchFamily="34" charset="-122"/>
              </a:rPr>
              <a:t>项目位于地铁三阳广场站和东林广场站的地下，西起新生路、东至苏家弄；由于西侧临近中山路，因此将成为商业建设的重点区域。</a:t>
            </a:r>
          </a:p>
        </p:txBody>
      </p:sp>
      <p:grpSp>
        <p:nvGrpSpPr>
          <p:cNvPr id="2" name="Group 24"/>
          <p:cNvGrpSpPr>
            <a:grpSpLocks/>
          </p:cNvGrpSpPr>
          <p:nvPr/>
        </p:nvGrpSpPr>
        <p:grpSpPr bwMode="auto">
          <a:xfrm>
            <a:off x="6278563" y="1584325"/>
            <a:ext cx="10591800" cy="4495800"/>
            <a:chOff x="80" y="536"/>
            <a:chExt cx="5544" cy="3080"/>
          </a:xfrm>
          <a:effectLst>
            <a:outerShdw blurRad="50800" dist="38100" dir="2700000" algn="tl" rotWithShape="0">
              <a:prstClr val="black">
                <a:alpha val="40000"/>
              </a:prstClr>
            </a:outerShdw>
          </a:effectLst>
        </p:grpSpPr>
        <p:pic>
          <p:nvPicPr>
            <p:cNvPr id="239641" name="Picture 19" descr="C:\Documents and Settings\wang_cc.gds\桌面\总平面图.jpg"/>
            <p:cNvPicPr>
              <a:picLocks noChangeAspect="1" noChangeArrowheads="1"/>
            </p:cNvPicPr>
            <p:nvPr/>
          </p:nvPicPr>
          <p:blipFill>
            <a:blip r:embed="rId3"/>
            <a:srcRect/>
            <a:stretch>
              <a:fillRect/>
            </a:stretch>
          </p:blipFill>
          <p:spPr bwMode="auto">
            <a:xfrm>
              <a:off x="80" y="536"/>
              <a:ext cx="5544" cy="3080"/>
            </a:xfrm>
            <a:prstGeom prst="rect">
              <a:avLst/>
            </a:prstGeom>
            <a:noFill/>
            <a:ln w="9525">
              <a:noFill/>
              <a:miter lim="800000"/>
              <a:headEnd/>
              <a:tailEnd/>
            </a:ln>
          </p:spPr>
        </p:pic>
        <p:sp>
          <p:nvSpPr>
            <p:cNvPr id="12" name="任意多边形 11"/>
            <p:cNvSpPr/>
            <p:nvPr/>
          </p:nvSpPr>
          <p:spPr>
            <a:xfrm>
              <a:off x="1088" y="2520"/>
              <a:ext cx="3146" cy="419"/>
            </a:xfrm>
            <a:custGeom>
              <a:avLst/>
              <a:gdLst>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708660 w 4991100"/>
                <a:gd name="connsiteY11" fmla="*/ 91440 h 662940"/>
                <a:gd name="connsiteX12" fmla="*/ 1447800 w 4991100"/>
                <a:gd name="connsiteY12" fmla="*/ 60960 h 662940"/>
                <a:gd name="connsiteX13" fmla="*/ 2788920 w 4991100"/>
                <a:gd name="connsiteY13" fmla="*/ 22860 h 662940"/>
                <a:gd name="connsiteX14" fmla="*/ 4251960 w 4991100"/>
                <a:gd name="connsiteY14" fmla="*/ 22860 h 662940"/>
                <a:gd name="connsiteX15" fmla="*/ 4983480 w 4991100"/>
                <a:gd name="connsiteY15"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708660 w 4991100"/>
                <a:gd name="connsiteY11" fmla="*/ 91440 h 662940"/>
                <a:gd name="connsiteX12" fmla="*/ 698500 w 4991100"/>
                <a:gd name="connsiteY12" fmla="*/ 95159 h 662940"/>
                <a:gd name="connsiteX13" fmla="*/ 1447800 w 4991100"/>
                <a:gd name="connsiteY13" fmla="*/ 60960 h 662940"/>
                <a:gd name="connsiteX14" fmla="*/ 2788920 w 4991100"/>
                <a:gd name="connsiteY14" fmla="*/ 22860 h 662940"/>
                <a:gd name="connsiteX15" fmla="*/ 4251960 w 4991100"/>
                <a:gd name="connsiteY15" fmla="*/ 22860 h 662940"/>
                <a:gd name="connsiteX16" fmla="*/ 4983480 w 4991100"/>
                <a:gd name="connsiteY16"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708660 w 4991100"/>
                <a:gd name="connsiteY11" fmla="*/ 91440 h 662940"/>
                <a:gd name="connsiteX12" fmla="*/ 1447800 w 4991100"/>
                <a:gd name="connsiteY12" fmla="*/ 60960 h 662940"/>
                <a:gd name="connsiteX13" fmla="*/ 2788920 w 4991100"/>
                <a:gd name="connsiteY13" fmla="*/ 22860 h 662940"/>
                <a:gd name="connsiteX14" fmla="*/ 4251960 w 4991100"/>
                <a:gd name="connsiteY14" fmla="*/ 22860 h 662940"/>
                <a:gd name="connsiteX15" fmla="*/ 4983480 w 4991100"/>
                <a:gd name="connsiteY15"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708660 w 4991100"/>
                <a:gd name="connsiteY11" fmla="*/ 91440 h 662940"/>
                <a:gd name="connsiteX12" fmla="*/ 2788920 w 4991100"/>
                <a:gd name="connsiteY12" fmla="*/ 22860 h 662940"/>
                <a:gd name="connsiteX13" fmla="*/ 4251960 w 4991100"/>
                <a:gd name="connsiteY13" fmla="*/ 22860 h 662940"/>
                <a:gd name="connsiteX14" fmla="*/ 4983480 w 4991100"/>
                <a:gd name="connsiteY14"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2788920 w 4991100"/>
                <a:gd name="connsiteY11" fmla="*/ 22860 h 662940"/>
                <a:gd name="connsiteX12" fmla="*/ 4251960 w 4991100"/>
                <a:gd name="connsiteY12" fmla="*/ 22860 h 662940"/>
                <a:gd name="connsiteX13" fmla="*/ 4983480 w 4991100"/>
                <a:gd name="connsiteY13"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4251960 w 4991100"/>
                <a:gd name="connsiteY11" fmla="*/ 22860 h 662940"/>
                <a:gd name="connsiteX12" fmla="*/ 4983480 w 4991100"/>
                <a:gd name="connsiteY12"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4308475 w 4991100"/>
                <a:gd name="connsiteY11" fmla="*/ 50751 h 662940"/>
                <a:gd name="connsiteX12" fmla="*/ 4983480 w 4991100"/>
                <a:gd name="connsiteY12"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4983480 w 4991100"/>
                <a:gd name="connsiteY11"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1275 w 4991100"/>
                <a:gd name="connsiteY10" fmla="*/ 50751 h 662940"/>
                <a:gd name="connsiteX11" fmla="*/ 4983480 w 4991100"/>
                <a:gd name="connsiteY11" fmla="*/ 0 h 662940"/>
                <a:gd name="connsiteX0" fmla="*/ 4986655 w 4994275"/>
                <a:gd name="connsiteY0" fmla="*/ 0 h 662940"/>
                <a:gd name="connsiteX1" fmla="*/ 4994275 w 4994275"/>
                <a:gd name="connsiteY1" fmla="*/ 243840 h 662940"/>
                <a:gd name="connsiteX2" fmla="*/ 1031875 w 4994275"/>
                <a:gd name="connsiteY2" fmla="*/ 266700 h 662940"/>
                <a:gd name="connsiteX3" fmla="*/ 1009015 w 4994275"/>
                <a:gd name="connsiteY3" fmla="*/ 312420 h 662940"/>
                <a:gd name="connsiteX4" fmla="*/ 749935 w 4994275"/>
                <a:gd name="connsiteY4" fmla="*/ 320040 h 662940"/>
                <a:gd name="connsiteX5" fmla="*/ 727075 w 4994275"/>
                <a:gd name="connsiteY5" fmla="*/ 449580 h 662940"/>
                <a:gd name="connsiteX6" fmla="*/ 742315 w 4994275"/>
                <a:gd name="connsiteY6" fmla="*/ 647700 h 662940"/>
                <a:gd name="connsiteX7" fmla="*/ 628015 w 4994275"/>
                <a:gd name="connsiteY7" fmla="*/ 662940 h 662940"/>
                <a:gd name="connsiteX8" fmla="*/ 48895 w 4994275"/>
                <a:gd name="connsiteY8" fmla="*/ 601980 h 662940"/>
                <a:gd name="connsiteX9" fmla="*/ 3175 w 4994275"/>
                <a:gd name="connsiteY9" fmla="*/ 510540 h 662940"/>
                <a:gd name="connsiteX10" fmla="*/ 0 w 4994275"/>
                <a:gd name="connsiteY10" fmla="*/ 50751 h 662940"/>
                <a:gd name="connsiteX11" fmla="*/ 4986655 w 4994275"/>
                <a:gd name="connsiteY11" fmla="*/ 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94275" h="662940">
                  <a:moveTo>
                    <a:pt x="4986655" y="0"/>
                  </a:moveTo>
                  <a:lnTo>
                    <a:pt x="4994275" y="243840"/>
                  </a:lnTo>
                  <a:lnTo>
                    <a:pt x="1031875" y="266700"/>
                  </a:lnTo>
                  <a:lnTo>
                    <a:pt x="1009015" y="312420"/>
                  </a:lnTo>
                  <a:lnTo>
                    <a:pt x="749935" y="320040"/>
                  </a:lnTo>
                  <a:lnTo>
                    <a:pt x="727075" y="449580"/>
                  </a:lnTo>
                  <a:lnTo>
                    <a:pt x="742315" y="647700"/>
                  </a:lnTo>
                  <a:lnTo>
                    <a:pt x="628015" y="662940"/>
                  </a:lnTo>
                  <a:lnTo>
                    <a:pt x="48895" y="601980"/>
                  </a:lnTo>
                  <a:lnTo>
                    <a:pt x="3175" y="510540"/>
                  </a:lnTo>
                  <a:cubicBezTo>
                    <a:pt x="2117" y="357277"/>
                    <a:pt x="1058" y="204014"/>
                    <a:pt x="0" y="50751"/>
                  </a:cubicBezTo>
                  <a:lnTo>
                    <a:pt x="4986655" y="0"/>
                  </a:lnTo>
                  <a:close/>
                </a:path>
              </a:pathLst>
            </a:custGeom>
            <a:solidFill>
              <a:srgbClr val="FFC000">
                <a:alpha val="80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任意多边形 12"/>
            <p:cNvSpPr/>
            <p:nvPr/>
          </p:nvSpPr>
          <p:spPr>
            <a:xfrm>
              <a:off x="1161" y="1902"/>
              <a:ext cx="3006" cy="280"/>
            </a:xfrm>
            <a:custGeom>
              <a:avLst/>
              <a:gdLst>
                <a:gd name="connsiteX0" fmla="*/ 4743450 w 4772025"/>
                <a:gd name="connsiteY0" fmla="*/ 423863 h 442913"/>
                <a:gd name="connsiteX1" fmla="*/ 4772025 w 4772025"/>
                <a:gd name="connsiteY1" fmla="*/ 276225 h 442913"/>
                <a:gd name="connsiteX2" fmla="*/ 2933700 w 4772025"/>
                <a:gd name="connsiteY2" fmla="*/ 300038 h 442913"/>
                <a:gd name="connsiteX3" fmla="*/ 2967037 w 4772025"/>
                <a:gd name="connsiteY3" fmla="*/ 85725 h 442913"/>
                <a:gd name="connsiteX4" fmla="*/ 2428875 w 4772025"/>
                <a:gd name="connsiteY4" fmla="*/ 0 h 442913"/>
                <a:gd name="connsiteX5" fmla="*/ 2357437 w 4772025"/>
                <a:gd name="connsiteY5" fmla="*/ 300038 h 442913"/>
                <a:gd name="connsiteX6" fmla="*/ 381000 w 4772025"/>
                <a:gd name="connsiteY6" fmla="*/ 280988 h 442913"/>
                <a:gd name="connsiteX7" fmla="*/ 304800 w 4772025"/>
                <a:gd name="connsiteY7" fmla="*/ 95250 h 442913"/>
                <a:gd name="connsiteX8" fmla="*/ 19050 w 4772025"/>
                <a:gd name="connsiteY8" fmla="*/ 100013 h 442913"/>
                <a:gd name="connsiteX9" fmla="*/ 0 w 4772025"/>
                <a:gd name="connsiteY9" fmla="*/ 290513 h 442913"/>
                <a:gd name="connsiteX10" fmla="*/ 19050 w 4772025"/>
                <a:gd name="connsiteY10" fmla="*/ 376238 h 442913"/>
                <a:gd name="connsiteX11" fmla="*/ 76200 w 4772025"/>
                <a:gd name="connsiteY11" fmla="*/ 433388 h 442913"/>
                <a:gd name="connsiteX12" fmla="*/ 280987 w 4772025"/>
                <a:gd name="connsiteY12" fmla="*/ 442913 h 442913"/>
                <a:gd name="connsiteX13" fmla="*/ 4743450 w 4772025"/>
                <a:gd name="connsiteY13" fmla="*/ 42386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72025" h="442913">
                  <a:moveTo>
                    <a:pt x="4743450" y="423863"/>
                  </a:moveTo>
                  <a:lnTo>
                    <a:pt x="4772025" y="276225"/>
                  </a:lnTo>
                  <a:lnTo>
                    <a:pt x="2933700" y="300038"/>
                  </a:lnTo>
                  <a:lnTo>
                    <a:pt x="2967037" y="85725"/>
                  </a:lnTo>
                  <a:lnTo>
                    <a:pt x="2428875" y="0"/>
                  </a:lnTo>
                  <a:lnTo>
                    <a:pt x="2357437" y="300038"/>
                  </a:lnTo>
                  <a:lnTo>
                    <a:pt x="381000" y="280988"/>
                  </a:lnTo>
                  <a:lnTo>
                    <a:pt x="304800" y="95250"/>
                  </a:lnTo>
                  <a:lnTo>
                    <a:pt x="19050" y="100013"/>
                  </a:lnTo>
                  <a:lnTo>
                    <a:pt x="0" y="290513"/>
                  </a:lnTo>
                  <a:lnTo>
                    <a:pt x="19050" y="376238"/>
                  </a:lnTo>
                  <a:lnTo>
                    <a:pt x="76200" y="433388"/>
                  </a:lnTo>
                  <a:lnTo>
                    <a:pt x="280987" y="442913"/>
                  </a:lnTo>
                  <a:lnTo>
                    <a:pt x="4743450" y="423863"/>
                  </a:lnTo>
                  <a:close/>
                </a:path>
              </a:pathLst>
            </a:custGeom>
            <a:solidFill>
              <a:srgbClr val="FFC000">
                <a:alpha val="80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任意多边形 13"/>
            <p:cNvSpPr/>
            <p:nvPr/>
          </p:nvSpPr>
          <p:spPr>
            <a:xfrm>
              <a:off x="3144" y="1472"/>
              <a:ext cx="1020" cy="620"/>
            </a:xfrm>
            <a:custGeom>
              <a:avLst/>
              <a:gdLst>
                <a:gd name="connsiteX0" fmla="*/ 781050 w 1619250"/>
                <a:gd name="connsiteY0" fmla="*/ 127000 h 984250"/>
                <a:gd name="connsiteX1" fmla="*/ 1619250 w 1619250"/>
                <a:gd name="connsiteY1" fmla="*/ 177800 h 984250"/>
                <a:gd name="connsiteX2" fmla="*/ 1587500 w 1619250"/>
                <a:gd name="connsiteY2" fmla="*/ 971550 h 984250"/>
                <a:gd name="connsiteX3" fmla="*/ 0 w 1619250"/>
                <a:gd name="connsiteY3" fmla="*/ 984250 h 984250"/>
                <a:gd name="connsiteX4" fmla="*/ 146050 w 1619250"/>
                <a:gd name="connsiteY4" fmla="*/ 0 h 984250"/>
                <a:gd name="connsiteX5" fmla="*/ 781050 w 1619250"/>
                <a:gd name="connsiteY5" fmla="*/ 127000 h 98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0" h="984250">
                  <a:moveTo>
                    <a:pt x="781050" y="127000"/>
                  </a:moveTo>
                  <a:lnTo>
                    <a:pt x="1619250" y="177800"/>
                  </a:lnTo>
                  <a:lnTo>
                    <a:pt x="1587500" y="971550"/>
                  </a:lnTo>
                  <a:lnTo>
                    <a:pt x="0" y="984250"/>
                  </a:lnTo>
                  <a:lnTo>
                    <a:pt x="146050" y="0"/>
                  </a:lnTo>
                  <a:lnTo>
                    <a:pt x="781050" y="127000"/>
                  </a:lnTo>
                  <a:close/>
                </a:path>
              </a:pathLst>
            </a:custGeom>
            <a:solidFill>
              <a:srgbClr val="00B0F0">
                <a:alpha val="6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6" name="任意多边形 15"/>
            <p:cNvSpPr/>
            <p:nvPr/>
          </p:nvSpPr>
          <p:spPr>
            <a:xfrm>
              <a:off x="2420" y="1336"/>
              <a:ext cx="644" cy="752"/>
            </a:xfrm>
            <a:custGeom>
              <a:avLst/>
              <a:gdLst>
                <a:gd name="connsiteX0" fmla="*/ 1022350 w 1022350"/>
                <a:gd name="connsiteY0" fmla="*/ 234950 h 1193800"/>
                <a:gd name="connsiteX1" fmla="*/ 971550 w 1022350"/>
                <a:gd name="connsiteY1" fmla="*/ 990600 h 1193800"/>
                <a:gd name="connsiteX2" fmla="*/ 438150 w 1022350"/>
                <a:gd name="connsiteY2" fmla="*/ 895350 h 1193800"/>
                <a:gd name="connsiteX3" fmla="*/ 355600 w 1022350"/>
                <a:gd name="connsiteY3" fmla="*/ 1193800 h 1193800"/>
                <a:gd name="connsiteX4" fmla="*/ 63500 w 1022350"/>
                <a:gd name="connsiteY4" fmla="*/ 1181100 h 1193800"/>
                <a:gd name="connsiteX5" fmla="*/ 260350 w 1022350"/>
                <a:gd name="connsiteY5" fmla="*/ 196850 h 1193800"/>
                <a:gd name="connsiteX6" fmla="*/ 0 w 1022350"/>
                <a:gd name="connsiteY6" fmla="*/ 127000 h 1193800"/>
                <a:gd name="connsiteX7" fmla="*/ 38100 w 1022350"/>
                <a:gd name="connsiteY7" fmla="*/ 0 h 1193800"/>
                <a:gd name="connsiteX8" fmla="*/ 1022350 w 1022350"/>
                <a:gd name="connsiteY8" fmla="*/ 23495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 h="1193800">
                  <a:moveTo>
                    <a:pt x="1022350" y="234950"/>
                  </a:moveTo>
                  <a:lnTo>
                    <a:pt x="971550" y="990600"/>
                  </a:lnTo>
                  <a:lnTo>
                    <a:pt x="438150" y="895350"/>
                  </a:lnTo>
                  <a:lnTo>
                    <a:pt x="355600" y="1193800"/>
                  </a:lnTo>
                  <a:lnTo>
                    <a:pt x="63500" y="1181100"/>
                  </a:lnTo>
                  <a:lnTo>
                    <a:pt x="260350" y="196850"/>
                  </a:lnTo>
                  <a:lnTo>
                    <a:pt x="0" y="127000"/>
                  </a:lnTo>
                  <a:lnTo>
                    <a:pt x="38100" y="0"/>
                  </a:lnTo>
                  <a:lnTo>
                    <a:pt x="1022350" y="234950"/>
                  </a:lnTo>
                  <a:close/>
                </a:path>
              </a:pathLst>
            </a:custGeom>
            <a:solidFill>
              <a:srgbClr val="00B0F0">
                <a:alpha val="6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任意多边形 16"/>
            <p:cNvSpPr/>
            <p:nvPr/>
          </p:nvSpPr>
          <p:spPr>
            <a:xfrm>
              <a:off x="1556" y="2684"/>
              <a:ext cx="2640" cy="748"/>
            </a:xfrm>
            <a:custGeom>
              <a:avLst/>
              <a:gdLst>
                <a:gd name="connsiteX0" fmla="*/ 0 w 4191000"/>
                <a:gd name="connsiteY0" fmla="*/ 361950 h 1187450"/>
                <a:gd name="connsiteX1" fmla="*/ 501650 w 4191000"/>
                <a:gd name="connsiteY1" fmla="*/ 368300 h 1187450"/>
                <a:gd name="connsiteX2" fmla="*/ 501650 w 4191000"/>
                <a:gd name="connsiteY2" fmla="*/ 431800 h 1187450"/>
                <a:gd name="connsiteX3" fmla="*/ 1155700 w 4191000"/>
                <a:gd name="connsiteY3" fmla="*/ 793750 h 1187450"/>
                <a:gd name="connsiteX4" fmla="*/ 1270000 w 4191000"/>
                <a:gd name="connsiteY4" fmla="*/ 717550 h 1187450"/>
                <a:gd name="connsiteX5" fmla="*/ 1346200 w 4191000"/>
                <a:gd name="connsiteY5" fmla="*/ 920750 h 1187450"/>
                <a:gd name="connsiteX6" fmla="*/ 1543050 w 4191000"/>
                <a:gd name="connsiteY6" fmla="*/ 1130300 h 1187450"/>
                <a:gd name="connsiteX7" fmla="*/ 1708150 w 4191000"/>
                <a:gd name="connsiteY7" fmla="*/ 1187450 h 1187450"/>
                <a:gd name="connsiteX8" fmla="*/ 1790700 w 4191000"/>
                <a:gd name="connsiteY8" fmla="*/ 1104900 h 1187450"/>
                <a:gd name="connsiteX9" fmla="*/ 1822450 w 4191000"/>
                <a:gd name="connsiteY9" fmla="*/ 965200 h 1187450"/>
                <a:gd name="connsiteX10" fmla="*/ 1822450 w 4191000"/>
                <a:gd name="connsiteY10" fmla="*/ 628650 h 1187450"/>
                <a:gd name="connsiteX11" fmla="*/ 1873250 w 4191000"/>
                <a:gd name="connsiteY11" fmla="*/ 635000 h 1187450"/>
                <a:gd name="connsiteX12" fmla="*/ 4083050 w 4191000"/>
                <a:gd name="connsiteY12" fmla="*/ 635000 h 1187450"/>
                <a:gd name="connsiteX13" fmla="*/ 4095750 w 4191000"/>
                <a:gd name="connsiteY13" fmla="*/ 285750 h 1187450"/>
                <a:gd name="connsiteX14" fmla="*/ 4191000 w 4191000"/>
                <a:gd name="connsiteY14" fmla="*/ 273050 h 1187450"/>
                <a:gd name="connsiteX15" fmla="*/ 4191000 w 4191000"/>
                <a:gd name="connsiteY15" fmla="*/ 0 h 1187450"/>
                <a:gd name="connsiteX16" fmla="*/ 311150 w 4191000"/>
                <a:gd name="connsiteY16" fmla="*/ 0 h 1187450"/>
                <a:gd name="connsiteX17" fmla="*/ 241300 w 4191000"/>
                <a:gd name="connsiteY17" fmla="*/ 63500 h 1187450"/>
                <a:gd name="connsiteX18" fmla="*/ 12700 w 4191000"/>
                <a:gd name="connsiteY18" fmla="*/ 76200 h 1187450"/>
                <a:gd name="connsiteX19" fmla="*/ 0 w 4191000"/>
                <a:gd name="connsiteY19" fmla="*/ 36195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0" h="1187450">
                  <a:moveTo>
                    <a:pt x="0" y="361950"/>
                  </a:moveTo>
                  <a:lnTo>
                    <a:pt x="501650" y="368300"/>
                  </a:lnTo>
                  <a:lnTo>
                    <a:pt x="501650" y="431800"/>
                  </a:lnTo>
                  <a:lnTo>
                    <a:pt x="1155700" y="793750"/>
                  </a:lnTo>
                  <a:lnTo>
                    <a:pt x="1270000" y="717550"/>
                  </a:lnTo>
                  <a:lnTo>
                    <a:pt x="1346200" y="920750"/>
                  </a:lnTo>
                  <a:lnTo>
                    <a:pt x="1543050" y="1130300"/>
                  </a:lnTo>
                  <a:lnTo>
                    <a:pt x="1708150" y="1187450"/>
                  </a:lnTo>
                  <a:lnTo>
                    <a:pt x="1790700" y="1104900"/>
                  </a:lnTo>
                  <a:lnTo>
                    <a:pt x="1822450" y="965200"/>
                  </a:lnTo>
                  <a:lnTo>
                    <a:pt x="1822450" y="628650"/>
                  </a:lnTo>
                  <a:lnTo>
                    <a:pt x="1873250" y="635000"/>
                  </a:lnTo>
                  <a:lnTo>
                    <a:pt x="4083050" y="635000"/>
                  </a:lnTo>
                  <a:lnTo>
                    <a:pt x="4095750" y="285750"/>
                  </a:lnTo>
                  <a:lnTo>
                    <a:pt x="4191000" y="273050"/>
                  </a:lnTo>
                  <a:lnTo>
                    <a:pt x="4191000" y="0"/>
                  </a:lnTo>
                  <a:lnTo>
                    <a:pt x="311150" y="0"/>
                  </a:lnTo>
                  <a:lnTo>
                    <a:pt x="241300" y="63500"/>
                  </a:lnTo>
                  <a:lnTo>
                    <a:pt x="12700" y="76200"/>
                  </a:lnTo>
                  <a:lnTo>
                    <a:pt x="0" y="361950"/>
                  </a:lnTo>
                  <a:close/>
                </a:path>
              </a:pathLst>
            </a:custGeom>
            <a:solidFill>
              <a:srgbClr val="00B0F0">
                <a:alpha val="6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9" name="任意多边形 18"/>
            <p:cNvSpPr/>
            <p:nvPr/>
          </p:nvSpPr>
          <p:spPr>
            <a:xfrm>
              <a:off x="1216" y="1296"/>
              <a:ext cx="880" cy="804"/>
            </a:xfrm>
            <a:custGeom>
              <a:avLst/>
              <a:gdLst>
                <a:gd name="connsiteX0" fmla="*/ 120650 w 1397000"/>
                <a:gd name="connsiteY0" fmla="*/ 0 h 1276350"/>
                <a:gd name="connsiteX1" fmla="*/ 1301750 w 1397000"/>
                <a:gd name="connsiteY1" fmla="*/ 57150 h 1276350"/>
                <a:gd name="connsiteX2" fmla="*/ 1397000 w 1397000"/>
                <a:gd name="connsiteY2" fmla="*/ 127000 h 1276350"/>
                <a:gd name="connsiteX3" fmla="*/ 1168400 w 1397000"/>
                <a:gd name="connsiteY3" fmla="*/ 1276350 h 1276350"/>
                <a:gd name="connsiteX4" fmla="*/ 514350 w 1397000"/>
                <a:gd name="connsiteY4" fmla="*/ 1250950 h 1276350"/>
                <a:gd name="connsiteX5" fmla="*/ 603250 w 1397000"/>
                <a:gd name="connsiteY5" fmla="*/ 1009650 h 1276350"/>
                <a:gd name="connsiteX6" fmla="*/ 520700 w 1397000"/>
                <a:gd name="connsiteY6" fmla="*/ 977900 h 1276350"/>
                <a:gd name="connsiteX7" fmla="*/ 215900 w 1397000"/>
                <a:gd name="connsiteY7" fmla="*/ 952500 h 1276350"/>
                <a:gd name="connsiteX8" fmla="*/ 107950 w 1397000"/>
                <a:gd name="connsiteY8" fmla="*/ 685800 h 1276350"/>
                <a:gd name="connsiteX9" fmla="*/ 0 w 1397000"/>
                <a:gd name="connsiteY9" fmla="*/ 685800 h 1276350"/>
                <a:gd name="connsiteX10" fmla="*/ 120650 w 1397000"/>
                <a:gd name="connsiteY10" fmla="*/ 0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7000" h="1276350">
                  <a:moveTo>
                    <a:pt x="120650" y="0"/>
                  </a:moveTo>
                  <a:lnTo>
                    <a:pt x="1301750" y="57150"/>
                  </a:lnTo>
                  <a:lnTo>
                    <a:pt x="1397000" y="127000"/>
                  </a:lnTo>
                  <a:lnTo>
                    <a:pt x="1168400" y="1276350"/>
                  </a:lnTo>
                  <a:lnTo>
                    <a:pt x="514350" y="1250950"/>
                  </a:lnTo>
                  <a:lnTo>
                    <a:pt x="603250" y="1009650"/>
                  </a:lnTo>
                  <a:lnTo>
                    <a:pt x="520700" y="977900"/>
                  </a:lnTo>
                  <a:lnTo>
                    <a:pt x="215900" y="952500"/>
                  </a:lnTo>
                  <a:lnTo>
                    <a:pt x="107950" y="685800"/>
                  </a:lnTo>
                  <a:lnTo>
                    <a:pt x="0" y="685800"/>
                  </a:lnTo>
                  <a:lnTo>
                    <a:pt x="120650" y="0"/>
                  </a:lnTo>
                  <a:close/>
                </a:path>
              </a:pathLst>
            </a:custGeom>
            <a:solidFill>
              <a:srgbClr val="00B0F0">
                <a:alpha val="6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8" name="矩形 17"/>
            <p:cNvSpPr>
              <a:spLocks noChangeArrowheads="1"/>
            </p:cNvSpPr>
            <p:nvPr/>
          </p:nvSpPr>
          <p:spPr bwMode="auto">
            <a:xfrm>
              <a:off x="976" y="2552"/>
              <a:ext cx="84" cy="56"/>
            </a:xfrm>
            <a:prstGeom prst="rect">
              <a:avLst/>
            </a:prstGeom>
            <a:solidFill>
              <a:srgbClr val="B1B1B1"/>
            </a:solidFill>
            <a:ln w="19050" algn="ctr">
              <a:noFill/>
              <a:miter lim="800000"/>
              <a:headEnd/>
              <a:tailEnd/>
            </a:ln>
          </p:spPr>
          <p:txBody>
            <a:bodyPr lIns="154305" tIns="77153" rIns="154305" bIns="77153" anchor="ctr"/>
            <a:lstStyle/>
            <a:p>
              <a:pPr algn="ctr" defTabSz="1543050">
                <a:defRPr/>
              </a:pPr>
              <a:endParaRPr lang="zh-CN" altLang="zh-CN" sz="3000">
                <a:solidFill>
                  <a:srgbClr val="FFFFFF"/>
                </a:solidFill>
                <a:latin typeface="Arial" pitchFamily="34" charset="0"/>
                <a:ea typeface="黑体" pitchFamily="49" charset="-122"/>
              </a:endParaRPr>
            </a:p>
          </p:txBody>
        </p:sp>
        <p:sp>
          <p:nvSpPr>
            <p:cNvPr id="21" name="矩形 20"/>
            <p:cNvSpPr>
              <a:spLocks noChangeArrowheads="1"/>
            </p:cNvSpPr>
            <p:nvPr/>
          </p:nvSpPr>
          <p:spPr bwMode="auto">
            <a:xfrm>
              <a:off x="4616" y="2132"/>
              <a:ext cx="140" cy="56"/>
            </a:xfrm>
            <a:prstGeom prst="rect">
              <a:avLst/>
            </a:prstGeom>
            <a:solidFill>
              <a:srgbClr val="FF0000">
                <a:alpha val="49019"/>
              </a:srgbClr>
            </a:solidFill>
            <a:ln w="19050" algn="ctr">
              <a:noFill/>
              <a:miter lim="800000"/>
              <a:headEnd/>
              <a:tailEnd/>
            </a:ln>
          </p:spPr>
          <p:txBody>
            <a:bodyPr lIns="154305" tIns="77153" rIns="154305" bIns="77153" anchor="ctr"/>
            <a:lstStyle/>
            <a:p>
              <a:pPr algn="ctr" defTabSz="1543050">
                <a:defRPr/>
              </a:pPr>
              <a:endParaRPr lang="zh-CN" altLang="zh-CN" sz="3000">
                <a:solidFill>
                  <a:srgbClr val="FFFFFF"/>
                </a:solidFill>
                <a:latin typeface="Arial" pitchFamily="34" charset="0"/>
                <a:ea typeface="黑体" pitchFamily="49" charset="-122"/>
              </a:endParaRPr>
            </a:p>
          </p:txBody>
        </p:sp>
        <p:sp>
          <p:nvSpPr>
            <p:cNvPr id="20" name="矩形 19"/>
            <p:cNvSpPr>
              <a:spLocks noChangeArrowheads="1"/>
            </p:cNvSpPr>
            <p:nvPr/>
          </p:nvSpPr>
          <p:spPr bwMode="auto">
            <a:xfrm>
              <a:off x="920" y="2188"/>
              <a:ext cx="3696" cy="336"/>
            </a:xfrm>
            <a:prstGeom prst="rect">
              <a:avLst/>
            </a:prstGeom>
            <a:solidFill>
              <a:srgbClr val="FF0000">
                <a:alpha val="49019"/>
              </a:srgbClr>
            </a:solidFill>
            <a:ln w="19050" algn="ctr">
              <a:noFill/>
              <a:miter lim="800000"/>
              <a:headEnd/>
              <a:tailEnd/>
            </a:ln>
          </p:spPr>
          <p:txBody>
            <a:bodyPr lIns="154305" tIns="77153" rIns="154305" bIns="77153" anchor="ctr"/>
            <a:lstStyle/>
            <a:p>
              <a:pPr algn="ctr" defTabSz="1543050">
                <a:defRPr/>
              </a:pPr>
              <a:endParaRPr lang="zh-CN" altLang="zh-CN" sz="3000">
                <a:solidFill>
                  <a:srgbClr val="FFFFFF"/>
                </a:solidFill>
                <a:latin typeface="Arial" pitchFamily="34" charset="0"/>
                <a:ea typeface="黑体" pitchFamily="49" charset="-122"/>
              </a:endParaRPr>
            </a:p>
          </p:txBody>
        </p:sp>
      </p:grpSp>
      <p:sp>
        <p:nvSpPr>
          <p:cNvPr id="239651" name="Rectangle 35"/>
          <p:cNvSpPr>
            <a:spLocks noChangeArrowheads="1"/>
          </p:cNvSpPr>
          <p:nvPr/>
        </p:nvSpPr>
        <p:spPr bwMode="auto">
          <a:xfrm>
            <a:off x="487363" y="8289925"/>
            <a:ext cx="13944600"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defTabSz="1543050"/>
            <a:r>
              <a:rPr lang="zh-CN" altLang="en-US" sz="2800" b="1">
                <a:solidFill>
                  <a:srgbClr val="FF3300"/>
                </a:solidFill>
                <a:latin typeface="微软雅黑" pitchFamily="34" charset="-122"/>
                <a:ea typeface="微软雅黑" pitchFamily="34" charset="-122"/>
              </a:rPr>
              <a:t>作为东西走向的传统商业街，人民路的活力一直没有得到激发，不过，在未来两三年内，苏宁广场、恒隆广场两颗明珠项目都将在人民路上崛起。</a:t>
            </a:r>
          </a:p>
        </p:txBody>
      </p:sp>
      <p:sp>
        <p:nvSpPr>
          <p:cNvPr id="239652" name="Text Box 36"/>
          <p:cNvSpPr txBox="1">
            <a:spLocks noChangeArrowheads="1"/>
          </p:cNvSpPr>
          <p:nvPr/>
        </p:nvSpPr>
        <p:spPr bwMode="auto">
          <a:xfrm>
            <a:off x="334963" y="1508125"/>
            <a:ext cx="3505200" cy="588963"/>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lstStyle/>
          <a:p>
            <a:pPr algn="ctr" defTabSz="1609725">
              <a:spcBef>
                <a:spcPct val="50000"/>
              </a:spcBef>
              <a:defRPr/>
            </a:pPr>
            <a:r>
              <a:rPr lang="zh-CN" altLang="en-US" sz="2800" b="1" dirty="0"/>
              <a:t>总体现状</a:t>
            </a:r>
          </a:p>
        </p:txBody>
      </p:sp>
      <p:sp>
        <p:nvSpPr>
          <p:cNvPr id="85001" name="Rectangle 37"/>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区域商业</a:t>
            </a:r>
          </a:p>
          <a:p>
            <a:pPr algn="ctr" defTabSz="1543050">
              <a:lnSpc>
                <a:spcPct val="90000"/>
              </a:lnSpc>
            </a:pPr>
            <a:r>
              <a:rPr lang="zh-CN" altLang="en-US" sz="3600" b="1"/>
              <a:t>价值及机会点挖掘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7" presetClass="entr" presetSubtype="0" fill="hold" nodeType="clickEffect">
                                  <p:stCondLst>
                                    <p:cond delay="0"/>
                                  </p:stCondLst>
                                  <p:iterate type="lt">
                                    <p:tmPct val="50000"/>
                                  </p:iterate>
                                  <p:childTnLst>
                                    <p:set>
                                      <p:cBhvr>
                                        <p:cTn id="12" dur="1" fill="hold">
                                          <p:stCondLst>
                                            <p:cond delay="0"/>
                                          </p:stCondLst>
                                        </p:cTn>
                                        <p:tgtEl>
                                          <p:spTgt spid="239621">
                                            <p:txEl>
                                              <p:pRg st="0" end="0"/>
                                            </p:txEl>
                                          </p:spTgt>
                                        </p:tgtEl>
                                        <p:attrNameLst>
                                          <p:attrName>style.visibility</p:attrName>
                                        </p:attrNameLst>
                                      </p:cBhvr>
                                      <p:to>
                                        <p:strVal val="visible"/>
                                      </p:to>
                                    </p:set>
                                    <p:anim calcmode="discrete" valueType="clr">
                                      <p:cBhvr override="childStyle">
                                        <p:cTn id="13" dur="30"/>
                                        <p:tgtEl>
                                          <p:spTgt spid="2396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30"/>
                                        <p:tgtEl>
                                          <p:spTgt spid="239621">
                                            <p:txEl>
                                              <p:pRg st="0" end="0"/>
                                            </p:txEl>
                                          </p:spTgt>
                                        </p:tgtEl>
                                        <p:attrNameLst>
                                          <p:attrName>fillcolor</p:attrName>
                                        </p:attrNameLst>
                                      </p:cBhvr>
                                      <p:tavLst>
                                        <p:tav tm="0">
                                          <p:val>
                                            <p:clrVal>
                                              <a:schemeClr val="accent2"/>
                                            </p:clrVal>
                                          </p:val>
                                        </p:tav>
                                        <p:tav tm="50000">
                                          <p:val>
                                            <p:clrVal>
                                              <a:schemeClr val="hlink"/>
                                            </p:clrVal>
                                          </p:val>
                                        </p:tav>
                                      </p:tavLst>
                                    </p:anim>
                                    <p:set>
                                      <p:cBhvr>
                                        <p:cTn id="15" dur="30"/>
                                        <p:tgtEl>
                                          <p:spTgt spid="239621">
                                            <p:txEl>
                                              <p:pRg st="0" end="0"/>
                                            </p:txEl>
                                          </p:spTgt>
                                        </p:tgtEl>
                                        <p:attrNameLst>
                                          <p:attrName>fill.type</p:attrName>
                                        </p:attrNameLst>
                                      </p:cBhvr>
                                      <p:to>
                                        <p:strVal val="solid"/>
                                      </p:to>
                                    </p:set>
                                  </p:childTnLst>
                                </p:cTn>
                              </p:par>
                              <p:par>
                                <p:cTn id="16" presetID="9"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9620"/>
                                        </p:tgtEl>
                                        <p:attrNameLst>
                                          <p:attrName>style.visibility</p:attrName>
                                        </p:attrNameLst>
                                      </p:cBhvr>
                                      <p:to>
                                        <p:strVal val="visible"/>
                                      </p:to>
                                    </p:set>
                                    <p:animEffect transition="in" filter="wipe(left)">
                                      <p:cBhvr>
                                        <p:cTn id="23" dur="300"/>
                                        <p:tgtEl>
                                          <p:spTgt spid="23962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wipe(left)">
                                      <p:cBhvr>
                                        <p:cTn id="26" dur="500"/>
                                        <p:tgtEl>
                                          <p:spTgt spid="98"/>
                                        </p:tgtEl>
                                      </p:cBhvr>
                                    </p:animEffect>
                                  </p:childTnLst>
                                </p:cTn>
                              </p:par>
                            </p:childTnLst>
                          </p:cTn>
                        </p:par>
                        <p:par>
                          <p:cTn id="27" fill="hold" nodeType="afterGroup">
                            <p:stCondLst>
                              <p:cond delay="500"/>
                            </p:stCondLst>
                            <p:childTnLst>
                              <p:par>
                                <p:cTn id="28" presetID="23" presetClass="entr" presetSubtype="16" fill="hold" nodeType="afterEffect">
                                  <p:stCondLst>
                                    <p:cond delay="0"/>
                                  </p:stCondLst>
                                  <p:iterate type="lt">
                                    <p:tmPct val="0"/>
                                  </p:iterate>
                                  <p:childTnLst>
                                    <p:set>
                                      <p:cBhvr>
                                        <p:cTn id="29" dur="1" fill="hold">
                                          <p:stCondLst>
                                            <p:cond delay="0"/>
                                          </p:stCondLst>
                                        </p:cTn>
                                        <p:tgtEl>
                                          <p:spTgt spid="239651">
                                            <p:txEl>
                                              <p:pRg st="0" end="0"/>
                                            </p:txEl>
                                          </p:spTgt>
                                        </p:tgtEl>
                                        <p:attrNameLst>
                                          <p:attrName>style.visibility</p:attrName>
                                        </p:attrNameLst>
                                      </p:cBhvr>
                                      <p:to>
                                        <p:strVal val="visible"/>
                                      </p:to>
                                    </p:set>
                                    <p:anim calcmode="lin" valueType="num">
                                      <p:cBhvr>
                                        <p:cTn id="30" dur="500" fill="hold"/>
                                        <p:tgtEl>
                                          <p:spTgt spid="239651">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239651">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8" grpId="0" animBg="1"/>
      <p:bldP spid="2396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p:cNvPicPr>
            <a:picLocks noChangeAspect="1" noChangeArrowheads="1"/>
          </p:cNvPicPr>
          <p:nvPr/>
        </p:nvPicPr>
        <p:blipFill>
          <a:blip r:embed="rId3"/>
          <a:srcRect/>
          <a:stretch>
            <a:fillRect/>
          </a:stretch>
        </p:blipFill>
        <p:spPr bwMode="auto">
          <a:xfrm>
            <a:off x="6919913" y="2346325"/>
            <a:ext cx="9798050" cy="519747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41667" name="Picture 3" descr="DSCN386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763963" y="6080125"/>
            <a:ext cx="2743200" cy="204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 name="矩形 35"/>
          <p:cNvSpPr>
            <a:spLocks noChangeArrowheads="1"/>
          </p:cNvSpPr>
          <p:nvPr/>
        </p:nvSpPr>
        <p:spPr bwMode="auto">
          <a:xfrm>
            <a:off x="4221163" y="-15875"/>
            <a:ext cx="13106400"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defTabSz="1543050"/>
            <a:r>
              <a:rPr lang="zh-CN" altLang="en-US" sz="2900" b="1">
                <a:solidFill>
                  <a:schemeClr val="tx2"/>
                </a:solidFill>
                <a:latin typeface="微软雅黑" pitchFamily="34" charset="-122"/>
                <a:ea typeface="微软雅黑" pitchFamily="34" charset="-122"/>
              </a:rPr>
              <a:t>项目所处崇安区属于无锡市中心城区，现阶段区域内在售住宅项目稀少，部分地段现处拆迁阶段，已有商品房也都有一定的年份。</a:t>
            </a:r>
          </a:p>
        </p:txBody>
      </p:sp>
      <p:sp>
        <p:nvSpPr>
          <p:cNvPr id="241688" name="矩形 99"/>
          <p:cNvSpPr>
            <a:spLocks noChangeArrowheads="1"/>
          </p:cNvSpPr>
          <p:nvPr/>
        </p:nvSpPr>
        <p:spPr bwMode="auto">
          <a:xfrm>
            <a:off x="334963" y="2803525"/>
            <a:ext cx="5538787" cy="234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defTabSz="1543050">
              <a:lnSpc>
                <a:spcPct val="150000"/>
              </a:lnSpc>
              <a:buFont typeface="Wingdings" pitchFamily="2" charset="2"/>
              <a:buChar char="u"/>
            </a:pPr>
            <a:r>
              <a:rPr lang="zh-CN" altLang="en-US" sz="2400">
                <a:latin typeface="微软雅黑" pitchFamily="34" charset="-122"/>
                <a:ea typeface="微软雅黑" pitchFamily="34" charset="-122"/>
              </a:rPr>
              <a:t>项目位于地铁三阳广场站和东林广场站的地下，西起新生路、东至苏家弄；由于西侧临近中山路，因此将成为商业建设的重点区域。</a:t>
            </a:r>
          </a:p>
        </p:txBody>
      </p:sp>
      <p:grpSp>
        <p:nvGrpSpPr>
          <p:cNvPr id="2" name="组合 20"/>
          <p:cNvGrpSpPr>
            <a:grpSpLocks/>
          </p:cNvGrpSpPr>
          <p:nvPr/>
        </p:nvGrpSpPr>
        <p:grpSpPr bwMode="auto">
          <a:xfrm>
            <a:off x="8281988" y="3571875"/>
            <a:ext cx="8435975" cy="3163888"/>
            <a:chOff x="8281988" y="3571875"/>
            <a:chExt cx="8435975" cy="3163888"/>
          </a:xfrm>
        </p:grpSpPr>
        <p:grpSp>
          <p:nvGrpSpPr>
            <p:cNvPr id="86026" name="组合 16"/>
            <p:cNvGrpSpPr>
              <a:grpSpLocks/>
            </p:cNvGrpSpPr>
            <p:nvPr/>
          </p:nvGrpSpPr>
          <p:grpSpPr bwMode="auto">
            <a:xfrm>
              <a:off x="8281988" y="6122988"/>
              <a:ext cx="2312987" cy="612775"/>
              <a:chOff x="8281988" y="6122988"/>
              <a:chExt cx="2312987" cy="612775"/>
            </a:xfrm>
          </p:grpSpPr>
          <p:sp>
            <p:nvSpPr>
              <p:cNvPr id="86036" name="Text Box 26"/>
              <p:cNvSpPr txBox="1">
                <a:spLocks noChangeArrowheads="1"/>
              </p:cNvSpPr>
              <p:nvPr/>
            </p:nvSpPr>
            <p:spPr bwMode="auto">
              <a:xfrm>
                <a:off x="8416925" y="6122988"/>
                <a:ext cx="2178050" cy="460375"/>
              </a:xfrm>
              <a:prstGeom prst="rect">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solidFill>
                      <a:schemeClr val="bg1"/>
                    </a:solidFill>
                    <a:latin typeface="Arial" pitchFamily="34" charset="0"/>
                    <a:ea typeface="宋体" pitchFamily="2" charset="-122"/>
                  </a:rPr>
                  <a:t>拆迁中老房子</a:t>
                </a:r>
              </a:p>
            </p:txBody>
          </p:sp>
          <p:sp>
            <p:nvSpPr>
              <p:cNvPr id="86037" name="Oval 27"/>
              <p:cNvSpPr>
                <a:spLocks noChangeArrowheads="1"/>
              </p:cNvSpPr>
              <p:nvPr/>
            </p:nvSpPr>
            <p:spPr bwMode="auto">
              <a:xfrm>
                <a:off x="8281988" y="6530975"/>
                <a:ext cx="273050" cy="204788"/>
              </a:xfrm>
              <a:prstGeom prst="ellipse">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grpSp>
        <p:grpSp>
          <p:nvGrpSpPr>
            <p:cNvPr id="86027" name="组合 18"/>
            <p:cNvGrpSpPr>
              <a:grpSpLocks/>
            </p:cNvGrpSpPr>
            <p:nvPr/>
          </p:nvGrpSpPr>
          <p:grpSpPr bwMode="auto">
            <a:xfrm>
              <a:off x="12907963" y="3998913"/>
              <a:ext cx="1497012" cy="593725"/>
              <a:chOff x="12907963" y="3998913"/>
              <a:chExt cx="1497012" cy="593725"/>
            </a:xfrm>
          </p:grpSpPr>
          <p:sp>
            <p:nvSpPr>
              <p:cNvPr id="86034" name="Oval 25"/>
              <p:cNvSpPr>
                <a:spLocks noChangeArrowheads="1"/>
              </p:cNvSpPr>
              <p:nvPr/>
            </p:nvSpPr>
            <p:spPr bwMode="auto">
              <a:xfrm>
                <a:off x="14131925" y="4387850"/>
                <a:ext cx="273050" cy="204788"/>
              </a:xfrm>
              <a:prstGeom prst="ellipse">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86035" name="Text Box 28"/>
              <p:cNvSpPr txBox="1">
                <a:spLocks noChangeArrowheads="1"/>
              </p:cNvSpPr>
              <p:nvPr/>
            </p:nvSpPr>
            <p:spPr bwMode="auto">
              <a:xfrm>
                <a:off x="12907963" y="3998913"/>
                <a:ext cx="1223962" cy="460375"/>
              </a:xfrm>
              <a:prstGeom prst="rect">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solidFill>
                      <a:schemeClr val="bg1"/>
                    </a:solidFill>
                    <a:latin typeface="Arial" pitchFamily="34" charset="0"/>
                    <a:ea typeface="宋体" pitchFamily="2" charset="-122"/>
                  </a:rPr>
                  <a:t>田基浜</a:t>
                </a:r>
              </a:p>
            </p:txBody>
          </p:sp>
        </p:grpSp>
        <p:grpSp>
          <p:nvGrpSpPr>
            <p:cNvPr id="86028" name="组合 17"/>
            <p:cNvGrpSpPr>
              <a:grpSpLocks/>
            </p:cNvGrpSpPr>
            <p:nvPr/>
          </p:nvGrpSpPr>
          <p:grpSpPr bwMode="auto">
            <a:xfrm>
              <a:off x="12773025" y="3571875"/>
              <a:ext cx="1905000" cy="509588"/>
              <a:chOff x="12773025" y="3571875"/>
              <a:chExt cx="1905000" cy="509588"/>
            </a:xfrm>
          </p:grpSpPr>
          <p:sp>
            <p:nvSpPr>
              <p:cNvPr id="86032" name="Oval 29"/>
              <p:cNvSpPr>
                <a:spLocks noChangeArrowheads="1"/>
              </p:cNvSpPr>
              <p:nvPr/>
            </p:nvSpPr>
            <p:spPr bwMode="auto">
              <a:xfrm>
                <a:off x="14404975" y="3876675"/>
                <a:ext cx="273050" cy="204788"/>
              </a:xfrm>
              <a:prstGeom prst="ellipse">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86033" name="Text Box 30"/>
              <p:cNvSpPr txBox="1">
                <a:spLocks noChangeArrowheads="1"/>
              </p:cNvSpPr>
              <p:nvPr/>
            </p:nvSpPr>
            <p:spPr bwMode="auto">
              <a:xfrm>
                <a:off x="12773025" y="3571875"/>
                <a:ext cx="1635125" cy="460375"/>
              </a:xfrm>
              <a:prstGeom prst="rect">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solidFill>
                      <a:schemeClr val="bg1"/>
                    </a:solidFill>
                    <a:latin typeface="Arial" pitchFamily="34" charset="0"/>
                    <a:ea typeface="宋体" pitchFamily="2" charset="-122"/>
                  </a:rPr>
                  <a:t>映山华庭</a:t>
                </a:r>
              </a:p>
            </p:txBody>
          </p:sp>
        </p:grpSp>
        <p:grpSp>
          <p:nvGrpSpPr>
            <p:cNvPr id="86029" name="组合 19"/>
            <p:cNvGrpSpPr>
              <a:grpSpLocks/>
            </p:cNvGrpSpPr>
            <p:nvPr/>
          </p:nvGrpSpPr>
          <p:grpSpPr bwMode="auto">
            <a:xfrm>
              <a:off x="15359063" y="3571875"/>
              <a:ext cx="1358900" cy="611188"/>
              <a:chOff x="15359063" y="3571875"/>
              <a:chExt cx="1358900" cy="611188"/>
            </a:xfrm>
          </p:grpSpPr>
          <p:sp>
            <p:nvSpPr>
              <p:cNvPr id="86030" name="Oval 31"/>
              <p:cNvSpPr>
                <a:spLocks noChangeArrowheads="1"/>
              </p:cNvSpPr>
              <p:nvPr/>
            </p:nvSpPr>
            <p:spPr bwMode="auto">
              <a:xfrm>
                <a:off x="15359063" y="3978275"/>
                <a:ext cx="273050" cy="204788"/>
              </a:xfrm>
              <a:prstGeom prst="ellipse">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86031" name="Text Box 32"/>
              <p:cNvSpPr txBox="1">
                <a:spLocks noChangeArrowheads="1"/>
              </p:cNvSpPr>
              <p:nvPr/>
            </p:nvSpPr>
            <p:spPr bwMode="auto">
              <a:xfrm>
                <a:off x="15494000" y="3571875"/>
                <a:ext cx="1223963" cy="460375"/>
              </a:xfrm>
              <a:prstGeom prst="rect">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2000" b="1">
                    <a:solidFill>
                      <a:schemeClr val="bg1"/>
                    </a:solidFill>
                    <a:latin typeface="Arial" pitchFamily="34" charset="0"/>
                    <a:ea typeface="宋体" pitchFamily="2" charset="-122"/>
                  </a:rPr>
                  <a:t>和泰苑</a:t>
                </a:r>
              </a:p>
            </p:txBody>
          </p:sp>
        </p:grpSp>
      </p:grpSp>
      <p:pic>
        <p:nvPicPr>
          <p:cNvPr id="241697" name="Picture 33" descr="DSCN3869"/>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84175" y="5775325"/>
            <a:ext cx="3178175" cy="234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24" name="Rectangle 35"/>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区域商业</a:t>
            </a:r>
          </a:p>
          <a:p>
            <a:pPr algn="ctr" defTabSz="1543050">
              <a:lnSpc>
                <a:spcPct val="90000"/>
              </a:lnSpc>
            </a:pPr>
            <a:r>
              <a:rPr lang="zh-CN" altLang="en-US" sz="3600" b="1"/>
              <a:t>价值及机会点挖掘</a:t>
            </a:r>
          </a:p>
        </p:txBody>
      </p:sp>
      <p:sp>
        <p:nvSpPr>
          <p:cNvPr id="241701" name="Text Box 37"/>
          <p:cNvSpPr txBox="1">
            <a:spLocks noChangeArrowheads="1"/>
          </p:cNvSpPr>
          <p:nvPr/>
        </p:nvSpPr>
        <p:spPr bwMode="auto">
          <a:xfrm>
            <a:off x="334963" y="1508125"/>
            <a:ext cx="3505200" cy="588963"/>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lstStyle/>
          <a:p>
            <a:pPr algn="ctr" defTabSz="1609725">
              <a:spcBef>
                <a:spcPct val="50000"/>
              </a:spcBef>
              <a:defRPr/>
            </a:pPr>
            <a:r>
              <a:rPr lang="zh-CN" altLang="en-US" sz="2800" b="1" dirty="0"/>
              <a:t>项目特征分析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41701"/>
                                        </p:tgtEl>
                                        <p:attrNameLst>
                                          <p:attrName>style.visibility</p:attrName>
                                        </p:attrNameLst>
                                      </p:cBhvr>
                                      <p:to>
                                        <p:strVal val="visible"/>
                                      </p:to>
                                    </p:set>
                                    <p:animEffect transition="in" filter="slide(fromLeft)">
                                      <p:cBhvr>
                                        <p:cTn id="11" dur="500"/>
                                        <p:tgtEl>
                                          <p:spTgt spid="241701"/>
                                        </p:tgtEl>
                                      </p:cBhvr>
                                    </p:animEffect>
                                  </p:childTnLst>
                                </p:cTn>
                              </p:par>
                            </p:childTnLst>
                          </p:cTn>
                        </p:par>
                        <p:par>
                          <p:cTn id="12" fill="hold" nodeType="afterGroup">
                            <p:stCondLst>
                              <p:cond delay="1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241688"/>
                                        </p:tgtEl>
                                        <p:attrNameLst>
                                          <p:attrName>style.visibility</p:attrName>
                                        </p:attrNameLst>
                                      </p:cBhvr>
                                      <p:to>
                                        <p:strVal val="visible"/>
                                      </p:to>
                                    </p:set>
                                    <p:anim calcmode="discrete" valueType="clr">
                                      <p:cBhvr override="childStyle">
                                        <p:cTn id="15" dur="30"/>
                                        <p:tgtEl>
                                          <p:spTgt spid="241688"/>
                                        </p:tgtEl>
                                        <p:attrNameLst>
                                          <p:attrName>style.color</p:attrName>
                                        </p:attrNameLst>
                                      </p:cBhvr>
                                      <p:tavLst>
                                        <p:tav tm="0">
                                          <p:val>
                                            <p:clrVal>
                                              <a:schemeClr val="accent2"/>
                                            </p:clrVal>
                                          </p:val>
                                        </p:tav>
                                        <p:tav tm="50000">
                                          <p:val>
                                            <p:clrVal>
                                              <a:schemeClr val="hlink"/>
                                            </p:clrVal>
                                          </p:val>
                                        </p:tav>
                                      </p:tavLst>
                                    </p:anim>
                                    <p:anim calcmode="discrete" valueType="clr">
                                      <p:cBhvr>
                                        <p:cTn id="16" dur="30"/>
                                        <p:tgtEl>
                                          <p:spTgt spid="241688"/>
                                        </p:tgtEl>
                                        <p:attrNameLst>
                                          <p:attrName>fillcolor</p:attrName>
                                        </p:attrNameLst>
                                      </p:cBhvr>
                                      <p:tavLst>
                                        <p:tav tm="0">
                                          <p:val>
                                            <p:clrVal>
                                              <a:schemeClr val="accent2"/>
                                            </p:clrVal>
                                          </p:val>
                                        </p:tav>
                                        <p:tav tm="50000">
                                          <p:val>
                                            <p:clrVal>
                                              <a:schemeClr val="hlink"/>
                                            </p:clrVal>
                                          </p:val>
                                        </p:tav>
                                      </p:tavLst>
                                    </p:anim>
                                    <p:set>
                                      <p:cBhvr>
                                        <p:cTn id="17" dur="30"/>
                                        <p:tgtEl>
                                          <p:spTgt spid="241688"/>
                                        </p:tgtEl>
                                        <p:attrNameLst>
                                          <p:attrName>fill.type</p:attrName>
                                        </p:attrNameLst>
                                      </p:cBhvr>
                                      <p:to>
                                        <p:strVal val="solid"/>
                                      </p:to>
                                    </p:set>
                                  </p:childTnLst>
                                </p:cTn>
                              </p:par>
                              <p:par>
                                <p:cTn id="18" presetID="9" presetClass="entr" presetSubtype="0" fill="hold" nodeType="withEffect">
                                  <p:stCondLst>
                                    <p:cond delay="0"/>
                                  </p:stCondLst>
                                  <p:childTnLst>
                                    <p:set>
                                      <p:cBhvr>
                                        <p:cTn id="19" dur="1" fill="hold">
                                          <p:stCondLst>
                                            <p:cond delay="0"/>
                                          </p:stCondLst>
                                        </p:cTn>
                                        <p:tgtEl>
                                          <p:spTgt spid="241666"/>
                                        </p:tgtEl>
                                        <p:attrNameLst>
                                          <p:attrName>style.visibility</p:attrName>
                                        </p:attrNameLst>
                                      </p:cBhvr>
                                      <p:to>
                                        <p:strVal val="visible"/>
                                      </p:to>
                                    </p:set>
                                    <p:animEffect transition="in" filter="dissolve">
                                      <p:cBhvr>
                                        <p:cTn id="20" dur="500"/>
                                        <p:tgtEl>
                                          <p:spTgt spid="241666"/>
                                        </p:tgtEl>
                                      </p:cBhvr>
                                    </p:animEffect>
                                  </p:childTnLst>
                                </p:cTn>
                              </p:par>
                            </p:childTnLst>
                          </p:cTn>
                        </p:par>
                        <p:par>
                          <p:cTn id="21" fill="hold" nodeType="afterGroup">
                            <p:stCondLst>
                              <p:cond delay="1885"/>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9" presetClass="entr" presetSubtype="0" fill="hold" nodeType="withEffect">
                                  <p:stCondLst>
                                    <p:cond delay="0"/>
                                  </p:stCondLst>
                                  <p:childTnLst>
                                    <p:set>
                                      <p:cBhvr>
                                        <p:cTn id="26" dur="1" fill="hold">
                                          <p:stCondLst>
                                            <p:cond delay="0"/>
                                          </p:stCondLst>
                                        </p:cTn>
                                        <p:tgtEl>
                                          <p:spTgt spid="241667"/>
                                        </p:tgtEl>
                                        <p:attrNameLst>
                                          <p:attrName>style.visibility</p:attrName>
                                        </p:attrNameLst>
                                      </p:cBhvr>
                                      <p:to>
                                        <p:strVal val="visible"/>
                                      </p:to>
                                    </p:set>
                                    <p:animEffect transition="in" filter="dissolve">
                                      <p:cBhvr>
                                        <p:cTn id="27" dur="500"/>
                                        <p:tgtEl>
                                          <p:spTgt spid="241667"/>
                                        </p:tgtEl>
                                      </p:cBhvr>
                                    </p:animEffect>
                                  </p:childTnLst>
                                </p:cTn>
                              </p:par>
                              <p:par>
                                <p:cTn id="28" presetID="9" presetClass="entr" presetSubtype="0" fill="hold" nodeType="withEffect">
                                  <p:stCondLst>
                                    <p:cond delay="0"/>
                                  </p:stCondLst>
                                  <p:childTnLst>
                                    <p:set>
                                      <p:cBhvr>
                                        <p:cTn id="29" dur="1" fill="hold">
                                          <p:stCondLst>
                                            <p:cond delay="0"/>
                                          </p:stCondLst>
                                        </p:cTn>
                                        <p:tgtEl>
                                          <p:spTgt spid="241697"/>
                                        </p:tgtEl>
                                        <p:attrNameLst>
                                          <p:attrName>style.visibility</p:attrName>
                                        </p:attrNameLst>
                                      </p:cBhvr>
                                      <p:to>
                                        <p:strVal val="visible"/>
                                      </p:to>
                                    </p:set>
                                    <p:animEffect transition="in" filter="dissolve">
                                      <p:cBhvr>
                                        <p:cTn id="30" dur="500"/>
                                        <p:tgtEl>
                                          <p:spTgt spid="241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41688" grpId="0"/>
      <p:bldP spid="24170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126"/>
          <p:cNvSpPr>
            <a:spLocks noChangeArrowheads="1"/>
          </p:cNvSpPr>
          <p:nvPr>
            <p:custDataLst>
              <p:tags r:id="rId1"/>
            </p:custDataLst>
          </p:nvPr>
        </p:nvSpPr>
        <p:spPr bwMode="auto">
          <a:xfrm>
            <a:off x="4373563" y="296863"/>
            <a:ext cx="12679362" cy="601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defTabSz="1543050"/>
            <a:r>
              <a:rPr lang="zh-CN" altLang="en-US" sz="2900" b="1">
                <a:solidFill>
                  <a:schemeClr val="tx2"/>
                </a:solidFill>
                <a:latin typeface="微软雅黑" pitchFamily="34" charset="-122"/>
                <a:ea typeface="微软雅黑" pitchFamily="34" charset="-122"/>
              </a:rPr>
              <a:t>项目地块拥有城市主干道，道路等级相对优越，有利于商圈辐射能级的延伸</a:t>
            </a:r>
          </a:p>
        </p:txBody>
      </p:sp>
      <p:sp>
        <p:nvSpPr>
          <p:cNvPr id="243715" name="Rectangle 14"/>
          <p:cNvSpPr>
            <a:spLocks noChangeArrowheads="1"/>
          </p:cNvSpPr>
          <p:nvPr/>
        </p:nvSpPr>
        <p:spPr bwMode="auto">
          <a:xfrm>
            <a:off x="8550275" y="2270125"/>
            <a:ext cx="8472488" cy="5667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algn="ctr" defTabSz="1543050"/>
            <a:r>
              <a:rPr lang="zh-CN" altLang="en-US" sz="2700" b="1">
                <a:solidFill>
                  <a:srgbClr val="3333FF"/>
                </a:solidFill>
                <a:latin typeface="微软雅黑" pitchFamily="34" charset="-122"/>
                <a:ea typeface="微软雅黑" pitchFamily="34" charset="-122"/>
              </a:rPr>
              <a:t>道路等级决定项目商业辐射能级及客流导入程度</a:t>
            </a:r>
            <a:endParaRPr lang="zh-CN" altLang="en-US" sz="2700" b="1">
              <a:solidFill>
                <a:srgbClr val="3333FF"/>
              </a:solidFill>
              <a:latin typeface="微软雅黑" pitchFamily="34" charset="-122"/>
              <a:ea typeface="微软雅黑" pitchFamily="34" charset="-122"/>
              <a:sym typeface="Wingdings" pitchFamily="2" charset="2"/>
            </a:endParaRPr>
          </a:p>
        </p:txBody>
      </p:sp>
      <p:sp>
        <p:nvSpPr>
          <p:cNvPr id="41" name="Text Box 31"/>
          <p:cNvSpPr txBox="1">
            <a:spLocks noChangeArrowheads="1"/>
          </p:cNvSpPr>
          <p:nvPr/>
        </p:nvSpPr>
        <p:spPr bwMode="auto">
          <a:xfrm>
            <a:off x="6757988" y="2270125"/>
            <a:ext cx="1570037" cy="5403850"/>
          </a:xfrm>
          <a:prstGeom prst="rect">
            <a:avLst/>
          </a:prstGeom>
          <a:solidFill>
            <a:srgbClr val="92D050"/>
          </a:solidFill>
          <a:ln>
            <a:noFill/>
          </a:ln>
          <a:effectLst>
            <a:prstShdw prst="shdw17" dist="17961" dir="2700000">
              <a:srgbClr val="4D004D"/>
            </a:prstShdw>
          </a:effectLst>
          <a:extLst>
            <a:ext uri="{91240B29-F687-4F45-9708-019B960494DF}">
              <a14:hiddenLine xmlns:a14="http://schemas.microsoft.com/office/drawing/2010/main" xmlns="" w="9525">
                <a:solidFill>
                  <a:srgbClr val="000000"/>
                </a:solidFill>
                <a:miter lim="800000"/>
                <a:headEnd/>
                <a:tailEnd/>
              </a14:hiddenLine>
            </a:ext>
          </a:extLst>
        </p:spPr>
        <p:txBody>
          <a:bodyPr vert="eaVert" lIns="154256" tIns="77127" rIns="154256" bIns="77127">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15000"/>
              </a:lnSpc>
            </a:pPr>
            <a:r>
              <a:rPr lang="zh-CN" altLang="en-US" sz="2400" b="1">
                <a:solidFill>
                  <a:schemeClr val="tx2"/>
                </a:solidFill>
                <a:latin typeface="微软雅黑" pitchFamily="34" charset="-122"/>
                <a:ea typeface="微软雅黑" pitchFamily="34" charset="-122"/>
              </a:rPr>
              <a:t>本项目沿东西向城市主干道人民路而建，并近邻解放东西路和中山路等主要城市道路。</a:t>
            </a:r>
          </a:p>
        </p:txBody>
      </p:sp>
      <p:grpSp>
        <p:nvGrpSpPr>
          <p:cNvPr id="2" name="组合 33"/>
          <p:cNvGrpSpPr>
            <a:grpSpLocks/>
          </p:cNvGrpSpPr>
          <p:nvPr/>
        </p:nvGrpSpPr>
        <p:grpSpPr bwMode="auto">
          <a:xfrm>
            <a:off x="558800" y="2446338"/>
            <a:ext cx="6348413" cy="2162175"/>
            <a:chOff x="558800" y="2446338"/>
            <a:chExt cx="6348413" cy="2162175"/>
          </a:xfrm>
        </p:grpSpPr>
        <p:grpSp>
          <p:nvGrpSpPr>
            <p:cNvPr id="87070" name="Group 32"/>
            <p:cNvGrpSpPr>
              <a:grpSpLocks/>
            </p:cNvGrpSpPr>
            <p:nvPr/>
          </p:nvGrpSpPr>
          <p:grpSpPr bwMode="auto">
            <a:xfrm>
              <a:off x="2133600" y="2446338"/>
              <a:ext cx="3308350" cy="520700"/>
              <a:chOff x="4141" y="3325"/>
              <a:chExt cx="1406" cy="289"/>
            </a:xfrm>
          </p:grpSpPr>
          <p:grpSp>
            <p:nvGrpSpPr>
              <p:cNvPr id="87074" name="Group 19"/>
              <p:cNvGrpSpPr>
                <a:grpSpLocks/>
              </p:cNvGrpSpPr>
              <p:nvPr/>
            </p:nvGrpSpPr>
            <p:grpSpPr bwMode="auto">
              <a:xfrm>
                <a:off x="4141" y="3377"/>
                <a:ext cx="590" cy="150"/>
                <a:chOff x="3823" y="3200"/>
                <a:chExt cx="590" cy="150"/>
              </a:xfrm>
            </p:grpSpPr>
            <p:sp>
              <p:nvSpPr>
                <p:cNvPr id="87076" name="Rectangle 17"/>
                <p:cNvSpPr>
                  <a:spLocks noChangeArrowheads="1"/>
                </p:cNvSpPr>
                <p:nvPr/>
              </p:nvSpPr>
              <p:spPr bwMode="auto">
                <a:xfrm>
                  <a:off x="3823" y="3200"/>
                  <a:ext cx="590" cy="150"/>
                </a:xfrm>
                <a:prstGeom prst="rect">
                  <a:avLst/>
                </a:prstGeom>
                <a:noFill/>
                <a:ln w="9525">
                  <a:solidFill>
                    <a:srgbClr val="C0C0C0"/>
                  </a:solidFill>
                  <a:miter lim="800000"/>
                  <a:headEnd/>
                  <a:tailEnd/>
                </a:ln>
                <a:extLst>
                  <a:ext uri="{909E8E84-426E-40DD-AFC4-6F175D3DCCD1}">
                    <a14:hiddenFill xmlns:a14="http://schemas.microsoft.com/office/drawing/2010/main" xmlns="">
                      <a:solidFill>
                        <a:srgbClr val="FFFFFF"/>
                      </a:solidFill>
                    </a14:hiddenFill>
                  </a:ext>
                </a:extLst>
              </p:spPr>
              <p:txBody>
                <a:bodyPr wrap="none" lIns="154305" tIns="77153" rIns="154305" bIns="77153" anchor="ctr"/>
                <a:lstStyle/>
                <a:p>
                  <a:pPr defTabSz="1543050"/>
                  <a:endParaRPr lang="zh-CN" altLang="zh-CN" sz="2000">
                    <a:latin typeface="微软雅黑" pitchFamily="34" charset="-122"/>
                    <a:ea typeface="微软雅黑" pitchFamily="34" charset="-122"/>
                  </a:endParaRPr>
                </a:p>
              </p:txBody>
            </p:sp>
            <p:sp>
              <p:nvSpPr>
                <p:cNvPr id="87077" name="Line 18"/>
                <p:cNvSpPr>
                  <a:spLocks noChangeShapeType="1"/>
                </p:cNvSpPr>
                <p:nvPr/>
              </p:nvSpPr>
              <p:spPr bwMode="auto">
                <a:xfrm>
                  <a:off x="3823" y="3282"/>
                  <a:ext cx="590" cy="0"/>
                </a:xfrm>
                <a:prstGeom prst="line">
                  <a:avLst/>
                </a:prstGeom>
                <a:noFill/>
                <a:ln w="508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87075" name="Text Box 26"/>
              <p:cNvSpPr txBox="1">
                <a:spLocks noChangeArrowheads="1"/>
              </p:cNvSpPr>
              <p:nvPr/>
            </p:nvSpPr>
            <p:spPr bwMode="auto">
              <a:xfrm>
                <a:off x="4708" y="3325"/>
                <a:ext cx="839" cy="289"/>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2400" b="1">
                    <a:solidFill>
                      <a:srgbClr val="003366"/>
                    </a:solidFill>
                    <a:latin typeface="微软雅黑" pitchFamily="34" charset="-122"/>
                    <a:ea typeface="微软雅黑" pitchFamily="34" charset="-122"/>
                  </a:rPr>
                  <a:t>城市主干道</a:t>
                </a:r>
              </a:p>
            </p:txBody>
          </p:sp>
        </p:grpSp>
        <p:sp>
          <p:nvSpPr>
            <p:cNvPr id="87071" name="下箭头 34"/>
            <p:cNvSpPr>
              <a:spLocks noChangeArrowheads="1"/>
            </p:cNvSpPr>
            <p:nvPr/>
          </p:nvSpPr>
          <p:spPr bwMode="auto">
            <a:xfrm>
              <a:off x="2214563" y="3636963"/>
              <a:ext cx="3035300" cy="414337"/>
            </a:xfrm>
            <a:prstGeom prst="downArrow">
              <a:avLst>
                <a:gd name="adj1" fmla="val 50000"/>
                <a:gd name="adj2" fmla="val 50000"/>
              </a:avLst>
            </a:prstGeom>
            <a:solidFill>
              <a:schemeClr val="accent1"/>
            </a:solidFill>
            <a:ln w="9525" algn="ctr">
              <a:solidFill>
                <a:srgbClr val="256885"/>
              </a:solidFill>
              <a:round/>
              <a:headEnd/>
              <a:tailEnd/>
            </a:ln>
          </p:spPr>
          <p:txBody>
            <a:bodyPr lIns="154256" tIns="77127" rIns="154256" bIns="77127"/>
            <a:lstStyle/>
            <a:p>
              <a:pPr algn="ctr" defTabSz="1543050" eaLnBrk="0" hangingPunct="0"/>
              <a:r>
                <a:rPr lang="zh-CN" altLang="en-US" sz="2000">
                  <a:solidFill>
                    <a:srgbClr val="FF0000"/>
                  </a:solidFill>
                  <a:latin typeface="微软雅黑" pitchFamily="34" charset="-122"/>
                  <a:ea typeface="微软雅黑" pitchFamily="34" charset="-122"/>
                </a:rPr>
                <a:t>商业属性</a:t>
              </a:r>
            </a:p>
          </p:txBody>
        </p:sp>
        <p:sp>
          <p:nvSpPr>
            <p:cNvPr id="87072" name="Text Box 34"/>
            <p:cNvSpPr txBox="1">
              <a:spLocks noChangeArrowheads="1"/>
            </p:cNvSpPr>
            <p:nvPr/>
          </p:nvSpPr>
          <p:spPr bwMode="auto">
            <a:xfrm>
              <a:off x="558800" y="2860675"/>
              <a:ext cx="6348413" cy="857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15000"/>
                </a:lnSpc>
                <a:spcBef>
                  <a:spcPct val="50000"/>
                </a:spcBef>
              </a:pPr>
              <a:r>
                <a:rPr lang="zh-CN" altLang="en-US" sz="2000">
                  <a:latin typeface="微软雅黑" pitchFamily="34" charset="-122"/>
                  <a:ea typeface="微软雅黑" pitchFamily="34" charset="-122"/>
                </a:rPr>
                <a:t>一般是城市宽的道路，连通城市车流量较大的区域，承担综合性功能。流量构成兼有过境车流和市内公交。</a:t>
              </a:r>
            </a:p>
          </p:txBody>
        </p:sp>
        <p:sp>
          <p:nvSpPr>
            <p:cNvPr id="87073" name="Text Box 34"/>
            <p:cNvSpPr txBox="1">
              <a:spLocks noChangeArrowheads="1"/>
            </p:cNvSpPr>
            <p:nvPr/>
          </p:nvSpPr>
          <p:spPr bwMode="auto">
            <a:xfrm>
              <a:off x="558800" y="4102100"/>
              <a:ext cx="6348413" cy="506413"/>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15000"/>
                </a:lnSpc>
                <a:spcBef>
                  <a:spcPct val="50000"/>
                </a:spcBef>
              </a:pPr>
              <a:r>
                <a:rPr lang="zh-CN" altLang="en-US" sz="2000">
                  <a:latin typeface="微软雅黑" pitchFamily="34" charset="-122"/>
                  <a:ea typeface="微软雅黑" pitchFamily="34" charset="-122"/>
                </a:rPr>
                <a:t>有利于远端辐射（机动车到达）</a:t>
              </a:r>
            </a:p>
          </p:txBody>
        </p:sp>
      </p:grpSp>
      <p:grpSp>
        <p:nvGrpSpPr>
          <p:cNvPr id="5" name="组合 35"/>
          <p:cNvGrpSpPr>
            <a:grpSpLocks/>
          </p:cNvGrpSpPr>
          <p:nvPr/>
        </p:nvGrpSpPr>
        <p:grpSpPr bwMode="auto">
          <a:xfrm>
            <a:off x="536575" y="5676900"/>
            <a:ext cx="6370638" cy="2079625"/>
            <a:chOff x="536575" y="5324475"/>
            <a:chExt cx="6370638" cy="2079625"/>
          </a:xfrm>
        </p:grpSpPr>
        <p:grpSp>
          <p:nvGrpSpPr>
            <p:cNvPr id="87062" name="Group 32"/>
            <p:cNvGrpSpPr>
              <a:grpSpLocks/>
            </p:cNvGrpSpPr>
            <p:nvPr/>
          </p:nvGrpSpPr>
          <p:grpSpPr bwMode="auto">
            <a:xfrm>
              <a:off x="2066925" y="5324475"/>
              <a:ext cx="3579813" cy="520700"/>
              <a:chOff x="4140" y="3599"/>
              <a:chExt cx="1521" cy="289"/>
            </a:xfrm>
          </p:grpSpPr>
          <p:grpSp>
            <p:nvGrpSpPr>
              <p:cNvPr id="87066" name="Group 20"/>
              <p:cNvGrpSpPr>
                <a:grpSpLocks/>
              </p:cNvGrpSpPr>
              <p:nvPr/>
            </p:nvGrpSpPr>
            <p:grpSpPr bwMode="auto">
              <a:xfrm>
                <a:off x="4140" y="3620"/>
                <a:ext cx="590" cy="150"/>
                <a:chOff x="3823" y="3225"/>
                <a:chExt cx="590" cy="150"/>
              </a:xfrm>
            </p:grpSpPr>
            <p:sp>
              <p:nvSpPr>
                <p:cNvPr id="87068" name="Rectangle 21"/>
                <p:cNvSpPr>
                  <a:spLocks noChangeArrowheads="1"/>
                </p:cNvSpPr>
                <p:nvPr/>
              </p:nvSpPr>
              <p:spPr bwMode="auto">
                <a:xfrm>
                  <a:off x="3823" y="3225"/>
                  <a:ext cx="590" cy="150"/>
                </a:xfrm>
                <a:prstGeom prst="rect">
                  <a:avLst/>
                </a:prstGeom>
                <a:noFill/>
                <a:ln w="9525">
                  <a:solidFill>
                    <a:srgbClr val="C0C0C0"/>
                  </a:solidFill>
                  <a:miter lim="800000"/>
                  <a:headEnd/>
                  <a:tailEnd/>
                </a:ln>
                <a:extLst>
                  <a:ext uri="{909E8E84-426E-40DD-AFC4-6F175D3DCCD1}">
                    <a14:hiddenFill xmlns:a14="http://schemas.microsoft.com/office/drawing/2010/main" xmlns="">
                      <a:solidFill>
                        <a:srgbClr val="FFFFFF"/>
                      </a:solidFill>
                    </a14:hiddenFill>
                  </a:ext>
                </a:extLst>
              </p:spPr>
              <p:txBody>
                <a:bodyPr wrap="none" lIns="154305" tIns="77153" rIns="154305" bIns="77153" anchor="ctr"/>
                <a:lstStyle/>
                <a:p>
                  <a:pPr defTabSz="1543050"/>
                  <a:endParaRPr lang="zh-CN" altLang="zh-CN" sz="2000">
                    <a:latin typeface="微软雅黑" pitchFamily="34" charset="-122"/>
                    <a:ea typeface="微软雅黑" pitchFamily="34" charset="-122"/>
                  </a:endParaRPr>
                </a:p>
              </p:txBody>
            </p:sp>
            <p:sp>
              <p:nvSpPr>
                <p:cNvPr id="87069" name="Line 22"/>
                <p:cNvSpPr>
                  <a:spLocks noChangeShapeType="1"/>
                </p:cNvSpPr>
                <p:nvPr/>
              </p:nvSpPr>
              <p:spPr bwMode="auto">
                <a:xfrm>
                  <a:off x="3823" y="3294"/>
                  <a:ext cx="590" cy="0"/>
                </a:xfrm>
                <a:prstGeom prst="line">
                  <a:avLst/>
                </a:prstGeom>
                <a:noFill/>
                <a:ln w="50800">
                  <a:solidFill>
                    <a:srgbClr val="FFFF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87067" name="Text Box 27"/>
              <p:cNvSpPr txBox="1">
                <a:spLocks noChangeArrowheads="1"/>
              </p:cNvSpPr>
              <p:nvPr/>
            </p:nvSpPr>
            <p:spPr bwMode="auto">
              <a:xfrm>
                <a:off x="4822" y="3599"/>
                <a:ext cx="839" cy="289"/>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2400" b="1">
                    <a:solidFill>
                      <a:srgbClr val="996600"/>
                    </a:solidFill>
                    <a:latin typeface="微软雅黑" pitchFamily="34" charset="-122"/>
                    <a:ea typeface="微软雅黑" pitchFamily="34" charset="-122"/>
                  </a:rPr>
                  <a:t>城市次干道</a:t>
                </a:r>
              </a:p>
            </p:txBody>
          </p:sp>
        </p:grpSp>
        <p:sp>
          <p:nvSpPr>
            <p:cNvPr id="87063" name="Text Box 34"/>
            <p:cNvSpPr txBox="1">
              <a:spLocks noChangeArrowheads="1"/>
            </p:cNvSpPr>
            <p:nvPr/>
          </p:nvSpPr>
          <p:spPr bwMode="auto">
            <a:xfrm>
              <a:off x="536575" y="6897688"/>
              <a:ext cx="6370638" cy="50641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15000"/>
                </a:lnSpc>
                <a:spcBef>
                  <a:spcPct val="50000"/>
                </a:spcBef>
              </a:pPr>
              <a:r>
                <a:rPr lang="zh-CN" altLang="en-US" sz="2000">
                  <a:latin typeface="微软雅黑" pitchFamily="34" charset="-122"/>
                  <a:ea typeface="微软雅黑" pitchFamily="34" charset="-122"/>
                </a:rPr>
                <a:t>有利于相当范围内的市内消费者到达和驻留</a:t>
              </a:r>
            </a:p>
          </p:txBody>
        </p:sp>
        <p:sp>
          <p:nvSpPr>
            <p:cNvPr id="87064" name="Text Box 34"/>
            <p:cNvSpPr txBox="1">
              <a:spLocks noChangeArrowheads="1"/>
            </p:cNvSpPr>
            <p:nvPr/>
          </p:nvSpPr>
          <p:spPr bwMode="auto">
            <a:xfrm>
              <a:off x="536575" y="5697538"/>
              <a:ext cx="6348413" cy="8572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15000"/>
                </a:lnSpc>
                <a:spcBef>
                  <a:spcPct val="50000"/>
                </a:spcBef>
              </a:pPr>
              <a:r>
                <a:rPr lang="zh-CN" altLang="en-US" sz="2000">
                  <a:latin typeface="微软雅黑" pitchFamily="34" charset="-122"/>
                  <a:ea typeface="微软雅黑" pitchFamily="34" charset="-122"/>
                </a:rPr>
                <a:t>一般是城市中较窄的道路，主要承担市民工作与生活出行功能，流速相对较低。</a:t>
              </a:r>
            </a:p>
          </p:txBody>
        </p:sp>
        <p:sp>
          <p:nvSpPr>
            <p:cNvPr id="87065" name="下箭头 62"/>
            <p:cNvSpPr>
              <a:spLocks noChangeArrowheads="1"/>
            </p:cNvSpPr>
            <p:nvPr/>
          </p:nvSpPr>
          <p:spPr bwMode="auto">
            <a:xfrm>
              <a:off x="2193925" y="6380163"/>
              <a:ext cx="3035300" cy="414337"/>
            </a:xfrm>
            <a:prstGeom prst="downArrow">
              <a:avLst>
                <a:gd name="adj1" fmla="val 50000"/>
                <a:gd name="adj2" fmla="val 50000"/>
              </a:avLst>
            </a:prstGeom>
            <a:solidFill>
              <a:schemeClr val="accent1"/>
            </a:solidFill>
            <a:ln w="9525" algn="ctr">
              <a:solidFill>
                <a:srgbClr val="256885"/>
              </a:solidFill>
              <a:round/>
              <a:headEnd/>
              <a:tailEnd/>
            </a:ln>
          </p:spPr>
          <p:txBody>
            <a:bodyPr lIns="154256" tIns="77127" rIns="154256" bIns="77127"/>
            <a:lstStyle/>
            <a:p>
              <a:pPr algn="ctr" defTabSz="1543050" eaLnBrk="0" hangingPunct="0"/>
              <a:r>
                <a:rPr lang="zh-CN" altLang="en-US" sz="2000">
                  <a:solidFill>
                    <a:srgbClr val="FF0000"/>
                  </a:solidFill>
                  <a:latin typeface="微软雅黑" pitchFamily="34" charset="-122"/>
                  <a:ea typeface="微软雅黑" pitchFamily="34" charset="-122"/>
                </a:rPr>
                <a:t>商业属性</a:t>
              </a:r>
            </a:p>
          </p:txBody>
        </p:sp>
      </p:grpSp>
      <p:cxnSp>
        <p:nvCxnSpPr>
          <p:cNvPr id="243733" name="直接连接符 64"/>
          <p:cNvCxnSpPr>
            <a:cxnSpLocks noChangeShapeType="1"/>
          </p:cNvCxnSpPr>
          <p:nvPr/>
        </p:nvCxnSpPr>
        <p:spPr bwMode="auto">
          <a:xfrm flipV="1">
            <a:off x="563563" y="5089525"/>
            <a:ext cx="5818187" cy="9525"/>
          </a:xfrm>
          <a:prstGeom prst="line">
            <a:avLst/>
          </a:prstGeom>
          <a:noFill/>
          <a:ln w="12700" algn="ctr">
            <a:solidFill>
              <a:srgbClr val="FF0000"/>
            </a:solidFill>
            <a:prstDash val="sysDash"/>
            <a:round/>
            <a:headEnd/>
            <a:tailEnd/>
          </a:ln>
          <a:extLst>
            <a:ext uri="{909E8E84-426E-40DD-AFC4-6F175D3DCCD1}">
              <a14:hiddenFill xmlns:a14="http://schemas.microsoft.com/office/drawing/2010/main" xmlns="">
                <a:noFill/>
              </a14:hiddenFill>
            </a:ext>
          </a:extLst>
        </p:spPr>
      </p:cxnSp>
      <p:pic>
        <p:nvPicPr>
          <p:cNvPr id="243736" name="Picture 2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516938" y="3167063"/>
            <a:ext cx="8434387" cy="447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 name="组合 37"/>
          <p:cNvGrpSpPr>
            <a:grpSpLocks/>
          </p:cNvGrpSpPr>
          <p:nvPr/>
        </p:nvGrpSpPr>
        <p:grpSpPr bwMode="auto">
          <a:xfrm>
            <a:off x="10680700" y="3167063"/>
            <a:ext cx="5329238" cy="4491037"/>
            <a:chOff x="10680700" y="3167063"/>
            <a:chExt cx="5329238" cy="4491037"/>
          </a:xfrm>
        </p:grpSpPr>
        <p:sp>
          <p:nvSpPr>
            <p:cNvPr id="87060" name="Freeform 28"/>
            <p:cNvSpPr>
              <a:spLocks/>
            </p:cNvSpPr>
            <p:nvPr/>
          </p:nvSpPr>
          <p:spPr bwMode="auto">
            <a:xfrm>
              <a:off x="10680700" y="3267075"/>
              <a:ext cx="1905000" cy="4391025"/>
            </a:xfrm>
            <a:custGeom>
              <a:avLst/>
              <a:gdLst>
                <a:gd name="T0" fmla="*/ 0 w 635"/>
                <a:gd name="T1" fmla="*/ 0 h 1951"/>
                <a:gd name="T2" fmla="*/ 2147483647 w 635"/>
                <a:gd name="T3" fmla="*/ 2147483647 h 1951"/>
                <a:gd name="T4" fmla="*/ 2147483647 w 635"/>
                <a:gd name="T5" fmla="*/ 2147483647 h 1951"/>
                <a:gd name="T6" fmla="*/ 2147483647 w 635"/>
                <a:gd name="T7" fmla="*/ 2147483647 h 1951"/>
                <a:gd name="T8" fmla="*/ 2147483647 w 635"/>
                <a:gd name="T9" fmla="*/ 2147483647 h 1951"/>
                <a:gd name="T10" fmla="*/ 2147483647 w 635"/>
                <a:gd name="T11" fmla="*/ 2147483647 h 1951"/>
                <a:gd name="T12" fmla="*/ 0 60000 65536"/>
                <a:gd name="T13" fmla="*/ 0 60000 65536"/>
                <a:gd name="T14" fmla="*/ 0 60000 65536"/>
                <a:gd name="T15" fmla="*/ 0 60000 65536"/>
                <a:gd name="T16" fmla="*/ 0 60000 65536"/>
                <a:gd name="T17" fmla="*/ 0 60000 65536"/>
                <a:gd name="T18" fmla="*/ 0 w 635"/>
                <a:gd name="T19" fmla="*/ 0 h 1951"/>
                <a:gd name="T20" fmla="*/ 635 w 635"/>
                <a:gd name="T21" fmla="*/ 1951 h 1951"/>
              </a:gdLst>
              <a:ahLst/>
              <a:cxnLst>
                <a:cxn ang="T12">
                  <a:pos x="T0" y="T1"/>
                </a:cxn>
                <a:cxn ang="T13">
                  <a:pos x="T2" y="T3"/>
                </a:cxn>
                <a:cxn ang="T14">
                  <a:pos x="T4" y="T5"/>
                </a:cxn>
                <a:cxn ang="T15">
                  <a:pos x="T6" y="T7"/>
                </a:cxn>
                <a:cxn ang="T16">
                  <a:pos x="T8" y="T9"/>
                </a:cxn>
                <a:cxn ang="T17">
                  <a:pos x="T10" y="T11"/>
                </a:cxn>
              </a:cxnLst>
              <a:rect l="T18" t="T19" r="T20" b="T21"/>
              <a:pathLst>
                <a:path w="635" h="1951">
                  <a:moveTo>
                    <a:pt x="0" y="0"/>
                  </a:moveTo>
                  <a:cubicBezTo>
                    <a:pt x="53" y="38"/>
                    <a:pt x="106" y="76"/>
                    <a:pt x="136" y="182"/>
                  </a:cubicBezTo>
                  <a:cubicBezTo>
                    <a:pt x="166" y="288"/>
                    <a:pt x="159" y="469"/>
                    <a:pt x="182" y="635"/>
                  </a:cubicBezTo>
                  <a:cubicBezTo>
                    <a:pt x="205" y="801"/>
                    <a:pt x="250" y="1021"/>
                    <a:pt x="273" y="1180"/>
                  </a:cubicBezTo>
                  <a:cubicBezTo>
                    <a:pt x="296" y="1339"/>
                    <a:pt x="258" y="1460"/>
                    <a:pt x="318" y="1588"/>
                  </a:cubicBezTo>
                  <a:cubicBezTo>
                    <a:pt x="378" y="1716"/>
                    <a:pt x="506" y="1833"/>
                    <a:pt x="635" y="1951"/>
                  </a:cubicBezTo>
                </a:path>
              </a:pathLst>
            </a:custGeom>
            <a:noFill/>
            <a:ln w="9525">
              <a:solidFill>
                <a:srgbClr val="FFFF00"/>
              </a:solidFill>
              <a:round/>
              <a:headEnd/>
              <a:tailEnd/>
            </a:ln>
            <a:effectLst>
              <a:prstShdw prst="shdw17" dist="17961" dir="2700000">
                <a:srgbClr val="999900"/>
              </a:prstShdw>
            </a:effectLst>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87061" name="Freeform 29"/>
            <p:cNvSpPr>
              <a:spLocks/>
            </p:cNvSpPr>
            <p:nvPr/>
          </p:nvSpPr>
          <p:spPr bwMode="auto">
            <a:xfrm>
              <a:off x="11361738" y="3167063"/>
              <a:ext cx="4648200" cy="4491037"/>
            </a:xfrm>
            <a:custGeom>
              <a:avLst/>
              <a:gdLst>
                <a:gd name="T0" fmla="*/ 0 w 1549"/>
                <a:gd name="T1" fmla="*/ 0 h 1996"/>
                <a:gd name="T2" fmla="*/ 2147483647 w 1549"/>
                <a:gd name="T3" fmla="*/ 2147483647 h 1996"/>
                <a:gd name="T4" fmla="*/ 2147483647 w 1549"/>
                <a:gd name="T5" fmla="*/ 2147483647 h 1996"/>
                <a:gd name="T6" fmla="*/ 2147483647 w 1549"/>
                <a:gd name="T7" fmla="*/ 2147483647 h 1996"/>
                <a:gd name="T8" fmla="*/ 2147483647 w 1549"/>
                <a:gd name="T9" fmla="*/ 2147483647 h 1996"/>
                <a:gd name="T10" fmla="*/ 2147483647 w 1549"/>
                <a:gd name="T11" fmla="*/ 2147483647 h 1996"/>
                <a:gd name="T12" fmla="*/ 2147483647 w 1549"/>
                <a:gd name="T13" fmla="*/ 2147483647 h 1996"/>
                <a:gd name="T14" fmla="*/ 2147483647 w 1549"/>
                <a:gd name="T15" fmla="*/ 2147483647 h 1996"/>
                <a:gd name="T16" fmla="*/ 2147483647 w 1549"/>
                <a:gd name="T17" fmla="*/ 2147483647 h 19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49"/>
                <a:gd name="T28" fmla="*/ 0 h 1996"/>
                <a:gd name="T29" fmla="*/ 1549 w 1549"/>
                <a:gd name="T30" fmla="*/ 1996 h 19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49" h="1996">
                  <a:moveTo>
                    <a:pt x="0" y="0"/>
                  </a:moveTo>
                  <a:cubicBezTo>
                    <a:pt x="94" y="11"/>
                    <a:pt x="189" y="23"/>
                    <a:pt x="318" y="91"/>
                  </a:cubicBezTo>
                  <a:cubicBezTo>
                    <a:pt x="447" y="159"/>
                    <a:pt x="612" y="310"/>
                    <a:pt x="771" y="408"/>
                  </a:cubicBezTo>
                  <a:cubicBezTo>
                    <a:pt x="930" y="506"/>
                    <a:pt x="1157" y="567"/>
                    <a:pt x="1270" y="680"/>
                  </a:cubicBezTo>
                  <a:cubicBezTo>
                    <a:pt x="1383" y="793"/>
                    <a:pt x="1407" y="945"/>
                    <a:pt x="1452" y="1089"/>
                  </a:cubicBezTo>
                  <a:cubicBezTo>
                    <a:pt x="1497" y="1233"/>
                    <a:pt x="1535" y="1504"/>
                    <a:pt x="1542" y="1542"/>
                  </a:cubicBezTo>
                  <a:cubicBezTo>
                    <a:pt x="1549" y="1580"/>
                    <a:pt x="1504" y="1307"/>
                    <a:pt x="1497" y="1315"/>
                  </a:cubicBezTo>
                  <a:cubicBezTo>
                    <a:pt x="1490" y="1323"/>
                    <a:pt x="1527" y="1475"/>
                    <a:pt x="1497" y="1588"/>
                  </a:cubicBezTo>
                  <a:cubicBezTo>
                    <a:pt x="1467" y="1701"/>
                    <a:pt x="1391" y="1848"/>
                    <a:pt x="1316" y="1996"/>
                  </a:cubicBezTo>
                </a:path>
              </a:pathLst>
            </a:custGeom>
            <a:noFill/>
            <a:ln w="9525">
              <a:solidFill>
                <a:srgbClr val="FFFF00"/>
              </a:solidFill>
              <a:round/>
              <a:headEnd/>
              <a:tailEnd/>
            </a:ln>
            <a:effectLst>
              <a:prstShdw prst="shdw17" dist="17961" dir="2700000">
                <a:srgbClr val="999900"/>
              </a:prstShdw>
            </a:effectLst>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nvGrpSpPr>
          <p:cNvPr id="9" name="组合 34"/>
          <p:cNvGrpSpPr>
            <a:grpSpLocks/>
          </p:cNvGrpSpPr>
          <p:nvPr/>
        </p:nvGrpSpPr>
        <p:grpSpPr bwMode="auto">
          <a:xfrm>
            <a:off x="7959725" y="4084638"/>
            <a:ext cx="9117013" cy="2246312"/>
            <a:chOff x="7959725" y="4084638"/>
            <a:chExt cx="9117013" cy="2246312"/>
          </a:xfrm>
        </p:grpSpPr>
        <p:sp>
          <p:nvSpPr>
            <p:cNvPr id="87056" name="Freeform 26"/>
            <p:cNvSpPr>
              <a:spLocks/>
            </p:cNvSpPr>
            <p:nvPr/>
          </p:nvSpPr>
          <p:spPr bwMode="auto">
            <a:xfrm>
              <a:off x="7959725" y="4391025"/>
              <a:ext cx="8574088" cy="1939925"/>
            </a:xfrm>
            <a:custGeom>
              <a:avLst/>
              <a:gdLst>
                <a:gd name="T0" fmla="*/ 2147483647 w 2858"/>
                <a:gd name="T1" fmla="*/ 2147483647 h 862"/>
                <a:gd name="T2" fmla="*/ 2147483647 w 2858"/>
                <a:gd name="T3" fmla="*/ 2147483647 h 862"/>
                <a:gd name="T4" fmla="*/ 2147483647 w 2858"/>
                <a:gd name="T5" fmla="*/ 2147483647 h 862"/>
                <a:gd name="T6" fmla="*/ 2147483647 w 2858"/>
                <a:gd name="T7" fmla="*/ 0 h 862"/>
                <a:gd name="T8" fmla="*/ 2147483647 w 2858"/>
                <a:gd name="T9" fmla="*/ 2147483647 h 862"/>
                <a:gd name="T10" fmla="*/ 2147483647 w 2858"/>
                <a:gd name="T11" fmla="*/ 2147483647 h 862"/>
                <a:gd name="T12" fmla="*/ 2147483647 w 2858"/>
                <a:gd name="T13" fmla="*/ 2147483647 h 862"/>
                <a:gd name="T14" fmla="*/ 2147483647 w 2858"/>
                <a:gd name="T15" fmla="*/ 2147483647 h 862"/>
                <a:gd name="T16" fmla="*/ 2147483647 w 2858"/>
                <a:gd name="T17" fmla="*/ 2147483647 h 862"/>
                <a:gd name="T18" fmla="*/ 0 w 2858"/>
                <a:gd name="T19" fmla="*/ 2147483647 h 862"/>
                <a:gd name="T20" fmla="*/ 2147483647 w 2858"/>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58"/>
                <a:gd name="T34" fmla="*/ 0 h 862"/>
                <a:gd name="T35" fmla="*/ 2858 w 2858"/>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58" h="862">
                  <a:moveTo>
                    <a:pt x="46" y="771"/>
                  </a:moveTo>
                  <a:lnTo>
                    <a:pt x="635" y="817"/>
                  </a:lnTo>
                  <a:lnTo>
                    <a:pt x="1270" y="681"/>
                  </a:lnTo>
                  <a:lnTo>
                    <a:pt x="2858" y="0"/>
                  </a:lnTo>
                  <a:lnTo>
                    <a:pt x="2858" y="91"/>
                  </a:lnTo>
                  <a:lnTo>
                    <a:pt x="1316" y="726"/>
                  </a:lnTo>
                  <a:lnTo>
                    <a:pt x="1270" y="726"/>
                  </a:lnTo>
                  <a:lnTo>
                    <a:pt x="681" y="862"/>
                  </a:lnTo>
                  <a:lnTo>
                    <a:pt x="46" y="817"/>
                  </a:lnTo>
                  <a:lnTo>
                    <a:pt x="0" y="817"/>
                  </a:lnTo>
                  <a:lnTo>
                    <a:pt x="46" y="771"/>
                  </a:lnTo>
                  <a:close/>
                </a:path>
              </a:pathLst>
            </a:custGeom>
            <a:solidFill>
              <a:srgbClr val="FF3300"/>
            </a:solidFill>
            <a:ln w="9525">
              <a:solidFill>
                <a:srgbClr val="FF3300"/>
              </a:solidFill>
              <a:round/>
              <a:headEnd/>
              <a:tailEnd/>
            </a:ln>
            <a:effectLst>
              <a:prstShdw prst="shdw17" dist="17961" dir="2700000">
                <a:srgbClr val="991F00"/>
              </a:prstShdw>
            </a:effectLst>
          </p:spPr>
          <p:txBody>
            <a:bodyPr/>
            <a:lstStyle/>
            <a:p>
              <a:endParaRPr lang="zh-CN" altLang="en-US"/>
            </a:p>
          </p:txBody>
        </p:sp>
        <p:sp>
          <p:nvSpPr>
            <p:cNvPr id="243739" name="Text Box 27"/>
            <p:cNvSpPr txBox="1">
              <a:spLocks noChangeArrowheads="1"/>
            </p:cNvSpPr>
            <p:nvPr/>
          </p:nvSpPr>
          <p:spPr bwMode="auto">
            <a:xfrm>
              <a:off x="15036800" y="4084638"/>
              <a:ext cx="1497013" cy="460375"/>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2000" b="1">
                  <a:solidFill>
                    <a:srgbClr val="FF3300"/>
                  </a:solidFill>
                  <a:latin typeface="Arial" pitchFamily="34" charset="0"/>
                  <a:ea typeface="宋体" pitchFamily="2" charset="-122"/>
                </a:rPr>
                <a:t>人民路</a:t>
              </a:r>
            </a:p>
          </p:txBody>
        </p:sp>
        <p:sp>
          <p:nvSpPr>
            <p:cNvPr id="243742" name="Text Box 30"/>
            <p:cNvSpPr txBox="1">
              <a:spLocks noChangeArrowheads="1"/>
            </p:cNvSpPr>
            <p:nvPr/>
          </p:nvSpPr>
          <p:spPr bwMode="auto">
            <a:xfrm>
              <a:off x="10002838" y="4494213"/>
              <a:ext cx="1497012" cy="460375"/>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2000" b="1">
                  <a:solidFill>
                    <a:srgbClr val="FF3300"/>
                  </a:solidFill>
                  <a:latin typeface="Arial" pitchFamily="34" charset="0"/>
                  <a:ea typeface="宋体" pitchFamily="2" charset="-122"/>
                </a:rPr>
                <a:t>中山路</a:t>
              </a:r>
            </a:p>
          </p:txBody>
        </p:sp>
        <p:sp>
          <p:nvSpPr>
            <p:cNvPr id="243743" name="Text Box 31"/>
            <p:cNvSpPr txBox="1">
              <a:spLocks noChangeArrowheads="1"/>
            </p:cNvSpPr>
            <p:nvPr/>
          </p:nvSpPr>
          <p:spPr bwMode="auto">
            <a:xfrm>
              <a:off x="15579725" y="5106988"/>
              <a:ext cx="1497013" cy="460375"/>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2000" b="1">
                  <a:solidFill>
                    <a:srgbClr val="FF3300"/>
                  </a:solidFill>
                  <a:latin typeface="Arial" pitchFamily="34" charset="0"/>
                  <a:ea typeface="宋体" pitchFamily="2" charset="-122"/>
                </a:rPr>
                <a:t>解放路</a:t>
              </a:r>
            </a:p>
          </p:txBody>
        </p:sp>
      </p:grpSp>
      <p:grpSp>
        <p:nvGrpSpPr>
          <p:cNvPr id="10" name="组合 38"/>
          <p:cNvGrpSpPr>
            <a:grpSpLocks/>
          </p:cNvGrpSpPr>
          <p:nvPr/>
        </p:nvGrpSpPr>
        <p:grpSpPr bwMode="auto">
          <a:xfrm>
            <a:off x="11634788" y="4800600"/>
            <a:ext cx="3810000" cy="1325563"/>
            <a:chOff x="11634788" y="4800600"/>
            <a:chExt cx="3810000" cy="1325563"/>
          </a:xfrm>
        </p:grpSpPr>
        <p:sp>
          <p:nvSpPr>
            <p:cNvPr id="243737" name="Text Box 25"/>
            <p:cNvSpPr txBox="1">
              <a:spLocks noChangeArrowheads="1"/>
            </p:cNvSpPr>
            <p:nvPr/>
          </p:nvSpPr>
          <p:spPr bwMode="auto">
            <a:xfrm>
              <a:off x="12996863" y="4902200"/>
              <a:ext cx="950912" cy="460375"/>
            </a:xfrm>
            <a:prstGeom prst="rect">
              <a:avLst/>
            </a:prstGeom>
            <a:no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2000" b="1">
                  <a:solidFill>
                    <a:schemeClr val="hlink"/>
                  </a:solidFill>
                  <a:latin typeface="Arial" pitchFamily="34" charset="0"/>
                  <a:ea typeface="宋体" pitchFamily="2" charset="-122"/>
                </a:rPr>
                <a:t>项目</a:t>
              </a:r>
            </a:p>
          </p:txBody>
        </p:sp>
        <p:sp>
          <p:nvSpPr>
            <p:cNvPr id="243744" name="Freeform 32"/>
            <p:cNvSpPr>
              <a:spLocks/>
            </p:cNvSpPr>
            <p:nvPr/>
          </p:nvSpPr>
          <p:spPr bwMode="auto">
            <a:xfrm>
              <a:off x="11634788" y="4800600"/>
              <a:ext cx="3810000" cy="1325563"/>
            </a:xfrm>
            <a:custGeom>
              <a:avLst/>
              <a:gdLst/>
              <a:ahLst/>
              <a:cxnLst>
                <a:cxn ang="0">
                  <a:pos x="0" y="499"/>
                </a:cxn>
                <a:cxn ang="0">
                  <a:pos x="0" y="589"/>
                </a:cxn>
                <a:cxn ang="0">
                  <a:pos x="1270" y="45"/>
                </a:cxn>
                <a:cxn ang="0">
                  <a:pos x="1179" y="0"/>
                </a:cxn>
                <a:cxn ang="0">
                  <a:pos x="0" y="499"/>
                </a:cxn>
              </a:cxnLst>
              <a:rect l="0" t="0" r="r" b="b"/>
              <a:pathLst>
                <a:path w="1270" h="589">
                  <a:moveTo>
                    <a:pt x="0" y="499"/>
                  </a:moveTo>
                  <a:lnTo>
                    <a:pt x="0" y="589"/>
                  </a:lnTo>
                  <a:lnTo>
                    <a:pt x="1270" y="45"/>
                  </a:lnTo>
                  <a:lnTo>
                    <a:pt x="1179" y="0"/>
                  </a:lnTo>
                  <a:lnTo>
                    <a:pt x="0" y="499"/>
                  </a:lnTo>
                  <a:close/>
                </a:path>
              </a:pathLst>
            </a:custGeom>
            <a:solidFill>
              <a:schemeClr val="hlink"/>
            </a:solidFill>
            <a:ln w="9525">
              <a:solidFill>
                <a:schemeClr val="hlink"/>
              </a:solidFill>
              <a:round/>
              <a:headEnd/>
              <a:tailEnd/>
            </a:ln>
            <a:effectLst>
              <a:prstShdw prst="shdw17" dist="17961" dir="2700000">
                <a:schemeClr val="hlink">
                  <a:gamma/>
                  <a:shade val="60000"/>
                  <a:invGamma/>
                </a:schemeClr>
              </a:prstShdw>
            </a:effectLst>
          </p:spPr>
          <p:txBody>
            <a:bodyPr/>
            <a:lstStyle/>
            <a:p>
              <a:pPr>
                <a:defRPr/>
              </a:pPr>
              <a:endParaRPr lang="zh-CN" altLang="en-US"/>
            </a:p>
          </p:txBody>
        </p:sp>
      </p:grpSp>
      <p:sp>
        <p:nvSpPr>
          <p:cNvPr id="87052" name="Rectangle 33"/>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区域商业</a:t>
            </a:r>
          </a:p>
          <a:p>
            <a:pPr algn="ctr" defTabSz="1543050">
              <a:lnSpc>
                <a:spcPct val="90000"/>
              </a:lnSpc>
            </a:pPr>
            <a:r>
              <a:rPr lang="zh-CN" altLang="en-US" sz="3600" b="1"/>
              <a:t>价值及机会点挖掘</a:t>
            </a:r>
          </a:p>
        </p:txBody>
      </p:sp>
      <p:sp>
        <p:nvSpPr>
          <p:cNvPr id="243746" name="Text Box 34"/>
          <p:cNvSpPr txBox="1">
            <a:spLocks noChangeArrowheads="1"/>
          </p:cNvSpPr>
          <p:nvPr/>
        </p:nvSpPr>
        <p:spPr bwMode="auto">
          <a:xfrm>
            <a:off x="334963" y="1452563"/>
            <a:ext cx="3505200" cy="588962"/>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lstStyle/>
          <a:p>
            <a:pPr algn="ctr" defTabSz="1609725">
              <a:spcBef>
                <a:spcPct val="50000"/>
              </a:spcBef>
              <a:defRPr/>
            </a:pPr>
            <a:r>
              <a:rPr lang="zh-CN" altLang="en-US" sz="2800" b="1" dirty="0"/>
              <a:t>道路交通环境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43746"/>
                                        </p:tgtEl>
                                        <p:attrNameLst>
                                          <p:attrName>style.visibility</p:attrName>
                                        </p:attrNameLst>
                                      </p:cBhvr>
                                      <p:to>
                                        <p:strVal val="visible"/>
                                      </p:to>
                                    </p:set>
                                    <p:animEffect transition="in" filter="slide(fromLeft)">
                                      <p:cBhvr>
                                        <p:cTn id="11" dur="500"/>
                                        <p:tgtEl>
                                          <p:spTgt spid="243746"/>
                                        </p:tgtEl>
                                      </p:cBhvr>
                                    </p:animEffect>
                                  </p:childTnLst>
                                </p:cTn>
                              </p:par>
                            </p:childTnLst>
                          </p:cTn>
                        </p:par>
                        <p:par>
                          <p:cTn id="12" fill="hold" nodeType="afterGroup">
                            <p:stCondLst>
                              <p:cond delay="1500"/>
                            </p:stCondLst>
                            <p:childTnLst>
                              <p:par>
                                <p:cTn id="13" presetID="9" presetClass="entr" presetSubtype="0" fill="hold" grpId="0" nodeType="afterEffect">
                                  <p:stCondLst>
                                    <p:cond delay="0"/>
                                  </p:stCondLst>
                                  <p:childTnLst>
                                    <p:set>
                                      <p:cBhvr>
                                        <p:cTn id="14" dur="1" fill="hold">
                                          <p:stCondLst>
                                            <p:cond delay="0"/>
                                          </p:stCondLst>
                                        </p:cTn>
                                        <p:tgtEl>
                                          <p:spTgt spid="243715"/>
                                        </p:tgtEl>
                                        <p:attrNameLst>
                                          <p:attrName>style.visibility</p:attrName>
                                        </p:attrNameLst>
                                      </p:cBhvr>
                                      <p:to>
                                        <p:strVal val="visible"/>
                                      </p:to>
                                    </p:set>
                                    <p:animEffect transition="in" filter="dissolve">
                                      <p:cBhvr>
                                        <p:cTn id="15" dur="500"/>
                                        <p:tgtEl>
                                          <p:spTgt spid="243715"/>
                                        </p:tgtEl>
                                      </p:cBhvr>
                                    </p:animEffect>
                                  </p:childTnLst>
                                </p:cTn>
                              </p:par>
                              <p:par>
                                <p:cTn id="16" presetID="9" presetClass="entr" presetSubtype="0" fill="hold" nodeType="withEffect">
                                  <p:stCondLst>
                                    <p:cond delay="0"/>
                                  </p:stCondLst>
                                  <p:childTnLst>
                                    <p:set>
                                      <p:cBhvr>
                                        <p:cTn id="17" dur="1" fill="hold">
                                          <p:stCondLst>
                                            <p:cond delay="0"/>
                                          </p:stCondLst>
                                        </p:cTn>
                                        <p:tgtEl>
                                          <p:spTgt spid="243736"/>
                                        </p:tgtEl>
                                        <p:attrNameLst>
                                          <p:attrName>style.visibility</p:attrName>
                                        </p:attrNameLst>
                                      </p:cBhvr>
                                      <p:to>
                                        <p:strVal val="visible"/>
                                      </p:to>
                                    </p:set>
                                    <p:animEffect transition="in" filter="dissolve">
                                      <p:cBhvr>
                                        <p:cTn id="18" dur="500"/>
                                        <p:tgtEl>
                                          <p:spTgt spid="243736"/>
                                        </p:tgtEl>
                                      </p:cBhvr>
                                    </p:animEffect>
                                  </p:childTnLst>
                                </p:cTn>
                              </p:par>
                            </p:childTnLst>
                          </p:cTn>
                        </p:par>
                        <p:par>
                          <p:cTn id="19" fill="hold" nodeType="afterGroup">
                            <p:stCondLst>
                              <p:cond delay="20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nodeType="afterGroup">
                            <p:stCondLst>
                              <p:cond delay="2500"/>
                            </p:stCondLst>
                            <p:childTnLst>
                              <p:par>
                                <p:cTn id="27" presetID="10" presetClass="entr" presetSubtype="0" fill="hold" nodeType="afterEffect">
                                  <p:stCondLst>
                                    <p:cond delay="0"/>
                                  </p:stCondLst>
                                  <p:childTnLst>
                                    <p:set>
                                      <p:cBhvr>
                                        <p:cTn id="28" dur="1" fill="hold">
                                          <p:stCondLst>
                                            <p:cond delay="0"/>
                                          </p:stCondLst>
                                        </p:cTn>
                                        <p:tgtEl>
                                          <p:spTgt spid="243733"/>
                                        </p:tgtEl>
                                        <p:attrNameLst>
                                          <p:attrName>style.visibility</p:attrName>
                                        </p:attrNameLst>
                                      </p:cBhvr>
                                      <p:to>
                                        <p:strVal val="visible"/>
                                      </p:to>
                                    </p:set>
                                    <p:animEffect transition="in" filter="fade">
                                      <p:cBhvr>
                                        <p:cTn id="29" dur="500"/>
                                        <p:tgtEl>
                                          <p:spTgt spid="243733"/>
                                        </p:tgtEl>
                                      </p:cBhvr>
                                    </p:animEffect>
                                  </p:childTnLst>
                                </p:cTn>
                              </p:par>
                            </p:childTnLst>
                          </p:cTn>
                        </p:par>
                        <p:par>
                          <p:cTn id="30" fill="hold" nodeType="afterGroup">
                            <p:stCondLst>
                              <p:cond delay="3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43715" grpId="0" animBg="1"/>
      <p:bldP spid="41" grpId="0" animBg="1"/>
      <p:bldP spid="24374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4449763" y="-15875"/>
            <a:ext cx="12831762" cy="104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defTabSz="1543050"/>
            <a:r>
              <a:rPr lang="zh-CN" altLang="en-US" sz="2900" b="1">
                <a:solidFill>
                  <a:schemeClr val="tx2"/>
                </a:solidFill>
                <a:latin typeface="微软雅黑" pitchFamily="34" charset="-122"/>
                <a:ea typeface="微软雅黑" pitchFamily="34" charset="-122"/>
              </a:rPr>
              <a:t>综合分析项目的交通条件，消费者将主要通过自驾车（含出租车）、公共交通、非机动车（含步行）三种交通方式到达本项目</a:t>
            </a:r>
          </a:p>
        </p:txBody>
      </p:sp>
      <p:sp>
        <p:nvSpPr>
          <p:cNvPr id="65539" name="Text Box 20"/>
          <p:cNvSpPr txBox="1">
            <a:spLocks noChangeArrowheads="1"/>
          </p:cNvSpPr>
          <p:nvPr/>
        </p:nvSpPr>
        <p:spPr bwMode="auto">
          <a:xfrm>
            <a:off x="11785600" y="2851150"/>
            <a:ext cx="4394200" cy="3148013"/>
          </a:xfrm>
          <a:prstGeom prst="rect">
            <a:avLst/>
          </a:prstGeom>
          <a:solidFill>
            <a:schemeClr val="bg1"/>
          </a:solidFill>
          <a:ln w="9525" algn="ctr">
            <a:solidFill>
              <a:srgbClr val="3366CC"/>
            </a:solidFill>
            <a:miter lim="800000"/>
            <a:headEnd/>
            <a:tailEnd/>
          </a:ln>
          <a:effectLst>
            <a:outerShdw blurRad="50800" dist="38100" dir="2700000" algn="tl" rotWithShape="0">
              <a:prstClr val="black">
                <a:alpha val="40000"/>
              </a:prstClr>
            </a:outerShdw>
          </a:effectLst>
        </p:spPr>
        <p:txBody>
          <a:bodyPr lIns="154256" tIns="200411" rIns="154256" bIns="200411"/>
          <a:lstStyle/>
          <a:p>
            <a:pPr indent="596900" defTabSz="1543050">
              <a:lnSpc>
                <a:spcPts val="2700"/>
              </a:lnSpc>
              <a:spcBef>
                <a:spcPct val="50000"/>
              </a:spcBef>
              <a:buClr>
                <a:srgbClr val="0033CC"/>
              </a:buClr>
              <a:buFont typeface="Wingdings" pitchFamily="2" charset="2"/>
              <a:buChar char="p"/>
              <a:defRPr/>
            </a:pPr>
            <a:r>
              <a:rPr lang="zh-CN" altLang="en-US" sz="2500" dirty="0">
                <a:latin typeface="微软雅黑" pitchFamily="34" charset="-122"/>
                <a:ea typeface="微软雅黑" pitchFamily="34" charset="-122"/>
              </a:rPr>
              <a:t>目前项目周边地区公共交通设施相当便捷。</a:t>
            </a:r>
          </a:p>
          <a:p>
            <a:pPr indent="596900" defTabSz="1543050">
              <a:lnSpc>
                <a:spcPts val="2700"/>
              </a:lnSpc>
              <a:spcBef>
                <a:spcPct val="50000"/>
              </a:spcBef>
              <a:buClr>
                <a:srgbClr val="0033CC"/>
              </a:buClr>
              <a:buFont typeface="Wingdings" pitchFamily="2" charset="2"/>
              <a:buChar char="p"/>
              <a:defRPr/>
            </a:pPr>
            <a:r>
              <a:rPr lang="zh-CN" altLang="en-US" sz="2500" dirty="0">
                <a:latin typeface="微软雅黑" pitchFamily="34" charset="-122"/>
                <a:ea typeface="微软雅黑" pitchFamily="34" charset="-122"/>
              </a:rPr>
              <a:t>主要路线连接各主要城市节点、火车站等，相对优越的</a:t>
            </a:r>
            <a:r>
              <a:rPr lang="zh-CN" altLang="en-US" sz="2500" b="1" dirty="0">
                <a:solidFill>
                  <a:srgbClr val="0033CC"/>
                </a:solidFill>
                <a:latin typeface="微软雅黑" pitchFamily="34" charset="-122"/>
                <a:ea typeface="微软雅黑" pitchFamily="34" charset="-122"/>
              </a:rPr>
              <a:t>公共交通设施在一定程度上延伸了项目的商圈辐射范围</a:t>
            </a:r>
            <a:r>
              <a:rPr lang="zh-CN" altLang="en-US" sz="2500" dirty="0">
                <a:latin typeface="微软雅黑" pitchFamily="34" charset="-122"/>
                <a:ea typeface="微软雅黑" pitchFamily="34" charset="-122"/>
              </a:rPr>
              <a:t>。</a:t>
            </a:r>
          </a:p>
          <a:p>
            <a:pPr indent="596900" defTabSz="1543050">
              <a:lnSpc>
                <a:spcPts val="2700"/>
              </a:lnSpc>
              <a:buClr>
                <a:srgbClr val="AF2938"/>
              </a:buClr>
              <a:defRPr/>
            </a:pPr>
            <a:endParaRPr lang="zh-CN" altLang="en-US" sz="2500" dirty="0">
              <a:latin typeface="微软雅黑" pitchFamily="34" charset="-122"/>
              <a:ea typeface="微软雅黑" pitchFamily="34" charset="-122"/>
            </a:endParaRPr>
          </a:p>
          <a:p>
            <a:pPr indent="596900" defTabSz="1543050">
              <a:lnSpc>
                <a:spcPts val="2700"/>
              </a:lnSpc>
              <a:spcBef>
                <a:spcPct val="50000"/>
              </a:spcBef>
              <a:buClr>
                <a:srgbClr val="AF2938"/>
              </a:buClr>
              <a:buFont typeface="Wingdings" pitchFamily="2" charset="2"/>
              <a:buChar char="p"/>
              <a:defRPr/>
            </a:pPr>
            <a:endParaRPr lang="en-US" altLang="zh-CN" sz="2500" b="1" dirty="0">
              <a:latin typeface="微软雅黑" pitchFamily="34" charset="-122"/>
              <a:ea typeface="微软雅黑" pitchFamily="34" charset="-122"/>
            </a:endParaRPr>
          </a:p>
        </p:txBody>
      </p:sp>
      <p:sp>
        <p:nvSpPr>
          <p:cNvPr id="65540" name="Text Box 21"/>
          <p:cNvSpPr txBox="1">
            <a:spLocks noChangeArrowheads="1"/>
          </p:cNvSpPr>
          <p:nvPr/>
        </p:nvSpPr>
        <p:spPr bwMode="auto">
          <a:xfrm>
            <a:off x="11785600" y="2460866"/>
            <a:ext cx="4394200" cy="571259"/>
          </a:xfrm>
          <a:prstGeom prst="rect">
            <a:avLst/>
          </a:prstGeom>
          <a:solidFill>
            <a:srgbClr val="3366CC"/>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54256" tIns="77127" rIns="154256" bIns="77127">
            <a:spAutoFit/>
          </a:bodyPr>
          <a:lstStyle/>
          <a:p>
            <a:pPr algn="ctr" defTabSz="1543050">
              <a:spcBef>
                <a:spcPct val="50000"/>
              </a:spcBef>
              <a:defRPr/>
            </a:pPr>
            <a:r>
              <a:rPr lang="zh-CN" altLang="en-US" sz="2700" b="1">
                <a:solidFill>
                  <a:schemeClr val="bg1"/>
                </a:solidFill>
                <a:latin typeface="微软雅黑" pitchFamily="34" charset="-122"/>
                <a:ea typeface="微软雅黑" pitchFamily="34" charset="-122"/>
              </a:rPr>
              <a:t>公共交通</a:t>
            </a:r>
          </a:p>
        </p:txBody>
      </p:sp>
      <p:sp>
        <p:nvSpPr>
          <p:cNvPr id="65541" name="Text Box 20"/>
          <p:cNvSpPr txBox="1">
            <a:spLocks noChangeArrowheads="1"/>
          </p:cNvSpPr>
          <p:nvPr/>
        </p:nvSpPr>
        <p:spPr bwMode="auto">
          <a:xfrm>
            <a:off x="1187450" y="2798763"/>
            <a:ext cx="4395788" cy="3200400"/>
          </a:xfrm>
          <a:prstGeom prst="rect">
            <a:avLst/>
          </a:prstGeom>
          <a:solidFill>
            <a:schemeClr val="bg1"/>
          </a:solidFill>
          <a:ln w="9525" algn="ctr">
            <a:solidFill>
              <a:srgbClr val="3366CC"/>
            </a:solidFill>
            <a:miter lim="800000"/>
            <a:headEnd/>
            <a:tailEnd/>
          </a:ln>
          <a:effectLst>
            <a:outerShdw blurRad="50800" dist="38100" dir="2700000" algn="tl" rotWithShape="0">
              <a:prstClr val="black">
                <a:alpha val="40000"/>
              </a:prstClr>
            </a:outerShdw>
          </a:effectLst>
        </p:spPr>
        <p:txBody>
          <a:bodyPr lIns="154256" tIns="200411" rIns="154256" bIns="200411"/>
          <a:lstStyle/>
          <a:p>
            <a:pPr indent="600075" defTabSz="1543050">
              <a:spcBef>
                <a:spcPct val="50000"/>
              </a:spcBef>
              <a:buClr>
                <a:srgbClr val="0033CC"/>
              </a:buClr>
              <a:buFont typeface="Wingdings" pitchFamily="2" charset="2"/>
              <a:buChar char="p"/>
              <a:defRPr/>
            </a:pPr>
            <a:r>
              <a:rPr lang="zh-CN" altLang="en-US" sz="2500" dirty="0">
                <a:latin typeface="微软雅黑" pitchFamily="34" charset="-122"/>
                <a:ea typeface="微软雅黑" pitchFamily="34" charset="-122"/>
              </a:rPr>
              <a:t>项目位于人民路地下，西临中山路、东临解放东路：这几条道路均为无锡市重点道路，消费者可以很方便进入本项目。</a:t>
            </a:r>
          </a:p>
          <a:p>
            <a:pPr indent="600075" defTabSz="1543050">
              <a:spcBef>
                <a:spcPct val="50000"/>
              </a:spcBef>
              <a:buClr>
                <a:srgbClr val="0033CC"/>
              </a:buClr>
              <a:buFont typeface="Wingdings" pitchFamily="2" charset="2"/>
              <a:buChar char="p"/>
              <a:defRPr/>
            </a:pPr>
            <a:r>
              <a:rPr lang="zh-CN" altLang="en-US" sz="2500" b="1" dirty="0">
                <a:solidFill>
                  <a:srgbClr val="0033CC"/>
                </a:solidFill>
                <a:latin typeface="微软雅黑" pitchFamily="34" charset="-122"/>
                <a:ea typeface="微软雅黑" pitchFamily="34" charset="-122"/>
              </a:rPr>
              <a:t>自驾车、出租车的整体交通</a:t>
            </a:r>
            <a:r>
              <a:rPr lang="zh-CN" altLang="en-US" sz="2200" b="1" dirty="0">
                <a:solidFill>
                  <a:srgbClr val="0033CC"/>
                </a:solidFill>
                <a:latin typeface="微软雅黑" pitchFamily="34" charset="-122"/>
                <a:ea typeface="微软雅黑" pitchFamily="34" charset="-122"/>
              </a:rPr>
              <a:t>环境良好</a:t>
            </a:r>
            <a:r>
              <a:rPr lang="zh-CN" altLang="en-US" sz="2200" dirty="0">
                <a:solidFill>
                  <a:srgbClr val="0033CC"/>
                </a:solidFill>
                <a:latin typeface="微软雅黑" pitchFamily="34" charset="-122"/>
                <a:ea typeface="微软雅黑" pitchFamily="34" charset="-122"/>
              </a:rPr>
              <a:t>。</a:t>
            </a:r>
          </a:p>
        </p:txBody>
      </p:sp>
      <p:sp>
        <p:nvSpPr>
          <p:cNvPr id="65542" name="Text Box 21"/>
          <p:cNvSpPr txBox="1">
            <a:spLocks noChangeArrowheads="1"/>
          </p:cNvSpPr>
          <p:nvPr/>
        </p:nvSpPr>
        <p:spPr bwMode="auto">
          <a:xfrm>
            <a:off x="1187450" y="2408478"/>
            <a:ext cx="4395788" cy="571259"/>
          </a:xfrm>
          <a:prstGeom prst="rect">
            <a:avLst/>
          </a:prstGeom>
          <a:solidFill>
            <a:srgbClr val="3366CC"/>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54256" tIns="77127" rIns="154256" bIns="77127">
            <a:spAutoFit/>
          </a:bodyPr>
          <a:lstStyle/>
          <a:p>
            <a:pPr algn="ctr" defTabSz="1543050">
              <a:spcBef>
                <a:spcPct val="50000"/>
              </a:spcBef>
              <a:defRPr/>
            </a:pPr>
            <a:r>
              <a:rPr lang="zh-CN" altLang="en-US" sz="2700" b="1">
                <a:solidFill>
                  <a:schemeClr val="bg1"/>
                </a:solidFill>
                <a:latin typeface="微软雅黑" pitchFamily="34" charset="-122"/>
                <a:ea typeface="微软雅黑" pitchFamily="34" charset="-122"/>
              </a:rPr>
              <a:t>自驾车、出租车</a:t>
            </a:r>
          </a:p>
        </p:txBody>
      </p:sp>
      <p:sp>
        <p:nvSpPr>
          <p:cNvPr id="65543" name="Text Box 20"/>
          <p:cNvSpPr txBox="1">
            <a:spLocks noChangeArrowheads="1"/>
          </p:cNvSpPr>
          <p:nvPr/>
        </p:nvSpPr>
        <p:spPr bwMode="auto">
          <a:xfrm>
            <a:off x="6411913" y="2851150"/>
            <a:ext cx="4395787" cy="3148013"/>
          </a:xfrm>
          <a:prstGeom prst="rect">
            <a:avLst/>
          </a:prstGeom>
          <a:solidFill>
            <a:schemeClr val="bg1"/>
          </a:solidFill>
          <a:ln w="9525" algn="ctr">
            <a:solidFill>
              <a:srgbClr val="3366CC"/>
            </a:solidFill>
            <a:miter lim="800000"/>
            <a:headEnd/>
            <a:tailEnd/>
          </a:ln>
          <a:effectLst>
            <a:outerShdw blurRad="50800" dist="38100" dir="2700000" algn="tl" rotWithShape="0">
              <a:prstClr val="black">
                <a:alpha val="40000"/>
              </a:prstClr>
            </a:outerShdw>
          </a:effectLst>
        </p:spPr>
        <p:txBody>
          <a:bodyPr lIns="154256" tIns="200411" rIns="154256" bIns="200411"/>
          <a:lstStyle/>
          <a:p>
            <a:pPr indent="600075" defTabSz="1543050">
              <a:spcBef>
                <a:spcPct val="50000"/>
              </a:spcBef>
              <a:buClr>
                <a:srgbClr val="0033CC"/>
              </a:buClr>
              <a:buFont typeface="Wingdings" pitchFamily="2" charset="2"/>
              <a:buChar char="p"/>
              <a:defRPr/>
            </a:pPr>
            <a:r>
              <a:rPr lang="zh-CN" altLang="en-US" sz="2500" dirty="0">
                <a:latin typeface="微软雅黑" pitchFamily="34" charset="-122"/>
                <a:ea typeface="微软雅黑" pitchFamily="34" charset="-122"/>
              </a:rPr>
              <a:t>一般消费者</a:t>
            </a:r>
            <a:r>
              <a:rPr lang="zh-CN" altLang="en-US" sz="2500" b="1" dirty="0">
                <a:solidFill>
                  <a:srgbClr val="0033CC"/>
                </a:solidFill>
                <a:latin typeface="微软雅黑" pitchFamily="34" charset="-122"/>
                <a:ea typeface="微软雅黑" pitchFamily="34" charset="-122"/>
              </a:rPr>
              <a:t>步行的范围在</a:t>
            </a:r>
            <a:r>
              <a:rPr lang="en-US" altLang="zh-CN" sz="2500" b="1" dirty="0">
                <a:solidFill>
                  <a:srgbClr val="0033CC"/>
                </a:solidFill>
                <a:latin typeface="微软雅黑" pitchFamily="34" charset="-122"/>
                <a:ea typeface="微软雅黑" pitchFamily="34" charset="-122"/>
              </a:rPr>
              <a:t>1</a:t>
            </a:r>
            <a:r>
              <a:rPr lang="zh-CN" altLang="en-US" sz="2500" b="1" dirty="0">
                <a:solidFill>
                  <a:srgbClr val="0033CC"/>
                </a:solidFill>
                <a:latin typeface="微软雅黑" pitchFamily="34" charset="-122"/>
                <a:ea typeface="微软雅黑" pitchFamily="34" charset="-122"/>
              </a:rPr>
              <a:t>公里以内，非机动车的范围在</a:t>
            </a:r>
            <a:r>
              <a:rPr lang="en-US" altLang="zh-CN" sz="2500" b="1" dirty="0">
                <a:solidFill>
                  <a:srgbClr val="0033CC"/>
                </a:solidFill>
                <a:latin typeface="微软雅黑" pitchFamily="34" charset="-122"/>
                <a:ea typeface="微软雅黑" pitchFamily="34" charset="-122"/>
              </a:rPr>
              <a:t>2</a:t>
            </a:r>
            <a:r>
              <a:rPr lang="zh-CN" altLang="en-US" sz="2500" b="1" dirty="0">
                <a:solidFill>
                  <a:srgbClr val="0033CC"/>
                </a:solidFill>
                <a:latin typeface="微软雅黑" pitchFamily="34" charset="-122"/>
                <a:ea typeface="微软雅黑" pitchFamily="34" charset="-122"/>
              </a:rPr>
              <a:t>、</a:t>
            </a:r>
            <a:r>
              <a:rPr lang="en-US" altLang="zh-CN" sz="2500" b="1" dirty="0">
                <a:solidFill>
                  <a:srgbClr val="0033CC"/>
                </a:solidFill>
                <a:latin typeface="微软雅黑" pitchFamily="34" charset="-122"/>
                <a:ea typeface="微软雅黑" pitchFamily="34" charset="-122"/>
              </a:rPr>
              <a:t>3</a:t>
            </a:r>
            <a:r>
              <a:rPr lang="zh-CN" altLang="en-US" sz="2500" b="1" dirty="0">
                <a:solidFill>
                  <a:srgbClr val="0033CC"/>
                </a:solidFill>
                <a:latin typeface="微软雅黑" pitchFamily="34" charset="-122"/>
                <a:ea typeface="微软雅黑" pitchFamily="34" charset="-122"/>
              </a:rPr>
              <a:t>公里左右</a:t>
            </a:r>
            <a:r>
              <a:rPr lang="zh-CN" altLang="en-US" sz="2500" dirty="0">
                <a:latin typeface="微软雅黑" pitchFamily="34" charset="-122"/>
                <a:ea typeface="微软雅黑" pitchFamily="34" charset="-122"/>
              </a:rPr>
              <a:t>，通过步行和非机动车到达本项目的消费者一般</a:t>
            </a:r>
            <a:r>
              <a:rPr lang="zh-CN" altLang="en-US" sz="2500" dirty="0">
                <a:solidFill>
                  <a:srgbClr val="0033CC"/>
                </a:solidFill>
                <a:latin typeface="微软雅黑" pitchFamily="34" charset="-122"/>
                <a:ea typeface="微软雅黑" pitchFamily="34" charset="-122"/>
              </a:rPr>
              <a:t>以居住在项目周围的居民和周边的上班族为主。</a:t>
            </a:r>
          </a:p>
        </p:txBody>
      </p:sp>
      <p:sp>
        <p:nvSpPr>
          <p:cNvPr id="65544" name="Text Box 21"/>
          <p:cNvSpPr txBox="1">
            <a:spLocks noChangeArrowheads="1"/>
          </p:cNvSpPr>
          <p:nvPr/>
        </p:nvSpPr>
        <p:spPr bwMode="auto">
          <a:xfrm>
            <a:off x="6411913" y="2460866"/>
            <a:ext cx="4395787" cy="571259"/>
          </a:xfrm>
          <a:prstGeom prst="rect">
            <a:avLst/>
          </a:prstGeom>
          <a:solidFill>
            <a:srgbClr val="3366CC"/>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54256" tIns="77127" rIns="154256" bIns="77127">
            <a:spAutoFit/>
          </a:bodyPr>
          <a:lstStyle/>
          <a:p>
            <a:pPr algn="ctr" defTabSz="1543050">
              <a:spcBef>
                <a:spcPct val="50000"/>
              </a:spcBef>
              <a:defRPr/>
            </a:pPr>
            <a:r>
              <a:rPr lang="zh-CN" altLang="en-US" sz="2700" b="1">
                <a:solidFill>
                  <a:schemeClr val="bg1"/>
                </a:solidFill>
                <a:latin typeface="微软雅黑" pitchFamily="34" charset="-122"/>
                <a:ea typeface="微软雅黑" pitchFamily="34" charset="-122"/>
              </a:rPr>
              <a:t>非机动车、步行</a:t>
            </a:r>
          </a:p>
        </p:txBody>
      </p:sp>
      <p:grpSp>
        <p:nvGrpSpPr>
          <p:cNvPr id="88079" name="组合 88"/>
          <p:cNvGrpSpPr>
            <a:grpSpLocks/>
          </p:cNvGrpSpPr>
          <p:nvPr/>
        </p:nvGrpSpPr>
        <p:grpSpPr bwMode="auto">
          <a:xfrm>
            <a:off x="4421188" y="6310313"/>
            <a:ext cx="8791575" cy="2833687"/>
            <a:chOff x="509677" y="4816494"/>
            <a:chExt cx="4589375" cy="1620614"/>
          </a:xfrm>
        </p:grpSpPr>
        <p:sp>
          <p:nvSpPr>
            <p:cNvPr id="88082" name="Oval 15"/>
            <p:cNvSpPr>
              <a:spLocks noChangeArrowheads="1"/>
            </p:cNvSpPr>
            <p:nvPr>
              <p:custDataLst>
                <p:tags r:id="rId1"/>
              </p:custDataLst>
            </p:nvPr>
          </p:nvSpPr>
          <p:spPr bwMode="auto">
            <a:xfrm>
              <a:off x="2146010" y="5551609"/>
              <a:ext cx="908677" cy="709619"/>
            </a:xfrm>
            <a:prstGeom prst="ellipse">
              <a:avLst/>
            </a:prstGeom>
            <a:gradFill rotWithShape="0">
              <a:gsLst>
                <a:gs pos="0">
                  <a:srgbClr val="996633"/>
                </a:gs>
                <a:gs pos="64999">
                  <a:srgbClr val="F0EBD5"/>
                </a:gs>
                <a:gs pos="100000">
                  <a:srgbClr val="D1C39F"/>
                </a:gs>
              </a:gsLst>
              <a:lin ang="5400000"/>
            </a:gradFill>
            <a:ln w="9525">
              <a:round/>
              <a:headEnd/>
              <a:tailEnd/>
            </a:ln>
            <a:scene3d>
              <a:camera prst="legacyPerspectiveFront">
                <a:rot lat="600000" lon="19799980" rev="0"/>
              </a:camera>
              <a:lightRig rig="legacyFlat4" dir="b"/>
            </a:scene3d>
            <a:sp3d extrusionH="430200" prstMaterial="legacyMatte">
              <a:bevelT w="13500" h="13500" prst="angle"/>
              <a:bevelB w="13500" h="13500" prst="angle"/>
              <a:extrusionClr>
                <a:srgbClr val="99CC00"/>
              </a:extrusionClr>
            </a:sp3d>
          </p:spPr>
          <p:txBody>
            <a:bodyPr wrap="none" lIns="154305" tIns="77153" rIns="154305" bIns="77153" anchor="ctr">
              <a:flatTx/>
            </a:bodyPr>
            <a:lstStyle/>
            <a:p>
              <a:pPr defTabSz="1543050"/>
              <a:endParaRPr lang="zh-CN" altLang="zh-CN" sz="2000">
                <a:latin typeface="微软雅黑" pitchFamily="34" charset="-122"/>
                <a:ea typeface="微软雅黑" pitchFamily="34" charset="-122"/>
              </a:endParaRPr>
            </a:p>
          </p:txBody>
        </p:sp>
        <p:sp>
          <p:nvSpPr>
            <p:cNvPr id="88083" name="Oval 16"/>
            <p:cNvSpPr>
              <a:spLocks noChangeArrowheads="1"/>
            </p:cNvSpPr>
            <p:nvPr>
              <p:custDataLst>
                <p:tags r:id="rId2"/>
              </p:custDataLst>
            </p:nvPr>
          </p:nvSpPr>
          <p:spPr bwMode="auto">
            <a:xfrm>
              <a:off x="2383383" y="5640057"/>
              <a:ext cx="908677" cy="709619"/>
            </a:xfrm>
            <a:prstGeom prst="ellipse">
              <a:avLst/>
            </a:prstGeom>
            <a:gradFill rotWithShape="0">
              <a:gsLst>
                <a:gs pos="0">
                  <a:srgbClr val="996633"/>
                </a:gs>
                <a:gs pos="64999">
                  <a:srgbClr val="F0EBD5"/>
                </a:gs>
                <a:gs pos="100000">
                  <a:srgbClr val="D1C39F"/>
                </a:gs>
              </a:gsLst>
              <a:lin ang="5400000"/>
            </a:gradFill>
            <a:ln w="9525">
              <a:round/>
              <a:headEnd/>
              <a:tailEnd/>
            </a:ln>
            <a:scene3d>
              <a:camera prst="legacyPerspectiveFront">
                <a:rot lat="600000" lon="19799980" rev="0"/>
              </a:camera>
              <a:lightRig rig="legacyFlat4" dir="b"/>
            </a:scene3d>
            <a:sp3d extrusionH="430200" prstMaterial="legacyMatte">
              <a:bevelT w="13500" h="13500" prst="angle"/>
              <a:bevelB w="13500" h="13500" prst="angle"/>
              <a:extrusionClr>
                <a:srgbClr val="99CC00"/>
              </a:extrusionClr>
            </a:sp3d>
          </p:spPr>
          <p:txBody>
            <a:bodyPr wrap="none" lIns="154305" tIns="77153" rIns="154305" bIns="77153" anchor="ctr">
              <a:flatTx/>
            </a:bodyPr>
            <a:lstStyle/>
            <a:p>
              <a:pPr defTabSz="1543050"/>
              <a:endParaRPr lang="zh-CN" altLang="zh-CN" sz="2000">
                <a:latin typeface="微软雅黑" pitchFamily="34" charset="-122"/>
                <a:ea typeface="微软雅黑" pitchFamily="34" charset="-122"/>
              </a:endParaRPr>
            </a:p>
          </p:txBody>
        </p:sp>
        <p:sp>
          <p:nvSpPr>
            <p:cNvPr id="88084" name="Oval 17"/>
            <p:cNvSpPr>
              <a:spLocks noChangeArrowheads="1"/>
            </p:cNvSpPr>
            <p:nvPr>
              <p:custDataLst>
                <p:tags r:id="rId3"/>
              </p:custDataLst>
            </p:nvPr>
          </p:nvSpPr>
          <p:spPr bwMode="auto">
            <a:xfrm>
              <a:off x="2619682" y="5727489"/>
              <a:ext cx="908677" cy="709619"/>
            </a:xfrm>
            <a:prstGeom prst="ellipse">
              <a:avLst/>
            </a:prstGeom>
            <a:gradFill rotWithShape="0">
              <a:gsLst>
                <a:gs pos="0">
                  <a:srgbClr val="996633"/>
                </a:gs>
                <a:gs pos="64999">
                  <a:srgbClr val="F0EBD5"/>
                </a:gs>
                <a:gs pos="100000">
                  <a:srgbClr val="D1C39F"/>
                </a:gs>
              </a:gsLst>
              <a:lin ang="5400000"/>
            </a:gradFill>
            <a:ln w="9525">
              <a:round/>
              <a:headEnd/>
              <a:tailEnd/>
            </a:ln>
            <a:scene3d>
              <a:camera prst="legacyPerspectiveFront">
                <a:rot lat="600000" lon="19799980" rev="0"/>
              </a:camera>
              <a:lightRig rig="legacyFlat4" dir="b"/>
            </a:scene3d>
            <a:sp3d extrusionH="430200" prstMaterial="legacyMatte">
              <a:bevelT w="13500" h="13500" prst="angle"/>
              <a:bevelB w="13500" h="13500" prst="angle"/>
              <a:extrusionClr>
                <a:srgbClr val="99CC00"/>
              </a:extrusionClr>
            </a:sp3d>
          </p:spPr>
          <p:txBody>
            <a:bodyPr wrap="none" lIns="154305" tIns="77153" rIns="154305" bIns="77153" anchor="ctr">
              <a:flatTx/>
            </a:bodyPr>
            <a:lstStyle/>
            <a:p>
              <a:pPr defTabSz="1543050"/>
              <a:endParaRPr lang="zh-CN" altLang="zh-CN" sz="2000">
                <a:latin typeface="微软雅黑" pitchFamily="34" charset="-122"/>
                <a:ea typeface="微软雅黑" pitchFamily="34" charset="-122"/>
              </a:endParaRPr>
            </a:p>
          </p:txBody>
        </p:sp>
        <p:sp>
          <p:nvSpPr>
            <p:cNvPr id="88085" name="AutoShape 18"/>
            <p:cNvSpPr>
              <a:spLocks noChangeArrowheads="1"/>
            </p:cNvSpPr>
            <p:nvPr>
              <p:custDataLst>
                <p:tags r:id="rId4"/>
              </p:custDataLst>
            </p:nvPr>
          </p:nvSpPr>
          <p:spPr bwMode="auto">
            <a:xfrm>
              <a:off x="3750695" y="5765832"/>
              <a:ext cx="1165792" cy="365130"/>
            </a:xfrm>
            <a:prstGeom prst="roundRect">
              <a:avLst>
                <a:gd name="adj" fmla="val 50000"/>
              </a:avLst>
            </a:prstGeom>
            <a:gradFill rotWithShape="0">
              <a:gsLst>
                <a:gs pos="0">
                  <a:srgbClr val="996633"/>
                </a:gs>
                <a:gs pos="64999">
                  <a:srgbClr val="F0EBD5"/>
                </a:gs>
                <a:gs pos="100000">
                  <a:srgbClr val="D1C39F"/>
                </a:gs>
              </a:gsLst>
              <a:lin ang="0"/>
            </a:gradFill>
            <a:ln>
              <a:noFill/>
            </a:ln>
            <a:effectLst>
              <a:prstShdw prst="shdw17" dist="17961" dir="2700000">
                <a:srgbClr val="527000"/>
              </a:prstShdw>
            </a:effectLst>
            <a:extLst>
              <a:ext uri="{91240B29-F687-4F45-9708-019B960494DF}">
                <a14:hiddenLine xmlns:a14="http://schemas.microsoft.com/office/drawing/2010/main" xmlns="" w="9525">
                  <a:solidFill>
                    <a:srgbClr val="000000"/>
                  </a:solidFill>
                  <a:round/>
                  <a:headEnd/>
                  <a:tailEnd/>
                </a14:hiddenLine>
              </a:ext>
            </a:extLst>
          </p:spPr>
          <p:txBody>
            <a:bodyPr wrap="none" lIns="154305" tIns="77153" rIns="154305" bIns="77153" anchor="ctr"/>
            <a:lstStyle/>
            <a:p>
              <a:pPr defTabSz="1543050" latinLnBrk="1"/>
              <a:endParaRPr lang="zh-CN" altLang="zh-CN" sz="2000">
                <a:latin typeface="微软雅黑" pitchFamily="34" charset="-122"/>
                <a:ea typeface="微软雅黑" pitchFamily="34" charset="-122"/>
                <a:cs typeface="HY울릉도M"/>
              </a:endParaRPr>
            </a:p>
          </p:txBody>
        </p:sp>
        <p:sp>
          <p:nvSpPr>
            <p:cNvPr id="88086" name="Freeform 19"/>
            <p:cNvSpPr>
              <a:spLocks/>
            </p:cNvSpPr>
            <p:nvPr>
              <p:custDataLst>
                <p:tags r:id="rId5"/>
              </p:custDataLst>
            </p:nvPr>
          </p:nvSpPr>
          <p:spPr bwMode="auto">
            <a:xfrm>
              <a:off x="2903241" y="5718339"/>
              <a:ext cx="847454" cy="199263"/>
            </a:xfrm>
            <a:custGeom>
              <a:avLst/>
              <a:gdLst>
                <a:gd name="T0" fmla="*/ 0 w 864"/>
                <a:gd name="T1" fmla="*/ 0 h 192"/>
                <a:gd name="T2" fmla="*/ 2147483647 w 864"/>
                <a:gd name="T3" fmla="*/ 2147483647 h 192"/>
                <a:gd name="T4" fmla="*/ 2147483647 w 864"/>
                <a:gd name="T5" fmla="*/ 2147483647 h 192"/>
                <a:gd name="T6" fmla="*/ 0 60000 65536"/>
                <a:gd name="T7" fmla="*/ 0 60000 65536"/>
                <a:gd name="T8" fmla="*/ 0 60000 65536"/>
                <a:gd name="T9" fmla="*/ 0 w 864"/>
                <a:gd name="T10" fmla="*/ 0 h 192"/>
                <a:gd name="T11" fmla="*/ 864 w 864"/>
                <a:gd name="T12" fmla="*/ 192 h 192"/>
              </a:gdLst>
              <a:ahLst/>
              <a:cxnLst>
                <a:cxn ang="T6">
                  <a:pos x="T0" y="T1"/>
                </a:cxn>
                <a:cxn ang="T7">
                  <a:pos x="T2" y="T3"/>
                </a:cxn>
                <a:cxn ang="T8">
                  <a:pos x="T4" y="T5"/>
                </a:cxn>
              </a:cxnLst>
              <a:rect l="T9" t="T10" r="T11" b="T12"/>
              <a:pathLst>
                <a:path w="864" h="192">
                  <a:moveTo>
                    <a:pt x="0" y="0"/>
                  </a:moveTo>
                  <a:lnTo>
                    <a:pt x="336" y="192"/>
                  </a:lnTo>
                  <a:lnTo>
                    <a:pt x="864" y="192"/>
                  </a:lnTo>
                </a:path>
              </a:pathLst>
            </a:custGeom>
            <a:noFill/>
            <a:ln w="9525">
              <a:solidFill>
                <a:srgbClr val="0066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88087" name="Freeform 28"/>
            <p:cNvSpPr>
              <a:spLocks/>
            </p:cNvSpPr>
            <p:nvPr>
              <p:custDataLst>
                <p:tags r:id="rId6"/>
              </p:custDataLst>
            </p:nvPr>
          </p:nvSpPr>
          <p:spPr bwMode="auto">
            <a:xfrm>
              <a:off x="2652681" y="5324897"/>
              <a:ext cx="474669" cy="331396"/>
            </a:xfrm>
            <a:custGeom>
              <a:avLst/>
              <a:gdLst>
                <a:gd name="T0" fmla="*/ 0 w 576"/>
                <a:gd name="T1" fmla="*/ 2147483647 h 336"/>
                <a:gd name="T2" fmla="*/ 2147483647 w 576"/>
                <a:gd name="T3" fmla="*/ 0 h 336"/>
                <a:gd name="T4" fmla="*/ 2147483647 w 576"/>
                <a:gd name="T5" fmla="*/ 0 h 336"/>
                <a:gd name="T6" fmla="*/ 0 60000 65536"/>
                <a:gd name="T7" fmla="*/ 0 60000 65536"/>
                <a:gd name="T8" fmla="*/ 0 60000 65536"/>
                <a:gd name="T9" fmla="*/ 0 w 576"/>
                <a:gd name="T10" fmla="*/ 0 h 336"/>
                <a:gd name="T11" fmla="*/ 576 w 576"/>
                <a:gd name="T12" fmla="*/ 336 h 336"/>
              </a:gdLst>
              <a:ahLst/>
              <a:cxnLst>
                <a:cxn ang="T6">
                  <a:pos x="T0" y="T1"/>
                </a:cxn>
                <a:cxn ang="T7">
                  <a:pos x="T2" y="T3"/>
                </a:cxn>
                <a:cxn ang="T8">
                  <a:pos x="T4" y="T5"/>
                </a:cxn>
              </a:cxnLst>
              <a:rect l="T9" t="T10" r="T11" b="T12"/>
              <a:pathLst>
                <a:path w="576" h="336">
                  <a:moveTo>
                    <a:pt x="0" y="336"/>
                  </a:moveTo>
                  <a:lnTo>
                    <a:pt x="240" y="0"/>
                  </a:lnTo>
                  <a:lnTo>
                    <a:pt x="576" y="0"/>
                  </a:lnTo>
                </a:path>
              </a:pathLst>
            </a:custGeom>
            <a:noFill/>
            <a:ln w="9525">
              <a:solidFill>
                <a:srgbClr val="0066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88088" name="AutoShape 29"/>
            <p:cNvSpPr>
              <a:spLocks noChangeArrowheads="1"/>
            </p:cNvSpPr>
            <p:nvPr>
              <p:custDataLst>
                <p:tags r:id="rId7"/>
              </p:custDataLst>
            </p:nvPr>
          </p:nvSpPr>
          <p:spPr bwMode="auto">
            <a:xfrm>
              <a:off x="3064354" y="4999060"/>
              <a:ext cx="1158386" cy="382770"/>
            </a:xfrm>
            <a:prstGeom prst="roundRect">
              <a:avLst>
                <a:gd name="adj" fmla="val 50000"/>
              </a:avLst>
            </a:prstGeom>
            <a:gradFill rotWithShape="0">
              <a:gsLst>
                <a:gs pos="0">
                  <a:srgbClr val="996633"/>
                </a:gs>
                <a:gs pos="64999">
                  <a:srgbClr val="F0EBD5"/>
                </a:gs>
                <a:gs pos="100000">
                  <a:srgbClr val="D1C39F"/>
                </a:gs>
              </a:gsLst>
              <a:lin ang="0"/>
            </a:gradFill>
            <a:ln>
              <a:noFill/>
            </a:ln>
            <a:effectLst>
              <a:prstShdw prst="shdw17" dist="17961" dir="2700000">
                <a:srgbClr val="527000"/>
              </a:prstShdw>
            </a:effectLst>
            <a:extLst>
              <a:ext uri="{91240B29-F687-4F45-9708-019B960494DF}">
                <a14:hiddenLine xmlns:a14="http://schemas.microsoft.com/office/drawing/2010/main" xmlns="" w="9525">
                  <a:solidFill>
                    <a:srgbClr val="000000"/>
                  </a:solidFill>
                  <a:round/>
                  <a:headEnd/>
                  <a:tailEnd/>
                </a14:hiddenLine>
              </a:ext>
            </a:extLst>
          </p:spPr>
          <p:txBody>
            <a:bodyPr wrap="none" lIns="154305" tIns="77153" rIns="154305" bIns="77153" anchor="ctr"/>
            <a:lstStyle/>
            <a:p>
              <a:pPr defTabSz="1543050" latinLnBrk="1"/>
              <a:endParaRPr lang="zh-CN" altLang="zh-CN" sz="2000">
                <a:latin typeface="微软雅黑" pitchFamily="34" charset="-122"/>
                <a:ea typeface="微软雅黑" pitchFamily="34" charset="-122"/>
                <a:cs typeface="HY울릉도M"/>
              </a:endParaRPr>
            </a:p>
          </p:txBody>
        </p:sp>
        <p:sp>
          <p:nvSpPr>
            <p:cNvPr id="88089" name="Freeform 30"/>
            <p:cNvSpPr>
              <a:spLocks/>
            </p:cNvSpPr>
            <p:nvPr>
              <p:custDataLst>
                <p:tags r:id="rId8"/>
              </p:custDataLst>
            </p:nvPr>
          </p:nvSpPr>
          <p:spPr bwMode="auto">
            <a:xfrm>
              <a:off x="1956732" y="5071634"/>
              <a:ext cx="330819" cy="524590"/>
            </a:xfrm>
            <a:custGeom>
              <a:avLst/>
              <a:gdLst>
                <a:gd name="T0" fmla="*/ 0 w 624"/>
                <a:gd name="T1" fmla="*/ 0 h 816"/>
                <a:gd name="T2" fmla="*/ 2147483647 w 624"/>
                <a:gd name="T3" fmla="*/ 0 h 816"/>
                <a:gd name="T4" fmla="*/ 2147483647 w 624"/>
                <a:gd name="T5" fmla="*/ 2147483647 h 816"/>
                <a:gd name="T6" fmla="*/ 0 60000 65536"/>
                <a:gd name="T7" fmla="*/ 0 60000 65536"/>
                <a:gd name="T8" fmla="*/ 0 60000 65536"/>
                <a:gd name="T9" fmla="*/ 0 w 624"/>
                <a:gd name="T10" fmla="*/ 0 h 816"/>
                <a:gd name="T11" fmla="*/ 624 w 624"/>
                <a:gd name="T12" fmla="*/ 816 h 816"/>
              </a:gdLst>
              <a:ahLst/>
              <a:cxnLst>
                <a:cxn ang="T6">
                  <a:pos x="T0" y="T1"/>
                </a:cxn>
                <a:cxn ang="T7">
                  <a:pos x="T2" y="T3"/>
                </a:cxn>
                <a:cxn ang="T8">
                  <a:pos x="T4" y="T5"/>
                </a:cxn>
              </a:cxnLst>
              <a:rect l="T9" t="T10" r="T11" b="T12"/>
              <a:pathLst>
                <a:path w="624" h="816">
                  <a:moveTo>
                    <a:pt x="0" y="0"/>
                  </a:moveTo>
                  <a:lnTo>
                    <a:pt x="384" y="0"/>
                  </a:lnTo>
                  <a:lnTo>
                    <a:pt x="624" y="816"/>
                  </a:lnTo>
                </a:path>
              </a:pathLst>
            </a:custGeom>
            <a:noFill/>
            <a:ln w="9525">
              <a:solidFill>
                <a:srgbClr val="0066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88090" name="AutoShape 31"/>
            <p:cNvSpPr>
              <a:spLocks noChangeArrowheads="1"/>
            </p:cNvSpPr>
            <p:nvPr>
              <p:custDataLst>
                <p:tags r:id="rId9"/>
              </p:custDataLst>
            </p:nvPr>
          </p:nvSpPr>
          <p:spPr bwMode="auto">
            <a:xfrm>
              <a:off x="582703" y="4853006"/>
              <a:ext cx="1429324" cy="365131"/>
            </a:xfrm>
            <a:prstGeom prst="roundRect">
              <a:avLst>
                <a:gd name="adj" fmla="val 50000"/>
              </a:avLst>
            </a:prstGeom>
            <a:gradFill rotWithShape="0">
              <a:gsLst>
                <a:gs pos="0">
                  <a:srgbClr val="996633"/>
                </a:gs>
                <a:gs pos="64999">
                  <a:srgbClr val="F0EBD5"/>
                </a:gs>
                <a:gs pos="100000">
                  <a:srgbClr val="D1C39F"/>
                </a:gs>
              </a:gsLst>
              <a:lin ang="0"/>
            </a:gradFill>
            <a:ln>
              <a:noFill/>
            </a:ln>
            <a:effectLst>
              <a:prstShdw prst="shdw17" dist="17961" dir="2700000">
                <a:srgbClr val="527000"/>
              </a:prstShdw>
            </a:effectLst>
            <a:extLst>
              <a:ext uri="{91240B29-F687-4F45-9708-019B960494DF}">
                <a14:hiddenLine xmlns:a14="http://schemas.microsoft.com/office/drawing/2010/main" xmlns="" w="9525">
                  <a:solidFill>
                    <a:srgbClr val="000000"/>
                  </a:solidFill>
                  <a:round/>
                  <a:headEnd/>
                  <a:tailEnd/>
                </a14:hiddenLine>
              </a:ext>
            </a:extLst>
          </p:spPr>
          <p:txBody>
            <a:bodyPr wrap="none" lIns="154305" tIns="77153" rIns="154305" bIns="77153" anchor="ctr"/>
            <a:lstStyle/>
            <a:p>
              <a:pPr defTabSz="1543050" latinLnBrk="1"/>
              <a:endParaRPr lang="zh-CN" altLang="zh-CN" sz="2000">
                <a:latin typeface="微软雅黑" pitchFamily="34" charset="-122"/>
                <a:ea typeface="微软雅黑" pitchFamily="34" charset="-122"/>
                <a:cs typeface="HY울릉도M"/>
              </a:endParaRPr>
            </a:p>
          </p:txBody>
        </p:sp>
        <p:sp>
          <p:nvSpPr>
            <p:cNvPr id="88091" name="矩形 25"/>
            <p:cNvSpPr>
              <a:spLocks noChangeArrowheads="1"/>
            </p:cNvSpPr>
            <p:nvPr>
              <p:custDataLst>
                <p:tags r:id="rId10"/>
              </p:custDataLst>
            </p:nvPr>
          </p:nvSpPr>
          <p:spPr bwMode="auto">
            <a:xfrm>
              <a:off x="509677" y="4816494"/>
              <a:ext cx="159530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lstStyle/>
            <a:p>
              <a:pPr algn="ctr" defTabSz="1543050"/>
              <a:r>
                <a:rPr lang="zh-CN" altLang="en-US" sz="2000" b="1">
                  <a:latin typeface="微软雅黑" pitchFamily="34" charset="-122"/>
                  <a:ea typeface="微软雅黑" pitchFamily="34" charset="-122"/>
                </a:rPr>
                <a:t>游客</a:t>
              </a:r>
            </a:p>
            <a:p>
              <a:pPr algn="ctr" defTabSz="1543050"/>
              <a:r>
                <a:rPr lang="zh-CN" altLang="en-US" sz="2000" b="1">
                  <a:latin typeface="微软雅黑" pitchFamily="34" charset="-122"/>
                  <a:ea typeface="微软雅黑" pitchFamily="34" charset="-122"/>
                </a:rPr>
                <a:t>（旅游大巴、出租车等）</a:t>
              </a:r>
            </a:p>
          </p:txBody>
        </p:sp>
        <p:sp>
          <p:nvSpPr>
            <p:cNvPr id="88092" name="TextBox 85"/>
            <p:cNvSpPr txBox="1">
              <a:spLocks noChangeArrowheads="1"/>
            </p:cNvSpPr>
            <p:nvPr>
              <p:custDataLst>
                <p:tags r:id="rId11"/>
              </p:custDataLst>
            </p:nvPr>
          </p:nvSpPr>
          <p:spPr bwMode="auto">
            <a:xfrm>
              <a:off x="790608" y="5254105"/>
              <a:ext cx="1088920" cy="2632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000">
                  <a:solidFill>
                    <a:schemeClr val="tx2"/>
                  </a:solidFill>
                  <a:latin typeface="微软雅黑" pitchFamily="34" charset="-122"/>
                  <a:ea typeface="微软雅黑" pitchFamily="34" charset="-122"/>
                </a:rPr>
                <a:t>规模和比例增加</a:t>
              </a:r>
            </a:p>
          </p:txBody>
        </p:sp>
        <p:sp>
          <p:nvSpPr>
            <p:cNvPr id="88093" name="矩形 26"/>
            <p:cNvSpPr>
              <a:spLocks noChangeArrowheads="1"/>
            </p:cNvSpPr>
            <p:nvPr>
              <p:custDataLst>
                <p:tags r:id="rId12"/>
              </p:custDataLst>
            </p:nvPr>
          </p:nvSpPr>
          <p:spPr bwMode="auto">
            <a:xfrm>
              <a:off x="3054634" y="4963575"/>
              <a:ext cx="1241402" cy="4376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algn="ctr" defTabSz="1543050"/>
              <a:r>
                <a:rPr lang="zh-CN" altLang="en-US" sz="2000" b="1">
                  <a:latin typeface="微软雅黑" pitchFamily="34" charset="-122"/>
                  <a:ea typeface="微软雅黑" pitchFamily="34" charset="-122"/>
                </a:rPr>
                <a:t>本地居民</a:t>
              </a:r>
            </a:p>
            <a:p>
              <a:pPr algn="ctr" defTabSz="1543050"/>
              <a:r>
                <a:rPr lang="zh-CN" altLang="en-US" sz="2000" b="1">
                  <a:latin typeface="微软雅黑" pitchFamily="34" charset="-122"/>
                  <a:ea typeface="微软雅黑" pitchFamily="34" charset="-122"/>
                </a:rPr>
                <a:t>（步行、公交等）</a:t>
              </a:r>
            </a:p>
          </p:txBody>
        </p:sp>
        <p:sp>
          <p:nvSpPr>
            <p:cNvPr id="88094" name="TextBox 86"/>
            <p:cNvSpPr txBox="1">
              <a:spLocks noChangeArrowheads="1"/>
            </p:cNvSpPr>
            <p:nvPr>
              <p:custDataLst>
                <p:tags r:id="rId13"/>
              </p:custDataLst>
            </p:nvPr>
          </p:nvSpPr>
          <p:spPr bwMode="auto">
            <a:xfrm>
              <a:off x="3126731" y="5401186"/>
              <a:ext cx="1088920" cy="2632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000">
                  <a:solidFill>
                    <a:schemeClr val="tx2"/>
                  </a:solidFill>
                  <a:latin typeface="微软雅黑" pitchFamily="34" charset="-122"/>
                  <a:ea typeface="微软雅黑" pitchFamily="34" charset="-122"/>
                </a:rPr>
                <a:t>规模和比例增加</a:t>
              </a:r>
            </a:p>
          </p:txBody>
        </p:sp>
        <p:sp>
          <p:nvSpPr>
            <p:cNvPr id="88095" name="矩形 27"/>
            <p:cNvSpPr>
              <a:spLocks noChangeArrowheads="1"/>
            </p:cNvSpPr>
            <p:nvPr>
              <p:custDataLst>
                <p:tags r:id="rId14"/>
              </p:custDataLst>
            </p:nvPr>
          </p:nvSpPr>
          <p:spPr bwMode="auto">
            <a:xfrm>
              <a:off x="3565117" y="5728941"/>
              <a:ext cx="1533935" cy="4376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algn="ctr" defTabSz="1543050"/>
              <a:r>
                <a:rPr lang="zh-CN" altLang="en-US" sz="2000" b="1">
                  <a:latin typeface="微软雅黑" pitchFamily="34" charset="-122"/>
                  <a:ea typeface="微软雅黑" pitchFamily="34" charset="-122"/>
                </a:rPr>
                <a:t>有车族</a:t>
              </a:r>
            </a:p>
            <a:p>
              <a:pPr algn="ctr" defTabSz="1543050"/>
              <a:r>
                <a:rPr lang="zh-CN" altLang="en-US" sz="2000" b="1">
                  <a:latin typeface="微软雅黑" pitchFamily="34" charset="-122"/>
                  <a:ea typeface="微软雅黑" pitchFamily="34" charset="-122"/>
                </a:rPr>
                <a:t>（自驾车及商务客）</a:t>
              </a:r>
            </a:p>
          </p:txBody>
        </p:sp>
        <p:sp>
          <p:nvSpPr>
            <p:cNvPr id="88096" name="TextBox 87"/>
            <p:cNvSpPr txBox="1">
              <a:spLocks noChangeArrowheads="1"/>
            </p:cNvSpPr>
            <p:nvPr>
              <p:custDataLst>
                <p:tags r:id="rId15"/>
              </p:custDataLst>
            </p:nvPr>
          </p:nvSpPr>
          <p:spPr bwMode="auto">
            <a:xfrm>
              <a:off x="3821187" y="6103906"/>
              <a:ext cx="1088920" cy="2632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000">
                  <a:solidFill>
                    <a:schemeClr val="tx2"/>
                  </a:solidFill>
                  <a:latin typeface="微软雅黑" pitchFamily="34" charset="-122"/>
                  <a:ea typeface="微软雅黑" pitchFamily="34" charset="-122"/>
                </a:rPr>
                <a:t>规模和比例增加</a:t>
              </a:r>
            </a:p>
          </p:txBody>
        </p:sp>
      </p:grpSp>
      <p:sp>
        <p:nvSpPr>
          <p:cNvPr id="245786" name="Text Box 26"/>
          <p:cNvSpPr txBox="1">
            <a:spLocks noChangeArrowheads="1"/>
          </p:cNvSpPr>
          <p:nvPr/>
        </p:nvSpPr>
        <p:spPr bwMode="auto">
          <a:xfrm>
            <a:off x="334963" y="1452563"/>
            <a:ext cx="3505200" cy="588962"/>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lstStyle/>
          <a:p>
            <a:pPr algn="ctr" defTabSz="1609725">
              <a:spcBef>
                <a:spcPct val="50000"/>
              </a:spcBef>
              <a:defRPr/>
            </a:pPr>
            <a:r>
              <a:rPr lang="zh-CN" altLang="en-US" sz="2800" b="1" dirty="0"/>
              <a:t>道路交通环境</a:t>
            </a:r>
          </a:p>
        </p:txBody>
      </p:sp>
      <p:sp>
        <p:nvSpPr>
          <p:cNvPr id="88081" name="Rectangle 27"/>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区域商业</a:t>
            </a:r>
          </a:p>
          <a:p>
            <a:pPr algn="ctr" defTabSz="1543050">
              <a:lnSpc>
                <a:spcPct val="90000"/>
              </a:lnSpc>
            </a:pPr>
            <a:r>
              <a:rPr lang="zh-CN" altLang="en-US" sz="3600" b="1"/>
              <a:t>价值及机会点挖掘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45786"/>
                                        </p:tgtEl>
                                        <p:attrNameLst>
                                          <p:attrName>style.visibility</p:attrName>
                                        </p:attrNameLst>
                                      </p:cBhvr>
                                      <p:to>
                                        <p:strVal val="visible"/>
                                      </p:to>
                                    </p:set>
                                    <p:animEffect transition="in" filter="slide(fromLeft)">
                                      <p:cBhvr>
                                        <p:cTn id="7" dur="500"/>
                                        <p:tgtEl>
                                          <p:spTgt spid="245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578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descr="图片2-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86113" y="1355725"/>
            <a:ext cx="14095412" cy="731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7814" name="Text Box 6"/>
          <p:cNvSpPr txBox="1">
            <a:spLocks noChangeArrowheads="1"/>
          </p:cNvSpPr>
          <p:nvPr/>
        </p:nvSpPr>
        <p:spPr bwMode="auto">
          <a:xfrm>
            <a:off x="7416800" y="4962525"/>
            <a:ext cx="1089025" cy="673100"/>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1700" b="1">
                <a:solidFill>
                  <a:srgbClr val="0000FF"/>
                </a:solidFill>
                <a:latin typeface="Arial" pitchFamily="34" charset="0"/>
                <a:ea typeface="宋体" pitchFamily="2" charset="-122"/>
              </a:rPr>
              <a:t>无锡商业大厦</a:t>
            </a:r>
          </a:p>
        </p:txBody>
      </p:sp>
      <p:sp>
        <p:nvSpPr>
          <p:cNvPr id="247815" name="Text Box 7"/>
          <p:cNvSpPr txBox="1">
            <a:spLocks noChangeArrowheads="1"/>
          </p:cNvSpPr>
          <p:nvPr/>
        </p:nvSpPr>
        <p:spPr bwMode="auto">
          <a:xfrm>
            <a:off x="5103813" y="5576888"/>
            <a:ext cx="1905000" cy="414337"/>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1700" b="1" dirty="0">
                <a:solidFill>
                  <a:srgbClr val="0000FF"/>
                </a:solidFill>
                <a:latin typeface="Arial" pitchFamily="34" charset="0"/>
                <a:ea typeface="宋体" pitchFamily="2" charset="-122"/>
              </a:rPr>
              <a:t>国际贸易中心</a:t>
            </a:r>
          </a:p>
        </p:txBody>
      </p:sp>
      <p:sp>
        <p:nvSpPr>
          <p:cNvPr id="247816" name="Text Box 8"/>
          <p:cNvSpPr txBox="1">
            <a:spLocks noChangeArrowheads="1"/>
          </p:cNvSpPr>
          <p:nvPr/>
        </p:nvSpPr>
        <p:spPr bwMode="auto">
          <a:xfrm>
            <a:off x="7824788" y="7923213"/>
            <a:ext cx="1635125" cy="414337"/>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1700" b="1">
                <a:solidFill>
                  <a:srgbClr val="0000FF"/>
                </a:solidFill>
                <a:latin typeface="Arial" pitchFamily="34" charset="0"/>
                <a:ea typeface="宋体" pitchFamily="2" charset="-122"/>
              </a:rPr>
              <a:t>无锡八佰伴</a:t>
            </a:r>
          </a:p>
        </p:txBody>
      </p:sp>
      <p:sp>
        <p:nvSpPr>
          <p:cNvPr id="247817" name="Text Box 9"/>
          <p:cNvSpPr txBox="1">
            <a:spLocks noChangeArrowheads="1"/>
          </p:cNvSpPr>
          <p:nvPr/>
        </p:nvSpPr>
        <p:spPr bwMode="auto">
          <a:xfrm>
            <a:off x="7686675" y="7413625"/>
            <a:ext cx="1358900" cy="414338"/>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1700" b="1">
                <a:solidFill>
                  <a:srgbClr val="0000FF"/>
                </a:solidFill>
                <a:latin typeface="Arial" pitchFamily="34" charset="0"/>
                <a:ea typeface="宋体" pitchFamily="2" charset="-122"/>
              </a:rPr>
              <a:t>汇金广场</a:t>
            </a:r>
          </a:p>
        </p:txBody>
      </p:sp>
      <p:sp>
        <p:nvSpPr>
          <p:cNvPr id="247818" name="Text Box 10"/>
          <p:cNvSpPr txBox="1">
            <a:spLocks noChangeArrowheads="1"/>
          </p:cNvSpPr>
          <p:nvPr/>
        </p:nvSpPr>
        <p:spPr bwMode="auto">
          <a:xfrm>
            <a:off x="9729788" y="4554538"/>
            <a:ext cx="1905000" cy="477837"/>
          </a:xfrm>
          <a:prstGeom prst="rect">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2700" b="1">
                <a:solidFill>
                  <a:schemeClr val="bg1"/>
                </a:solidFill>
                <a:latin typeface="Arial" pitchFamily="34" charset="0"/>
                <a:ea typeface="宋体" pitchFamily="2" charset="-122"/>
              </a:rPr>
              <a:t>本项目</a:t>
            </a:r>
          </a:p>
        </p:txBody>
      </p:sp>
      <p:sp>
        <p:nvSpPr>
          <p:cNvPr id="247819" name="Text Box 11"/>
          <p:cNvSpPr txBox="1">
            <a:spLocks noChangeArrowheads="1"/>
          </p:cNvSpPr>
          <p:nvPr/>
        </p:nvSpPr>
        <p:spPr bwMode="auto">
          <a:xfrm>
            <a:off x="10953750" y="5473700"/>
            <a:ext cx="1631950" cy="673100"/>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algn="ctr" defTabSz="1543050">
              <a:spcBef>
                <a:spcPct val="50000"/>
              </a:spcBef>
              <a:defRPr/>
            </a:pPr>
            <a:r>
              <a:rPr lang="zh-CN" altLang="en-US" sz="1700" b="1">
                <a:solidFill>
                  <a:srgbClr val="0000FF"/>
                </a:solidFill>
                <a:latin typeface="Arial" pitchFamily="34" charset="0"/>
                <a:ea typeface="宋体" pitchFamily="2" charset="-122"/>
              </a:rPr>
              <a:t>苏宁广场（建设中）</a:t>
            </a:r>
          </a:p>
        </p:txBody>
      </p:sp>
      <p:sp>
        <p:nvSpPr>
          <p:cNvPr id="247820" name="Text Box 12"/>
          <p:cNvSpPr txBox="1">
            <a:spLocks noChangeArrowheads="1"/>
          </p:cNvSpPr>
          <p:nvPr/>
        </p:nvSpPr>
        <p:spPr bwMode="auto">
          <a:xfrm>
            <a:off x="5103813" y="6596063"/>
            <a:ext cx="2174875" cy="414337"/>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1700" b="1" dirty="0">
                <a:solidFill>
                  <a:srgbClr val="0000FF"/>
                </a:solidFill>
                <a:latin typeface="Arial" pitchFamily="34" charset="0"/>
                <a:ea typeface="宋体" pitchFamily="2" charset="-122"/>
              </a:rPr>
              <a:t>无锡新世界百货</a:t>
            </a:r>
          </a:p>
        </p:txBody>
      </p:sp>
      <p:sp>
        <p:nvSpPr>
          <p:cNvPr id="247821" name="Text Box 13"/>
          <p:cNvSpPr txBox="1">
            <a:spLocks noChangeArrowheads="1"/>
          </p:cNvSpPr>
          <p:nvPr/>
        </p:nvSpPr>
        <p:spPr bwMode="auto">
          <a:xfrm>
            <a:off x="8367713" y="4759325"/>
            <a:ext cx="1089025" cy="673100"/>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1700" b="1">
                <a:solidFill>
                  <a:srgbClr val="0000FF"/>
                </a:solidFill>
                <a:latin typeface="Arial" pitchFamily="34" charset="0"/>
                <a:ea typeface="宋体" pitchFamily="2" charset="-122"/>
              </a:rPr>
              <a:t>无锡大洋百货</a:t>
            </a:r>
          </a:p>
        </p:txBody>
      </p:sp>
      <p:sp>
        <p:nvSpPr>
          <p:cNvPr id="247822" name="Text Box 14"/>
          <p:cNvSpPr txBox="1">
            <a:spLocks noChangeArrowheads="1"/>
          </p:cNvSpPr>
          <p:nvPr/>
        </p:nvSpPr>
        <p:spPr bwMode="auto">
          <a:xfrm>
            <a:off x="11769725" y="3838575"/>
            <a:ext cx="1358900" cy="414338"/>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lIns="154305" tIns="77153" rIns="154305" bIns="77153">
            <a:spAutoFit/>
          </a:bodyPr>
          <a:lstStyle/>
          <a:p>
            <a:pPr defTabSz="1543050">
              <a:spcBef>
                <a:spcPct val="50000"/>
              </a:spcBef>
              <a:defRPr/>
            </a:pPr>
            <a:r>
              <a:rPr lang="zh-CN" altLang="en-US" sz="1700" b="1">
                <a:solidFill>
                  <a:srgbClr val="0000FF"/>
                </a:solidFill>
                <a:latin typeface="Arial" pitchFamily="34" charset="0"/>
                <a:ea typeface="宋体" pitchFamily="2" charset="-122"/>
              </a:rPr>
              <a:t>家乐福</a:t>
            </a:r>
          </a:p>
        </p:txBody>
      </p:sp>
      <p:sp>
        <p:nvSpPr>
          <p:cNvPr id="247823" name="Freeform 15"/>
          <p:cNvSpPr>
            <a:spLocks/>
          </p:cNvSpPr>
          <p:nvPr/>
        </p:nvSpPr>
        <p:spPr bwMode="auto">
          <a:xfrm>
            <a:off x="7551738" y="4860925"/>
            <a:ext cx="4899025" cy="1327150"/>
          </a:xfrm>
          <a:custGeom>
            <a:avLst/>
            <a:gdLst>
              <a:gd name="T0" fmla="*/ 0 w 1633"/>
              <a:gd name="T1" fmla="*/ 2147483647 h 590"/>
              <a:gd name="T2" fmla="*/ 0 w 1633"/>
              <a:gd name="T3" fmla="*/ 2147483647 h 590"/>
              <a:gd name="T4" fmla="*/ 2147483647 w 1633"/>
              <a:gd name="T5" fmla="*/ 2147483647 h 590"/>
              <a:gd name="T6" fmla="*/ 2147483647 w 1633"/>
              <a:gd name="T7" fmla="*/ 2147483647 h 590"/>
              <a:gd name="T8" fmla="*/ 2147483647 w 1633"/>
              <a:gd name="T9" fmla="*/ 0 h 590"/>
              <a:gd name="T10" fmla="*/ 0 w 1633"/>
              <a:gd name="T11" fmla="*/ 2147483647 h 590"/>
              <a:gd name="T12" fmla="*/ 0 60000 65536"/>
              <a:gd name="T13" fmla="*/ 0 60000 65536"/>
              <a:gd name="T14" fmla="*/ 0 60000 65536"/>
              <a:gd name="T15" fmla="*/ 0 60000 65536"/>
              <a:gd name="T16" fmla="*/ 0 60000 65536"/>
              <a:gd name="T17" fmla="*/ 0 60000 65536"/>
              <a:gd name="T18" fmla="*/ 0 w 1633"/>
              <a:gd name="T19" fmla="*/ 0 h 590"/>
              <a:gd name="T20" fmla="*/ 1633 w 1633"/>
              <a:gd name="T21" fmla="*/ 590 h 590"/>
            </a:gdLst>
            <a:ahLst/>
            <a:cxnLst>
              <a:cxn ang="T12">
                <a:pos x="T0" y="T1"/>
              </a:cxn>
              <a:cxn ang="T13">
                <a:pos x="T2" y="T3"/>
              </a:cxn>
              <a:cxn ang="T14">
                <a:pos x="T4" y="T5"/>
              </a:cxn>
              <a:cxn ang="T15">
                <a:pos x="T6" y="T7"/>
              </a:cxn>
              <a:cxn ang="T16">
                <a:pos x="T8" y="T9"/>
              </a:cxn>
              <a:cxn ang="T17">
                <a:pos x="T10" y="T11"/>
              </a:cxn>
            </a:cxnLst>
            <a:rect l="T18" t="T19" r="T20" b="T21"/>
            <a:pathLst>
              <a:path w="1633" h="590">
                <a:moveTo>
                  <a:pt x="0" y="499"/>
                </a:moveTo>
                <a:lnTo>
                  <a:pt x="0" y="590"/>
                </a:lnTo>
                <a:lnTo>
                  <a:pt x="771" y="363"/>
                </a:lnTo>
                <a:lnTo>
                  <a:pt x="1633" y="91"/>
                </a:lnTo>
                <a:lnTo>
                  <a:pt x="1588" y="0"/>
                </a:lnTo>
                <a:lnTo>
                  <a:pt x="0" y="499"/>
                </a:lnTo>
                <a:close/>
              </a:path>
            </a:pathLst>
          </a:custGeom>
          <a:solidFill>
            <a:srgbClr val="FF3300"/>
          </a:solidFill>
          <a:ln w="9525">
            <a:solidFill>
              <a:srgbClr val="FF3300"/>
            </a:solidFill>
            <a:round/>
            <a:headEnd/>
            <a:tailEnd/>
          </a:ln>
          <a:effectLst>
            <a:prstShdw prst="shdw17" dist="17961" dir="2700000">
              <a:srgbClr val="991F00"/>
            </a:prstShdw>
          </a:effectLst>
        </p:spPr>
        <p:txBody>
          <a:bodyPr/>
          <a:lstStyle/>
          <a:p>
            <a:endParaRPr lang="zh-CN" altLang="en-US"/>
          </a:p>
        </p:txBody>
      </p:sp>
      <p:sp>
        <p:nvSpPr>
          <p:cNvPr id="89101" name="Rectangle 16"/>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区域商业</a:t>
            </a:r>
          </a:p>
          <a:p>
            <a:pPr algn="ctr" defTabSz="1543050">
              <a:lnSpc>
                <a:spcPct val="90000"/>
              </a:lnSpc>
            </a:pPr>
            <a:r>
              <a:rPr lang="zh-CN" altLang="en-US" sz="3600" b="1"/>
              <a:t>价值及机会点挖掘</a:t>
            </a:r>
          </a:p>
        </p:txBody>
      </p:sp>
      <p:sp>
        <p:nvSpPr>
          <p:cNvPr id="247825" name="Rectangle 17"/>
          <p:cNvSpPr>
            <a:spLocks noChangeArrowheads="1"/>
          </p:cNvSpPr>
          <p:nvPr/>
        </p:nvSpPr>
        <p:spPr bwMode="auto">
          <a:xfrm>
            <a:off x="4403725" y="314325"/>
            <a:ext cx="11341100"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p>
            <a:pPr defTabSz="1543050"/>
            <a:r>
              <a:rPr lang="zh-CN" altLang="en-US" sz="3000" b="1">
                <a:solidFill>
                  <a:schemeClr val="tx2"/>
                </a:solidFill>
                <a:latin typeface="微软雅黑" pitchFamily="34" charset="-122"/>
                <a:ea typeface="微软雅黑" pitchFamily="34" charset="-122"/>
              </a:rPr>
              <a:t>项目所在区域内成熟商业项目众多，但人民路上商业配套相对较少</a:t>
            </a:r>
          </a:p>
        </p:txBody>
      </p:sp>
      <p:sp>
        <p:nvSpPr>
          <p:cNvPr id="247826" name="Rectangle 18"/>
          <p:cNvSpPr>
            <a:spLocks noChangeArrowheads="1"/>
          </p:cNvSpPr>
          <p:nvPr/>
        </p:nvSpPr>
        <p:spPr bwMode="auto">
          <a:xfrm>
            <a:off x="411163" y="8594725"/>
            <a:ext cx="165417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p>
            <a:pPr defTabSz="1543050"/>
            <a:r>
              <a:rPr lang="zh-CN" altLang="en-US" sz="2800" b="1">
                <a:latin typeface="微软雅黑" pitchFamily="34" charset="-122"/>
                <a:ea typeface="微软雅黑" pitchFamily="34" charset="-122"/>
              </a:rPr>
              <a:t>本案欲打造城市级商业项目，放眼看来，目前中山路商圈内众多商业项目均将成为本案的主要竞争对手。</a:t>
            </a:r>
          </a:p>
        </p:txBody>
      </p:sp>
      <p:sp>
        <p:nvSpPr>
          <p:cNvPr id="247827" name="Text Box 19"/>
          <p:cNvSpPr txBox="1">
            <a:spLocks noChangeArrowheads="1"/>
          </p:cNvSpPr>
          <p:nvPr/>
        </p:nvSpPr>
        <p:spPr bwMode="auto">
          <a:xfrm>
            <a:off x="334963" y="1584325"/>
            <a:ext cx="3505200" cy="588963"/>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lstStyle/>
          <a:p>
            <a:pPr algn="ctr" defTabSz="1609725">
              <a:spcBef>
                <a:spcPct val="50000"/>
              </a:spcBef>
              <a:defRPr/>
            </a:pPr>
            <a:r>
              <a:rPr lang="zh-CN" altLang="en-US" sz="2800" b="1" dirty="0">
                <a:latin typeface="微软雅黑" pitchFamily="34" charset="-122"/>
                <a:ea typeface="微软雅黑" pitchFamily="34" charset="-122"/>
              </a:rPr>
              <a:t>商业环境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7825"/>
                                        </p:tgtEl>
                                        <p:attrNameLst>
                                          <p:attrName>style.visibility</p:attrName>
                                        </p:attrNameLst>
                                      </p:cBhvr>
                                      <p:to>
                                        <p:strVal val="visible"/>
                                      </p:to>
                                    </p:set>
                                    <p:animEffect transition="in" filter="dissolve">
                                      <p:cBhvr>
                                        <p:cTn id="7" dur="500"/>
                                        <p:tgtEl>
                                          <p:spTgt spid="2478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47827"/>
                                        </p:tgtEl>
                                        <p:attrNameLst>
                                          <p:attrName>style.visibility</p:attrName>
                                        </p:attrNameLst>
                                      </p:cBhvr>
                                      <p:to>
                                        <p:strVal val="visible"/>
                                      </p:to>
                                    </p:set>
                                    <p:animEffect transition="in" filter="slide(fromLeft)">
                                      <p:cBhvr>
                                        <p:cTn id="12" dur="500"/>
                                        <p:tgtEl>
                                          <p:spTgt spid="2478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47810"/>
                                        </p:tgtEl>
                                        <p:attrNameLst>
                                          <p:attrName>style.visibility</p:attrName>
                                        </p:attrNameLst>
                                      </p:cBhvr>
                                      <p:to>
                                        <p:strVal val="visible"/>
                                      </p:to>
                                    </p:set>
                                    <p:animEffect transition="in" filter="dissolve">
                                      <p:cBhvr>
                                        <p:cTn id="17" dur="500"/>
                                        <p:tgtEl>
                                          <p:spTgt spid="2478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7818"/>
                                        </p:tgtEl>
                                        <p:attrNameLst>
                                          <p:attrName>style.visibility</p:attrName>
                                        </p:attrNameLst>
                                      </p:cBhvr>
                                      <p:to>
                                        <p:strVal val="visible"/>
                                      </p:to>
                                    </p:set>
                                    <p:animEffect transition="in" filter="fade">
                                      <p:cBhvr>
                                        <p:cTn id="22" dur="500"/>
                                        <p:tgtEl>
                                          <p:spTgt spid="2478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7823"/>
                                        </p:tgtEl>
                                        <p:attrNameLst>
                                          <p:attrName>style.visibility</p:attrName>
                                        </p:attrNameLst>
                                      </p:cBhvr>
                                      <p:to>
                                        <p:strVal val="visible"/>
                                      </p:to>
                                    </p:set>
                                    <p:animEffect transition="in" filter="fade">
                                      <p:cBhvr>
                                        <p:cTn id="25" dur="500"/>
                                        <p:tgtEl>
                                          <p:spTgt spid="24782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7815"/>
                                        </p:tgtEl>
                                        <p:attrNameLst>
                                          <p:attrName>style.visibility</p:attrName>
                                        </p:attrNameLst>
                                      </p:cBhvr>
                                      <p:to>
                                        <p:strVal val="visible"/>
                                      </p:to>
                                    </p:set>
                                    <p:animEffect transition="in" filter="fade">
                                      <p:cBhvr>
                                        <p:cTn id="30" dur="500"/>
                                        <p:tgtEl>
                                          <p:spTgt spid="2478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7820"/>
                                        </p:tgtEl>
                                        <p:attrNameLst>
                                          <p:attrName>style.visibility</p:attrName>
                                        </p:attrNameLst>
                                      </p:cBhvr>
                                      <p:to>
                                        <p:strVal val="visible"/>
                                      </p:to>
                                    </p:set>
                                    <p:animEffect transition="in" filter="fade">
                                      <p:cBhvr>
                                        <p:cTn id="33" dur="500"/>
                                        <p:tgtEl>
                                          <p:spTgt spid="2478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7817"/>
                                        </p:tgtEl>
                                        <p:attrNameLst>
                                          <p:attrName>style.visibility</p:attrName>
                                        </p:attrNameLst>
                                      </p:cBhvr>
                                      <p:to>
                                        <p:strVal val="visible"/>
                                      </p:to>
                                    </p:set>
                                    <p:animEffect transition="in" filter="fade">
                                      <p:cBhvr>
                                        <p:cTn id="36" dur="500"/>
                                        <p:tgtEl>
                                          <p:spTgt spid="2478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7816"/>
                                        </p:tgtEl>
                                        <p:attrNameLst>
                                          <p:attrName>style.visibility</p:attrName>
                                        </p:attrNameLst>
                                      </p:cBhvr>
                                      <p:to>
                                        <p:strVal val="visible"/>
                                      </p:to>
                                    </p:set>
                                    <p:animEffect transition="in" filter="fade">
                                      <p:cBhvr>
                                        <p:cTn id="39" dur="500"/>
                                        <p:tgtEl>
                                          <p:spTgt spid="2478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7814"/>
                                        </p:tgtEl>
                                        <p:attrNameLst>
                                          <p:attrName>style.visibility</p:attrName>
                                        </p:attrNameLst>
                                      </p:cBhvr>
                                      <p:to>
                                        <p:strVal val="visible"/>
                                      </p:to>
                                    </p:set>
                                    <p:animEffect transition="in" filter="fade">
                                      <p:cBhvr>
                                        <p:cTn id="42" dur="500"/>
                                        <p:tgtEl>
                                          <p:spTgt spid="2478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7821"/>
                                        </p:tgtEl>
                                        <p:attrNameLst>
                                          <p:attrName>style.visibility</p:attrName>
                                        </p:attrNameLst>
                                      </p:cBhvr>
                                      <p:to>
                                        <p:strVal val="visible"/>
                                      </p:to>
                                    </p:set>
                                    <p:animEffect transition="in" filter="fade">
                                      <p:cBhvr>
                                        <p:cTn id="45" dur="500"/>
                                        <p:tgtEl>
                                          <p:spTgt spid="2478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7822"/>
                                        </p:tgtEl>
                                        <p:attrNameLst>
                                          <p:attrName>style.visibility</p:attrName>
                                        </p:attrNameLst>
                                      </p:cBhvr>
                                      <p:to>
                                        <p:strVal val="visible"/>
                                      </p:to>
                                    </p:set>
                                    <p:animEffect transition="in" filter="fade">
                                      <p:cBhvr>
                                        <p:cTn id="48" dur="500"/>
                                        <p:tgtEl>
                                          <p:spTgt spid="2478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7819"/>
                                        </p:tgtEl>
                                        <p:attrNameLst>
                                          <p:attrName>style.visibility</p:attrName>
                                        </p:attrNameLst>
                                      </p:cBhvr>
                                      <p:to>
                                        <p:strVal val="visible"/>
                                      </p:to>
                                    </p:set>
                                    <p:animEffect transition="in" filter="fade">
                                      <p:cBhvr>
                                        <p:cTn id="51" dur="500"/>
                                        <p:tgtEl>
                                          <p:spTgt spid="24781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7" presetClass="entr" presetSubtype="0" fill="hold" grpId="0" nodeType="clickEffect">
                                  <p:stCondLst>
                                    <p:cond delay="0"/>
                                  </p:stCondLst>
                                  <p:iterate type="lt">
                                    <p:tmPct val="50000"/>
                                  </p:iterate>
                                  <p:childTnLst>
                                    <p:set>
                                      <p:cBhvr>
                                        <p:cTn id="55" dur="1" fill="hold">
                                          <p:stCondLst>
                                            <p:cond delay="0"/>
                                          </p:stCondLst>
                                        </p:cTn>
                                        <p:tgtEl>
                                          <p:spTgt spid="247826"/>
                                        </p:tgtEl>
                                        <p:attrNameLst>
                                          <p:attrName>style.visibility</p:attrName>
                                        </p:attrNameLst>
                                      </p:cBhvr>
                                      <p:to>
                                        <p:strVal val="visible"/>
                                      </p:to>
                                    </p:set>
                                    <p:anim calcmode="discrete" valueType="clr">
                                      <p:cBhvr override="childStyle">
                                        <p:cTn id="56" dur="30"/>
                                        <p:tgtEl>
                                          <p:spTgt spid="247826"/>
                                        </p:tgtEl>
                                        <p:attrNameLst>
                                          <p:attrName>style.color</p:attrName>
                                        </p:attrNameLst>
                                      </p:cBhvr>
                                      <p:tavLst>
                                        <p:tav tm="0">
                                          <p:val>
                                            <p:clrVal>
                                              <a:schemeClr val="accent2"/>
                                            </p:clrVal>
                                          </p:val>
                                        </p:tav>
                                        <p:tav tm="50000">
                                          <p:val>
                                            <p:clrVal>
                                              <a:schemeClr val="hlink"/>
                                            </p:clrVal>
                                          </p:val>
                                        </p:tav>
                                      </p:tavLst>
                                    </p:anim>
                                    <p:anim calcmode="discrete" valueType="clr">
                                      <p:cBhvr>
                                        <p:cTn id="57" dur="30"/>
                                        <p:tgtEl>
                                          <p:spTgt spid="247826"/>
                                        </p:tgtEl>
                                        <p:attrNameLst>
                                          <p:attrName>fillcolor</p:attrName>
                                        </p:attrNameLst>
                                      </p:cBhvr>
                                      <p:tavLst>
                                        <p:tav tm="0">
                                          <p:val>
                                            <p:clrVal>
                                              <a:schemeClr val="accent2"/>
                                            </p:clrVal>
                                          </p:val>
                                        </p:tav>
                                        <p:tav tm="50000">
                                          <p:val>
                                            <p:clrVal>
                                              <a:schemeClr val="hlink"/>
                                            </p:clrVal>
                                          </p:val>
                                        </p:tav>
                                      </p:tavLst>
                                    </p:anim>
                                    <p:set>
                                      <p:cBhvr>
                                        <p:cTn id="58" dur="30"/>
                                        <p:tgtEl>
                                          <p:spTgt spid="24782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4" grpId="0" animBg="1"/>
      <p:bldP spid="247815" grpId="0" animBg="1"/>
      <p:bldP spid="247816" grpId="0" animBg="1"/>
      <p:bldP spid="247817" grpId="0" animBg="1"/>
      <p:bldP spid="247818" grpId="0" animBg="1"/>
      <p:bldP spid="247819" grpId="0" animBg="1"/>
      <p:bldP spid="247820" grpId="0" animBg="1"/>
      <p:bldP spid="247821" grpId="0" animBg="1"/>
      <p:bldP spid="247822" grpId="0" animBg="1"/>
      <p:bldP spid="247823" grpId="0" animBg="1"/>
      <p:bldP spid="247825" grpId="0"/>
      <p:bldP spid="247826" grpId="0"/>
      <p:bldP spid="2478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3"/>
          <a:srcRect/>
          <a:stretch>
            <a:fillRect/>
          </a:stretch>
        </p:blipFill>
        <p:spPr bwMode="auto">
          <a:xfrm>
            <a:off x="1974850" y="2016125"/>
            <a:ext cx="9525000" cy="713263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49860" name="椭圆​​ 17"/>
          <p:cNvSpPr>
            <a:spLocks noChangeArrowheads="1"/>
          </p:cNvSpPr>
          <p:nvPr/>
        </p:nvSpPr>
        <p:spPr bwMode="auto">
          <a:xfrm>
            <a:off x="15036800" y="3427413"/>
            <a:ext cx="693738" cy="492125"/>
          </a:xfrm>
          <a:prstGeom prst="ellipse">
            <a:avLst/>
          </a:prstGeom>
          <a:noFill/>
          <a:ln w="38100" algn="ctr">
            <a:solidFill>
              <a:srgbClr val="FF0000"/>
            </a:solidFill>
            <a:prstDash val="sysDot"/>
            <a:round/>
            <a:headEnd/>
            <a:tailEnd/>
          </a:ln>
          <a:effectLst>
            <a:outerShdw blurRad="50800" dist="38100" dir="2700000" algn="tl" rotWithShape="0">
              <a:prstClr val="black">
                <a:alpha val="40000"/>
              </a:prstClr>
            </a:outerShdw>
          </a:effectLst>
        </p:spPr>
        <p:txBody>
          <a:bodyPr lIns="161777" tIns="80890" rIns="161777" bIns="80890"/>
          <a:lstStyle/>
          <a:p>
            <a:pPr defTabSz="1616075">
              <a:defRPr/>
            </a:pPr>
            <a:endParaRPr lang="zh-CN" altLang="zh-CN" sz="3000">
              <a:latin typeface="Calibri" pitchFamily="34" charset="0"/>
              <a:ea typeface="宋体" pitchFamily="2" charset="-122"/>
            </a:endParaRPr>
          </a:p>
        </p:txBody>
      </p:sp>
      <p:sp>
        <p:nvSpPr>
          <p:cNvPr id="249861" name="TextBox 14"/>
          <p:cNvSpPr txBox="1">
            <a:spLocks noChangeArrowheads="1"/>
          </p:cNvSpPr>
          <p:nvPr/>
        </p:nvSpPr>
        <p:spPr bwMode="auto">
          <a:xfrm>
            <a:off x="13474700" y="4144963"/>
            <a:ext cx="3467100" cy="868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61777" tIns="80890" rIns="161777" bIns="8089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900">
                <a:latin typeface="微软雅黑" pitchFamily="34" charset="-122"/>
                <a:ea typeface="微软雅黑" pitchFamily="34" charset="-122"/>
              </a:rPr>
              <a:t>主要辐射范围：</a:t>
            </a:r>
          </a:p>
          <a:p>
            <a:pPr eaLnBrk="1" hangingPunct="1"/>
            <a:r>
              <a:rPr lang="zh-CN" altLang="en-US" sz="2900">
                <a:latin typeface="微软雅黑" pitchFamily="34" charset="-122"/>
                <a:ea typeface="微软雅黑" pitchFamily="34" charset="-122"/>
              </a:rPr>
              <a:t>无锡市区</a:t>
            </a:r>
          </a:p>
        </p:txBody>
      </p:sp>
      <p:sp>
        <p:nvSpPr>
          <p:cNvPr id="249862" name="椭圆​​ 19"/>
          <p:cNvSpPr>
            <a:spLocks noChangeArrowheads="1"/>
          </p:cNvSpPr>
          <p:nvPr/>
        </p:nvSpPr>
        <p:spPr bwMode="auto">
          <a:xfrm>
            <a:off x="15036800" y="5094288"/>
            <a:ext cx="693738" cy="493712"/>
          </a:xfrm>
          <a:prstGeom prst="ellipse">
            <a:avLst/>
          </a:prstGeom>
          <a:noFill/>
          <a:ln w="38100" algn="ctr">
            <a:solidFill>
              <a:srgbClr val="7030A0"/>
            </a:solidFill>
            <a:prstDash val="sysDot"/>
            <a:round/>
            <a:headEnd/>
            <a:tailEnd/>
          </a:ln>
          <a:effectLst>
            <a:outerShdw blurRad="50800" dist="38100" dir="2700000" algn="tl" rotWithShape="0">
              <a:prstClr val="black">
                <a:alpha val="40000"/>
              </a:prstClr>
            </a:outerShdw>
          </a:effectLst>
        </p:spPr>
        <p:txBody>
          <a:bodyPr lIns="161777" tIns="80890" rIns="161777" bIns="80890"/>
          <a:lstStyle/>
          <a:p>
            <a:pPr defTabSz="1616075">
              <a:defRPr/>
            </a:pPr>
            <a:endParaRPr lang="zh-CN" altLang="zh-CN" sz="3000">
              <a:latin typeface="Calibri" pitchFamily="34" charset="0"/>
              <a:ea typeface="宋体" pitchFamily="2" charset="-122"/>
            </a:endParaRPr>
          </a:p>
        </p:txBody>
      </p:sp>
      <p:sp>
        <p:nvSpPr>
          <p:cNvPr id="249863" name="TextBox 21"/>
          <p:cNvSpPr txBox="1">
            <a:spLocks noChangeArrowheads="1"/>
          </p:cNvSpPr>
          <p:nvPr/>
        </p:nvSpPr>
        <p:spPr bwMode="auto">
          <a:xfrm>
            <a:off x="13477875" y="5813425"/>
            <a:ext cx="3328988" cy="868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61777" tIns="80890" rIns="161777" bIns="8089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900">
                <a:latin typeface="微软雅黑" pitchFamily="34" charset="-122"/>
                <a:ea typeface="微软雅黑" pitchFamily="34" charset="-122"/>
              </a:rPr>
              <a:t>次要辐射范围：无锡其他各区</a:t>
            </a:r>
          </a:p>
        </p:txBody>
      </p:sp>
      <p:sp>
        <p:nvSpPr>
          <p:cNvPr id="249864" name="椭圆​​ 22"/>
          <p:cNvSpPr>
            <a:spLocks noChangeArrowheads="1"/>
          </p:cNvSpPr>
          <p:nvPr/>
        </p:nvSpPr>
        <p:spPr bwMode="auto">
          <a:xfrm>
            <a:off x="15036800" y="6805613"/>
            <a:ext cx="693738" cy="492125"/>
          </a:xfrm>
          <a:prstGeom prst="ellipse">
            <a:avLst/>
          </a:prstGeom>
          <a:noFill/>
          <a:ln w="38100" algn="ctr">
            <a:solidFill>
              <a:srgbClr val="FFFF00"/>
            </a:solidFill>
            <a:prstDash val="sysDot"/>
            <a:round/>
            <a:headEnd/>
            <a:tailEnd/>
          </a:ln>
          <a:effectLst>
            <a:outerShdw blurRad="50800" dist="38100" dir="2700000" algn="tl" rotWithShape="0">
              <a:prstClr val="black">
                <a:alpha val="40000"/>
              </a:prstClr>
            </a:outerShdw>
          </a:effectLst>
        </p:spPr>
        <p:txBody>
          <a:bodyPr lIns="161777" tIns="80890" rIns="161777" bIns="80890"/>
          <a:lstStyle/>
          <a:p>
            <a:pPr defTabSz="1616075">
              <a:defRPr/>
            </a:pPr>
            <a:endParaRPr lang="zh-CN" altLang="zh-CN" sz="3000">
              <a:latin typeface="Calibri" pitchFamily="34" charset="0"/>
              <a:ea typeface="宋体" pitchFamily="2" charset="-122"/>
            </a:endParaRPr>
          </a:p>
        </p:txBody>
      </p:sp>
      <p:sp>
        <p:nvSpPr>
          <p:cNvPr id="249865" name="TextBox 23"/>
          <p:cNvSpPr txBox="1">
            <a:spLocks noChangeArrowheads="1"/>
          </p:cNvSpPr>
          <p:nvPr/>
        </p:nvSpPr>
        <p:spPr bwMode="auto">
          <a:xfrm>
            <a:off x="13539788" y="7521575"/>
            <a:ext cx="3267075" cy="868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61777" tIns="80890" rIns="161777" bIns="8089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900">
                <a:latin typeface="微软雅黑" pitchFamily="34" charset="-122"/>
                <a:ea typeface="微软雅黑" pitchFamily="34" charset="-122"/>
              </a:rPr>
              <a:t>边缘辐射范围：</a:t>
            </a:r>
          </a:p>
          <a:p>
            <a:pPr eaLnBrk="1" hangingPunct="1"/>
            <a:r>
              <a:rPr lang="zh-CN" altLang="en-US" sz="2900">
                <a:latin typeface="微软雅黑" pitchFamily="34" charset="-122"/>
                <a:ea typeface="微软雅黑" pitchFamily="34" charset="-122"/>
              </a:rPr>
              <a:t>周边县市</a:t>
            </a:r>
          </a:p>
        </p:txBody>
      </p:sp>
      <p:sp>
        <p:nvSpPr>
          <p:cNvPr id="90121" name="任意多边形​​ 1"/>
          <p:cNvSpPr>
            <a:spLocks/>
          </p:cNvSpPr>
          <p:nvPr/>
        </p:nvSpPr>
        <p:spPr bwMode="auto">
          <a:xfrm>
            <a:off x="2471738" y="4910138"/>
            <a:ext cx="10306050" cy="771525"/>
          </a:xfrm>
          <a:custGeom>
            <a:avLst/>
            <a:gdLst>
              <a:gd name="T0" fmla="*/ 0 w 5454502"/>
              <a:gd name="T1" fmla="*/ 0 h 542261"/>
              <a:gd name="T2" fmla="*/ 1498099319 w 5454502"/>
              <a:gd name="T3" fmla="*/ 8334656 h 542261"/>
              <a:gd name="T4" fmla="*/ 2147483647 w 5454502"/>
              <a:gd name="T5" fmla="*/ 13045552 h 542261"/>
              <a:gd name="T6" fmla="*/ 2147483647 w 5454502"/>
              <a:gd name="T7" fmla="*/ 18481198 h 542261"/>
              <a:gd name="T8" fmla="*/ 0 60000 65536"/>
              <a:gd name="T9" fmla="*/ 0 60000 65536"/>
              <a:gd name="T10" fmla="*/ 0 60000 65536"/>
              <a:gd name="T11" fmla="*/ 0 60000 65536"/>
              <a:gd name="T12" fmla="*/ 0 w 5454502"/>
              <a:gd name="T13" fmla="*/ 0 h 542261"/>
              <a:gd name="T14" fmla="*/ 5454502 w 5454502"/>
              <a:gd name="T15" fmla="*/ 542261 h 542261"/>
            </a:gdLst>
            <a:ahLst/>
            <a:cxnLst>
              <a:cxn ang="T8">
                <a:pos x="T0" y="T1"/>
              </a:cxn>
              <a:cxn ang="T9">
                <a:pos x="T2" y="T3"/>
              </a:cxn>
              <a:cxn ang="T10">
                <a:pos x="T4" y="T5"/>
              </a:cxn>
              <a:cxn ang="T11">
                <a:pos x="T6" y="T7"/>
              </a:cxn>
            </a:cxnLst>
            <a:rect l="T12" t="T13" r="T14" b="T15"/>
            <a:pathLst>
              <a:path w="5454502" h="542261">
                <a:moveTo>
                  <a:pt x="0" y="0"/>
                </a:moveTo>
                <a:lnTo>
                  <a:pt x="2583711" y="244549"/>
                </a:lnTo>
                <a:lnTo>
                  <a:pt x="4221125" y="382772"/>
                </a:lnTo>
                <a:cubicBezTo>
                  <a:pt x="4699590" y="432391"/>
                  <a:pt x="5077046" y="487326"/>
                  <a:pt x="5454502" y="542261"/>
                </a:cubicBezTo>
              </a:path>
            </a:pathLst>
          </a:custGeom>
          <a:noFill/>
          <a:ln w="28575" cap="sq">
            <a:solidFill>
              <a:schemeClr val="bg1"/>
            </a:solidFill>
            <a:prstDash val="lgDashDot"/>
            <a:round/>
            <a:headEnd/>
            <a:tailEnd/>
          </a:ln>
          <a:extLst>
            <a:ext uri="{909E8E84-426E-40DD-AFC4-6F175D3DCCD1}">
              <a14:hiddenFill xmlns:a14="http://schemas.microsoft.com/office/drawing/2010/main" xmlns="">
                <a:solidFill>
                  <a:srgbClr val="FFFFFF"/>
                </a:solidFill>
              </a14:hiddenFill>
            </a:ext>
          </a:extLst>
        </p:spPr>
        <p:txBody>
          <a:bodyPr lIns="95868" tIns="47935" rIns="95868" bIns="47935"/>
          <a:lstStyle/>
          <a:p>
            <a:endParaRPr lang="zh-CN" altLang="en-US"/>
          </a:p>
        </p:txBody>
      </p:sp>
      <p:sp>
        <p:nvSpPr>
          <p:cNvPr id="90122" name="TextBox 5"/>
          <p:cNvSpPr txBox="1">
            <a:spLocks noChangeArrowheads="1"/>
          </p:cNvSpPr>
          <p:nvPr/>
        </p:nvSpPr>
        <p:spPr bwMode="auto">
          <a:xfrm>
            <a:off x="5919788" y="5199063"/>
            <a:ext cx="1770062"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61777" tIns="80890" rIns="161777" bIns="8089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900" b="1">
                <a:solidFill>
                  <a:schemeClr val="bg1"/>
                </a:solidFill>
                <a:latin typeface="微软雅黑" pitchFamily="34" charset="-122"/>
                <a:ea typeface="微软雅黑" pitchFamily="34" charset="-122"/>
              </a:rPr>
              <a:t>人民路</a:t>
            </a:r>
          </a:p>
        </p:txBody>
      </p:sp>
      <p:sp>
        <p:nvSpPr>
          <p:cNvPr id="249868" name="TextBox 28"/>
          <p:cNvSpPr txBox="1">
            <a:spLocks noChangeArrowheads="1"/>
          </p:cNvSpPr>
          <p:nvPr/>
        </p:nvSpPr>
        <p:spPr bwMode="auto">
          <a:xfrm rot="186212">
            <a:off x="3006725" y="5284788"/>
            <a:ext cx="2289175" cy="465137"/>
          </a:xfrm>
          <a:prstGeom prst="rect">
            <a:avLst/>
          </a:prstGeom>
          <a:solidFill>
            <a:schemeClr val="accent3">
              <a:lumMod val="50000"/>
            </a:schemeClr>
          </a:solidFill>
          <a:ln w="9525">
            <a:noFill/>
            <a:miter lim="800000"/>
            <a:headEnd/>
            <a:tailEnd/>
          </a:ln>
        </p:spPr>
        <p:txBody>
          <a:bodyPr lIns="161777" tIns="80890" rIns="161777" bIns="80890">
            <a:spAutoFit/>
          </a:bodyPr>
          <a:lstStyle/>
          <a:p>
            <a:pPr defTabSz="1543050">
              <a:defRPr/>
            </a:pPr>
            <a:r>
              <a:rPr lang="en-US" altLang="zh-CN" sz="2500" b="1" dirty="0">
                <a:solidFill>
                  <a:srgbClr val="FFFF00"/>
                </a:solidFill>
                <a:latin typeface="微软雅黑" pitchFamily="34" charset="-122"/>
                <a:ea typeface="微软雅黑" pitchFamily="34" charset="-122"/>
              </a:rPr>
              <a:t>15</a:t>
            </a:r>
            <a:r>
              <a:rPr lang="zh-CN" altLang="en-US" sz="2500" b="1" dirty="0">
                <a:solidFill>
                  <a:srgbClr val="FFFF00"/>
                </a:solidFill>
                <a:latin typeface="微软雅黑" pitchFamily="34" charset="-122"/>
                <a:ea typeface="微软雅黑" pitchFamily="34" charset="-122"/>
              </a:rPr>
              <a:t>分钟车程</a:t>
            </a:r>
          </a:p>
        </p:txBody>
      </p:sp>
      <p:sp>
        <p:nvSpPr>
          <p:cNvPr id="249870" name="Text Box 14"/>
          <p:cNvSpPr txBox="1">
            <a:spLocks noChangeArrowheads="1"/>
          </p:cNvSpPr>
          <p:nvPr/>
        </p:nvSpPr>
        <p:spPr bwMode="auto">
          <a:xfrm>
            <a:off x="5781675" y="4554538"/>
            <a:ext cx="1362075" cy="388937"/>
          </a:xfrm>
          <a:prstGeom prst="rect">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2000">
                <a:solidFill>
                  <a:schemeClr val="bg1"/>
                </a:solidFill>
                <a:latin typeface="Arial" pitchFamily="34" charset="0"/>
                <a:ea typeface="宋体" pitchFamily="2" charset="-122"/>
              </a:rPr>
              <a:t>本项目</a:t>
            </a:r>
          </a:p>
        </p:txBody>
      </p:sp>
      <p:sp>
        <p:nvSpPr>
          <p:cNvPr id="249871" name="Oval 15"/>
          <p:cNvSpPr>
            <a:spLocks noChangeArrowheads="1"/>
          </p:cNvSpPr>
          <p:nvPr/>
        </p:nvSpPr>
        <p:spPr bwMode="auto">
          <a:xfrm>
            <a:off x="5511800" y="4248150"/>
            <a:ext cx="1905000" cy="1430338"/>
          </a:xfrm>
          <a:prstGeom prst="ellipse">
            <a:avLst/>
          </a:prstGeom>
          <a:noFill/>
          <a:ln w="28575">
            <a:solidFill>
              <a:srgbClr val="FF5050"/>
            </a:solidFill>
            <a:prstDash val="dash"/>
            <a:round/>
            <a:headEnd/>
            <a:tailEnd/>
          </a:ln>
          <a:effectLst>
            <a:prstShdw prst="shdw17" dist="17961" dir="2700000">
              <a:srgbClr val="993030"/>
            </a:prstShdw>
          </a:effectLst>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249872" name="Oval 16"/>
          <p:cNvSpPr>
            <a:spLocks noChangeArrowheads="1"/>
          </p:cNvSpPr>
          <p:nvPr/>
        </p:nvSpPr>
        <p:spPr bwMode="auto">
          <a:xfrm>
            <a:off x="3468688" y="2409825"/>
            <a:ext cx="5853112" cy="4595813"/>
          </a:xfrm>
          <a:prstGeom prst="ellipse">
            <a:avLst/>
          </a:prstGeom>
          <a:noFill/>
          <a:ln w="28575">
            <a:solidFill>
              <a:srgbClr val="990099"/>
            </a:solidFill>
            <a:prstDash val="dash"/>
            <a:round/>
            <a:headEnd/>
            <a:tailEnd/>
          </a:ln>
          <a:effectLst>
            <a:prstShdw prst="shdw17" dist="17961" dir="2700000">
              <a:srgbClr val="5C005C"/>
            </a:prstShdw>
          </a:effectLst>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249873" name="Oval 17"/>
          <p:cNvSpPr>
            <a:spLocks noChangeArrowheads="1"/>
          </p:cNvSpPr>
          <p:nvPr/>
        </p:nvSpPr>
        <p:spPr bwMode="auto">
          <a:xfrm>
            <a:off x="1155700" y="1390650"/>
            <a:ext cx="11022013" cy="7861300"/>
          </a:xfrm>
          <a:prstGeom prst="ellipse">
            <a:avLst/>
          </a:prstGeom>
          <a:noFill/>
          <a:ln w="28575">
            <a:solidFill>
              <a:srgbClr val="FFFF00"/>
            </a:solidFill>
            <a:prstDash val="dash"/>
            <a:round/>
            <a:headEnd/>
            <a:tailEnd/>
          </a:ln>
          <a:effectLst>
            <a:prstShdw prst="shdw17" dist="17961" dir="2700000">
              <a:srgbClr val="999900"/>
            </a:prstShdw>
          </a:effectLst>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90128" name="Rectangle 1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区域商业</a:t>
            </a:r>
          </a:p>
          <a:p>
            <a:pPr algn="ctr" defTabSz="1543050">
              <a:lnSpc>
                <a:spcPct val="90000"/>
              </a:lnSpc>
            </a:pPr>
            <a:r>
              <a:rPr lang="zh-CN" altLang="en-US" sz="3600" b="1"/>
              <a:t>价值及机会点挖掘</a:t>
            </a:r>
          </a:p>
        </p:txBody>
      </p:sp>
      <p:sp>
        <p:nvSpPr>
          <p:cNvPr id="249875" name="Text Box 19"/>
          <p:cNvSpPr txBox="1">
            <a:spLocks noChangeArrowheads="1"/>
          </p:cNvSpPr>
          <p:nvPr/>
        </p:nvSpPr>
        <p:spPr bwMode="auto">
          <a:xfrm>
            <a:off x="334963" y="1355725"/>
            <a:ext cx="3505200" cy="588963"/>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lstStyle/>
          <a:p>
            <a:pPr algn="ctr" defTabSz="1609725">
              <a:spcBef>
                <a:spcPct val="50000"/>
              </a:spcBef>
              <a:defRPr/>
            </a:pPr>
            <a:r>
              <a:rPr lang="zh-CN" altLang="en-US" sz="2800" b="1" dirty="0">
                <a:latin typeface="微软雅黑" pitchFamily="34" charset="-122"/>
                <a:ea typeface="微软雅黑" pitchFamily="34" charset="-122"/>
              </a:rPr>
              <a:t>辐射圈层</a:t>
            </a:r>
          </a:p>
        </p:txBody>
      </p:sp>
      <p:sp>
        <p:nvSpPr>
          <p:cNvPr id="90130" name="Rectangle 20"/>
          <p:cNvSpPr>
            <a:spLocks noChangeArrowheads="1"/>
          </p:cNvSpPr>
          <p:nvPr/>
        </p:nvSpPr>
        <p:spPr bwMode="auto">
          <a:xfrm>
            <a:off x="4373563" y="288925"/>
            <a:ext cx="9418637"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p>
            <a:pPr defTabSz="1543050"/>
            <a:r>
              <a:rPr lang="zh-CN" altLang="en-US" sz="3000" b="1">
                <a:solidFill>
                  <a:schemeClr val="tx2"/>
                </a:solidFill>
                <a:latin typeface="微软雅黑" pitchFamily="34" charset="-122"/>
                <a:ea typeface="微软雅黑" pitchFamily="34" charset="-122"/>
              </a:rPr>
              <a:t>依托核心商圈辐射，本案未来辐射力克衍生至周边县市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49875"/>
                                        </p:tgtEl>
                                        <p:attrNameLst>
                                          <p:attrName>style.visibility</p:attrName>
                                        </p:attrNameLst>
                                      </p:cBhvr>
                                      <p:to>
                                        <p:strVal val="visible"/>
                                      </p:to>
                                    </p:set>
                                    <p:animEffect transition="in" filter="slide(fromLeft)">
                                      <p:cBhvr>
                                        <p:cTn id="7" dur="500"/>
                                        <p:tgtEl>
                                          <p:spTgt spid="24987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49858"/>
                                        </p:tgtEl>
                                        <p:attrNameLst>
                                          <p:attrName>style.visibility</p:attrName>
                                        </p:attrNameLst>
                                      </p:cBhvr>
                                      <p:to>
                                        <p:strVal val="visible"/>
                                      </p:to>
                                    </p:set>
                                    <p:animEffect transition="in" filter="dissolve">
                                      <p:cBhvr>
                                        <p:cTn id="11" dur="500"/>
                                        <p:tgtEl>
                                          <p:spTgt spid="249858"/>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9870"/>
                                        </p:tgtEl>
                                        <p:attrNameLst>
                                          <p:attrName>style.visibility</p:attrName>
                                        </p:attrNameLst>
                                      </p:cBhvr>
                                      <p:to>
                                        <p:strVal val="visible"/>
                                      </p:to>
                                    </p:set>
                                    <p:animEffect transition="in" filter="fade">
                                      <p:cBhvr>
                                        <p:cTn id="15" dur="2000"/>
                                        <p:tgtEl>
                                          <p:spTgt spid="249870"/>
                                        </p:tgtEl>
                                      </p:cBhvr>
                                    </p:animEffect>
                                  </p:childTnLst>
                                </p:cTn>
                              </p:par>
                            </p:childTnLst>
                          </p:cTn>
                        </p:par>
                        <p:par>
                          <p:cTn id="16" fill="hold" nodeType="afterGroup">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49871"/>
                                        </p:tgtEl>
                                        <p:attrNameLst>
                                          <p:attrName>style.visibility</p:attrName>
                                        </p:attrNameLst>
                                      </p:cBhvr>
                                      <p:to>
                                        <p:strVal val="visible"/>
                                      </p:to>
                                    </p:set>
                                    <p:animEffect transition="in" filter="fade">
                                      <p:cBhvr>
                                        <p:cTn id="19" dur="500"/>
                                        <p:tgtEl>
                                          <p:spTgt spid="24987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9860"/>
                                        </p:tgtEl>
                                        <p:attrNameLst>
                                          <p:attrName>style.visibility</p:attrName>
                                        </p:attrNameLst>
                                      </p:cBhvr>
                                      <p:to>
                                        <p:strVal val="visible"/>
                                      </p:to>
                                    </p:set>
                                    <p:animEffect transition="in" filter="fade">
                                      <p:cBhvr>
                                        <p:cTn id="22" dur="500"/>
                                        <p:tgtEl>
                                          <p:spTgt spid="2498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9861"/>
                                        </p:tgtEl>
                                        <p:attrNameLst>
                                          <p:attrName>style.visibility</p:attrName>
                                        </p:attrNameLst>
                                      </p:cBhvr>
                                      <p:to>
                                        <p:strVal val="visible"/>
                                      </p:to>
                                    </p:set>
                                    <p:animEffect transition="in" filter="fade">
                                      <p:cBhvr>
                                        <p:cTn id="25" dur="500"/>
                                        <p:tgtEl>
                                          <p:spTgt spid="249861"/>
                                        </p:tgtEl>
                                      </p:cBhvr>
                                    </p:animEffect>
                                  </p:childTnLst>
                                </p:cTn>
                              </p:par>
                            </p:childTnLst>
                          </p:cTn>
                        </p:par>
                        <p:par>
                          <p:cTn id="26" fill="hold" nodeType="afterGroup">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249872"/>
                                        </p:tgtEl>
                                        <p:attrNameLst>
                                          <p:attrName>style.visibility</p:attrName>
                                        </p:attrNameLst>
                                      </p:cBhvr>
                                      <p:to>
                                        <p:strVal val="visible"/>
                                      </p:to>
                                    </p:set>
                                    <p:animEffect transition="in" filter="fade">
                                      <p:cBhvr>
                                        <p:cTn id="29" dur="500"/>
                                        <p:tgtEl>
                                          <p:spTgt spid="24987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9862"/>
                                        </p:tgtEl>
                                        <p:attrNameLst>
                                          <p:attrName>style.visibility</p:attrName>
                                        </p:attrNameLst>
                                      </p:cBhvr>
                                      <p:to>
                                        <p:strVal val="visible"/>
                                      </p:to>
                                    </p:set>
                                    <p:animEffect transition="in" filter="fade">
                                      <p:cBhvr>
                                        <p:cTn id="32" dur="500"/>
                                        <p:tgtEl>
                                          <p:spTgt spid="24986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9863"/>
                                        </p:tgtEl>
                                        <p:attrNameLst>
                                          <p:attrName>style.visibility</p:attrName>
                                        </p:attrNameLst>
                                      </p:cBhvr>
                                      <p:to>
                                        <p:strVal val="visible"/>
                                      </p:to>
                                    </p:set>
                                    <p:animEffect transition="in" filter="fade">
                                      <p:cBhvr>
                                        <p:cTn id="35" dur="500"/>
                                        <p:tgtEl>
                                          <p:spTgt spid="249863"/>
                                        </p:tgtEl>
                                      </p:cBhvr>
                                    </p:animEffect>
                                  </p:childTnLst>
                                </p:cTn>
                              </p:par>
                            </p:childTnLst>
                          </p:cTn>
                        </p:par>
                        <p:par>
                          <p:cTn id="36" fill="hold" nodeType="afterGroup">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49873"/>
                                        </p:tgtEl>
                                        <p:attrNameLst>
                                          <p:attrName>style.visibility</p:attrName>
                                        </p:attrNameLst>
                                      </p:cBhvr>
                                      <p:to>
                                        <p:strVal val="visible"/>
                                      </p:to>
                                    </p:set>
                                    <p:animEffect transition="in" filter="fade">
                                      <p:cBhvr>
                                        <p:cTn id="39" dur="500"/>
                                        <p:tgtEl>
                                          <p:spTgt spid="24987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9864"/>
                                        </p:tgtEl>
                                        <p:attrNameLst>
                                          <p:attrName>style.visibility</p:attrName>
                                        </p:attrNameLst>
                                      </p:cBhvr>
                                      <p:to>
                                        <p:strVal val="visible"/>
                                      </p:to>
                                    </p:set>
                                    <p:animEffect transition="in" filter="fade">
                                      <p:cBhvr>
                                        <p:cTn id="42" dur="500"/>
                                        <p:tgtEl>
                                          <p:spTgt spid="24986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9865"/>
                                        </p:tgtEl>
                                        <p:attrNameLst>
                                          <p:attrName>style.visibility</p:attrName>
                                        </p:attrNameLst>
                                      </p:cBhvr>
                                      <p:to>
                                        <p:strVal val="visible"/>
                                      </p:to>
                                    </p:set>
                                    <p:animEffect transition="in" filter="fade">
                                      <p:cBhvr>
                                        <p:cTn id="45" dur="500"/>
                                        <p:tgtEl>
                                          <p:spTgt spid="2498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9868"/>
                                        </p:tgtEl>
                                        <p:attrNameLst>
                                          <p:attrName>style.visibility</p:attrName>
                                        </p:attrNameLst>
                                      </p:cBhvr>
                                      <p:to>
                                        <p:strVal val="visible"/>
                                      </p:to>
                                    </p:set>
                                    <p:animEffect transition="in" filter="fade">
                                      <p:cBhvr>
                                        <p:cTn id="48" dur="500"/>
                                        <p:tgtEl>
                                          <p:spTgt spid="249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0" grpId="0" animBg="1"/>
      <p:bldP spid="249861" grpId="0"/>
      <p:bldP spid="249862" grpId="0" animBg="1"/>
      <p:bldP spid="249863" grpId="0"/>
      <p:bldP spid="249864" grpId="0" animBg="1"/>
      <p:bldP spid="249865" grpId="0"/>
      <p:bldP spid="249868" grpId="0" animBg="1"/>
      <p:bldP spid="249870" grpId="0" animBg="1"/>
      <p:bldP spid="249871" grpId="0" animBg="1"/>
      <p:bldP spid="249872" grpId="0" animBg="1"/>
      <p:bldP spid="249873" grpId="0" animBg="1"/>
      <p:bldP spid="24987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6"/>
          <p:cNvGrpSpPr>
            <a:grpSpLocks/>
          </p:cNvGrpSpPr>
          <p:nvPr/>
        </p:nvGrpSpPr>
        <p:grpSpPr bwMode="auto">
          <a:xfrm>
            <a:off x="7446963" y="2430463"/>
            <a:ext cx="9042400" cy="5772150"/>
            <a:chOff x="3406805" y="1714488"/>
            <a:chExt cx="5761037" cy="4248150"/>
          </a:xfrm>
          <a:effectLst>
            <a:outerShdw blurRad="50800" dist="38100" dir="2700000" algn="tl" rotWithShape="0">
              <a:prstClr val="black">
                <a:alpha val="40000"/>
              </a:prstClr>
            </a:outerShdw>
          </a:effectLst>
        </p:grpSpPr>
        <p:sp>
          <p:nvSpPr>
            <p:cNvPr id="68626" name="Freeform 3"/>
            <p:cNvSpPr>
              <a:spLocks/>
            </p:cNvSpPr>
            <p:nvPr/>
          </p:nvSpPr>
          <p:spPr bwMode="blackWhite">
            <a:xfrm>
              <a:off x="7837829" y="4226942"/>
              <a:ext cx="1330013" cy="1734039"/>
            </a:xfrm>
            <a:custGeom>
              <a:avLst/>
              <a:gdLst>
                <a:gd name="T0" fmla="*/ 0 w 854"/>
                <a:gd name="T1" fmla="*/ 820298254 h 993"/>
                <a:gd name="T2" fmla="*/ 1224862585 w 854"/>
                <a:gd name="T3" fmla="*/ 2147483647 h 993"/>
                <a:gd name="T4" fmla="*/ 2068927295 w 854"/>
                <a:gd name="T5" fmla="*/ 1893698473 h 993"/>
                <a:gd name="T6" fmla="*/ 594240177 w 854"/>
                <a:gd name="T7" fmla="*/ 0 h 993"/>
                <a:gd name="T8" fmla="*/ 0 w 854"/>
                <a:gd name="T9" fmla="*/ 820298254 h 993"/>
                <a:gd name="T10" fmla="*/ 0 60000 65536"/>
                <a:gd name="T11" fmla="*/ 0 60000 65536"/>
                <a:gd name="T12" fmla="*/ 0 60000 65536"/>
                <a:gd name="T13" fmla="*/ 0 60000 65536"/>
                <a:gd name="T14" fmla="*/ 0 60000 65536"/>
                <a:gd name="T15" fmla="*/ 0 w 854"/>
                <a:gd name="T16" fmla="*/ 0 h 993"/>
                <a:gd name="T17" fmla="*/ 854 w 854"/>
                <a:gd name="T18" fmla="*/ 993 h 993"/>
              </a:gdLst>
              <a:ahLst/>
              <a:cxnLst>
                <a:cxn ang="T10">
                  <a:pos x="T0" y="T1"/>
                </a:cxn>
                <a:cxn ang="T11">
                  <a:pos x="T2" y="T3"/>
                </a:cxn>
                <a:cxn ang="T12">
                  <a:pos x="T4" y="T5"/>
                </a:cxn>
                <a:cxn ang="T13">
                  <a:pos x="T6" y="T7"/>
                </a:cxn>
                <a:cxn ang="T14">
                  <a:pos x="T8" y="T9"/>
                </a:cxn>
              </a:cxnLst>
              <a:rect l="T15" t="T16" r="T17" b="T18"/>
              <a:pathLst>
                <a:path w="854" h="993">
                  <a:moveTo>
                    <a:pt x="0" y="269"/>
                  </a:moveTo>
                  <a:lnTo>
                    <a:pt x="505" y="992"/>
                  </a:lnTo>
                  <a:lnTo>
                    <a:pt x="853" y="621"/>
                  </a:lnTo>
                  <a:lnTo>
                    <a:pt x="245" y="0"/>
                  </a:lnTo>
                  <a:lnTo>
                    <a:pt x="0" y="269"/>
                  </a:lnTo>
                </a:path>
              </a:pathLst>
            </a:custGeom>
            <a:solidFill>
              <a:schemeClr val="accent2"/>
            </a:solidFill>
            <a:ln w="9525" cap="rnd">
              <a:solidFill>
                <a:schemeClr val="bg2"/>
              </a:solidFill>
              <a:round/>
              <a:headEnd type="none" w="sm" len="sm"/>
              <a:tailEnd type="none" w="sm" len="sm"/>
            </a:ln>
          </p:spPr>
          <p:txBody>
            <a:bodyPr/>
            <a:lstStyle/>
            <a:p>
              <a:pPr>
                <a:defRPr/>
              </a:pPr>
              <a:endParaRPr lang="zh-CN" altLang="en-US"/>
            </a:p>
          </p:txBody>
        </p:sp>
        <p:sp>
          <p:nvSpPr>
            <p:cNvPr id="68627" name="Freeform 4"/>
            <p:cNvSpPr>
              <a:spLocks/>
            </p:cNvSpPr>
            <p:nvPr/>
          </p:nvSpPr>
          <p:spPr bwMode="blackWhite">
            <a:xfrm>
              <a:off x="4188232" y="4226942"/>
              <a:ext cx="4030609" cy="470360"/>
            </a:xfrm>
            <a:custGeom>
              <a:avLst/>
              <a:gdLst>
                <a:gd name="T0" fmla="*/ 0 w 2589"/>
                <a:gd name="T1" fmla="*/ 819389698 h 269"/>
                <a:gd name="T2" fmla="*/ 2147483647 w 2589"/>
                <a:gd name="T3" fmla="*/ 819389698 h 269"/>
                <a:gd name="T4" fmla="*/ 2147483647 w 2589"/>
                <a:gd name="T5" fmla="*/ 0 h 269"/>
                <a:gd name="T6" fmla="*/ 1582670025 w 2589"/>
                <a:gd name="T7" fmla="*/ 0 h 269"/>
                <a:gd name="T8" fmla="*/ 0 w 2589"/>
                <a:gd name="T9" fmla="*/ 819389698 h 269"/>
                <a:gd name="T10" fmla="*/ 0 60000 65536"/>
                <a:gd name="T11" fmla="*/ 0 60000 65536"/>
                <a:gd name="T12" fmla="*/ 0 60000 65536"/>
                <a:gd name="T13" fmla="*/ 0 60000 65536"/>
                <a:gd name="T14" fmla="*/ 0 60000 65536"/>
                <a:gd name="T15" fmla="*/ 0 w 2589"/>
                <a:gd name="T16" fmla="*/ 0 h 269"/>
                <a:gd name="T17" fmla="*/ 2589 w 2589"/>
                <a:gd name="T18" fmla="*/ 269 h 269"/>
              </a:gdLst>
              <a:ahLst/>
              <a:cxnLst>
                <a:cxn ang="T10">
                  <a:pos x="T0" y="T1"/>
                </a:cxn>
                <a:cxn ang="T11">
                  <a:pos x="T2" y="T3"/>
                </a:cxn>
                <a:cxn ang="T12">
                  <a:pos x="T4" y="T5"/>
                </a:cxn>
                <a:cxn ang="T13">
                  <a:pos x="T6" y="T7"/>
                </a:cxn>
                <a:cxn ang="T14">
                  <a:pos x="T8" y="T9"/>
                </a:cxn>
              </a:cxnLst>
              <a:rect l="T15" t="T16" r="T17" b="T18"/>
              <a:pathLst>
                <a:path w="2589" h="269">
                  <a:moveTo>
                    <a:pt x="0" y="268"/>
                  </a:moveTo>
                  <a:lnTo>
                    <a:pt x="2342" y="268"/>
                  </a:lnTo>
                  <a:lnTo>
                    <a:pt x="2588" y="0"/>
                  </a:lnTo>
                  <a:lnTo>
                    <a:pt x="653" y="0"/>
                  </a:lnTo>
                  <a:lnTo>
                    <a:pt x="0" y="268"/>
                  </a:lnTo>
                </a:path>
              </a:pathLst>
            </a:custGeom>
            <a:solidFill>
              <a:schemeClr val="accent1">
                <a:alpha val="50195"/>
              </a:schemeClr>
            </a:solidFill>
            <a:ln w="9525" cap="rnd">
              <a:solidFill>
                <a:schemeClr val="bg2"/>
              </a:solidFill>
              <a:round/>
              <a:headEnd type="none" w="sm" len="sm"/>
              <a:tailEnd type="none" w="sm" len="sm"/>
            </a:ln>
          </p:spPr>
          <p:txBody>
            <a:bodyPr/>
            <a:lstStyle/>
            <a:p>
              <a:pPr>
                <a:defRPr/>
              </a:pPr>
              <a:endParaRPr lang="zh-CN" altLang="en-US"/>
            </a:p>
          </p:txBody>
        </p:sp>
        <p:sp>
          <p:nvSpPr>
            <p:cNvPr id="68628" name="Freeform 5"/>
            <p:cNvSpPr>
              <a:spLocks/>
            </p:cNvSpPr>
            <p:nvPr/>
          </p:nvSpPr>
          <p:spPr bwMode="blackWhite">
            <a:xfrm>
              <a:off x="3406805" y="4695646"/>
              <a:ext cx="5223035" cy="1266992"/>
            </a:xfrm>
            <a:custGeom>
              <a:avLst/>
              <a:gdLst>
                <a:gd name="T0" fmla="*/ 0 w 3354"/>
                <a:gd name="T1" fmla="*/ 2147483647 h 726"/>
                <a:gd name="T2" fmla="*/ 2147483647 w 3354"/>
                <a:gd name="T3" fmla="*/ 2147483647 h 726"/>
                <a:gd name="T4" fmla="*/ 2147483647 w 3354"/>
                <a:gd name="T5" fmla="*/ 0 h 726"/>
                <a:gd name="T6" fmla="*/ 1210096581 w 3354"/>
                <a:gd name="T7" fmla="*/ 0 h 726"/>
                <a:gd name="T8" fmla="*/ 0 w 3354"/>
                <a:gd name="T9" fmla="*/ 2147483647 h 726"/>
                <a:gd name="T10" fmla="*/ 0 60000 65536"/>
                <a:gd name="T11" fmla="*/ 0 60000 65536"/>
                <a:gd name="T12" fmla="*/ 0 60000 65536"/>
                <a:gd name="T13" fmla="*/ 0 60000 65536"/>
                <a:gd name="T14" fmla="*/ 0 60000 65536"/>
                <a:gd name="T15" fmla="*/ 0 w 3354"/>
                <a:gd name="T16" fmla="*/ 0 h 726"/>
                <a:gd name="T17" fmla="*/ 3354 w 3354"/>
                <a:gd name="T18" fmla="*/ 726 h 726"/>
              </a:gdLst>
              <a:ahLst/>
              <a:cxnLst>
                <a:cxn ang="T10">
                  <a:pos x="T0" y="T1"/>
                </a:cxn>
                <a:cxn ang="T11">
                  <a:pos x="T2" y="T3"/>
                </a:cxn>
                <a:cxn ang="T12">
                  <a:pos x="T4" y="T5"/>
                </a:cxn>
                <a:cxn ang="T13">
                  <a:pos x="T6" y="T7"/>
                </a:cxn>
                <a:cxn ang="T14">
                  <a:pos x="T8" y="T9"/>
                </a:cxn>
              </a:cxnLst>
              <a:rect l="T15" t="T16" r="T17" b="T18"/>
              <a:pathLst>
                <a:path w="3354" h="726">
                  <a:moveTo>
                    <a:pt x="0" y="725"/>
                  </a:moveTo>
                  <a:lnTo>
                    <a:pt x="3353" y="725"/>
                  </a:lnTo>
                  <a:lnTo>
                    <a:pt x="2844" y="0"/>
                  </a:lnTo>
                  <a:lnTo>
                    <a:pt x="499" y="0"/>
                  </a:lnTo>
                  <a:lnTo>
                    <a:pt x="0" y="725"/>
                  </a:lnTo>
                </a:path>
              </a:pathLst>
            </a:custGeom>
            <a:solidFill>
              <a:schemeClr val="accent1"/>
            </a:solidFill>
            <a:ln w="9525" cap="rnd">
              <a:solidFill>
                <a:schemeClr val="bg2"/>
              </a:solidFill>
              <a:round/>
              <a:headEnd type="none" w="sm" len="sm"/>
              <a:tailEnd type="none" w="sm" len="sm"/>
            </a:ln>
          </p:spPr>
          <p:txBody>
            <a:bodyPr/>
            <a:lstStyle/>
            <a:p>
              <a:pPr>
                <a:defRPr/>
              </a:pPr>
              <a:endParaRPr lang="zh-CN" altLang="en-US"/>
            </a:p>
          </p:txBody>
        </p:sp>
        <p:sp>
          <p:nvSpPr>
            <p:cNvPr id="68629" name="Freeform 6"/>
            <p:cNvSpPr>
              <a:spLocks/>
            </p:cNvSpPr>
            <p:nvPr/>
          </p:nvSpPr>
          <p:spPr bwMode="blackWhite">
            <a:xfrm>
              <a:off x="5109010" y="2963262"/>
              <a:ext cx="2014423" cy="228555"/>
            </a:xfrm>
            <a:custGeom>
              <a:avLst/>
              <a:gdLst>
                <a:gd name="T0" fmla="*/ 0 w 1295"/>
                <a:gd name="T1" fmla="*/ 395714120 h 131"/>
                <a:gd name="T2" fmla="*/ 2147483647 w 1295"/>
                <a:gd name="T3" fmla="*/ 395714120 h 131"/>
                <a:gd name="T4" fmla="*/ 2147483647 w 1295"/>
                <a:gd name="T5" fmla="*/ 0 h 131"/>
                <a:gd name="T6" fmla="*/ 975139418 w 1295"/>
                <a:gd name="T7" fmla="*/ 0 h 131"/>
                <a:gd name="T8" fmla="*/ 0 w 1295"/>
                <a:gd name="T9" fmla="*/ 395714120 h 131"/>
                <a:gd name="T10" fmla="*/ 0 60000 65536"/>
                <a:gd name="T11" fmla="*/ 0 60000 65536"/>
                <a:gd name="T12" fmla="*/ 0 60000 65536"/>
                <a:gd name="T13" fmla="*/ 0 60000 65536"/>
                <a:gd name="T14" fmla="*/ 0 60000 65536"/>
                <a:gd name="T15" fmla="*/ 0 w 1295"/>
                <a:gd name="T16" fmla="*/ 0 h 131"/>
                <a:gd name="T17" fmla="*/ 1295 w 1295"/>
                <a:gd name="T18" fmla="*/ 131 h 131"/>
              </a:gdLst>
              <a:ahLst/>
              <a:cxnLst>
                <a:cxn ang="T10">
                  <a:pos x="T0" y="T1"/>
                </a:cxn>
                <a:cxn ang="T11">
                  <a:pos x="T2" y="T3"/>
                </a:cxn>
                <a:cxn ang="T12">
                  <a:pos x="T4" y="T5"/>
                </a:cxn>
                <a:cxn ang="T13">
                  <a:pos x="T6" y="T7"/>
                </a:cxn>
                <a:cxn ang="T14">
                  <a:pos x="T8" y="T9"/>
                </a:cxn>
              </a:cxnLst>
              <a:rect l="T15" t="T16" r="T17" b="T18"/>
              <a:pathLst>
                <a:path w="1295" h="131">
                  <a:moveTo>
                    <a:pt x="0" y="130"/>
                  </a:moveTo>
                  <a:lnTo>
                    <a:pt x="1166" y="130"/>
                  </a:lnTo>
                  <a:lnTo>
                    <a:pt x="1294" y="0"/>
                  </a:lnTo>
                  <a:lnTo>
                    <a:pt x="403" y="0"/>
                  </a:lnTo>
                  <a:lnTo>
                    <a:pt x="0" y="130"/>
                  </a:lnTo>
                </a:path>
              </a:pathLst>
            </a:custGeom>
            <a:solidFill>
              <a:schemeClr val="accent1">
                <a:alpha val="50195"/>
              </a:schemeClr>
            </a:solidFill>
            <a:ln w="9525" cap="rnd">
              <a:solidFill>
                <a:schemeClr val="bg2"/>
              </a:solidFill>
              <a:round/>
              <a:headEnd type="none" w="sm" len="sm"/>
              <a:tailEnd type="none" w="sm" len="sm"/>
            </a:ln>
          </p:spPr>
          <p:txBody>
            <a:bodyPr/>
            <a:lstStyle/>
            <a:p>
              <a:pPr>
                <a:defRPr/>
              </a:pPr>
              <a:endParaRPr lang="zh-CN" altLang="en-US"/>
            </a:p>
          </p:txBody>
        </p:sp>
        <p:sp>
          <p:nvSpPr>
            <p:cNvPr id="68630" name="Freeform 7"/>
            <p:cNvSpPr>
              <a:spLocks/>
            </p:cNvSpPr>
            <p:nvPr/>
          </p:nvSpPr>
          <p:spPr bwMode="blackWhite">
            <a:xfrm>
              <a:off x="6901176" y="2964918"/>
              <a:ext cx="1144798" cy="1520390"/>
            </a:xfrm>
            <a:custGeom>
              <a:avLst/>
              <a:gdLst>
                <a:gd name="T0" fmla="*/ 1217829867 w 735"/>
                <a:gd name="T1" fmla="*/ 2147483647 h 870"/>
                <a:gd name="T2" fmla="*/ 1780651705 w 735"/>
                <a:gd name="T3" fmla="*/ 1890437541 h 870"/>
                <a:gd name="T4" fmla="*/ 305670407 w 735"/>
                <a:gd name="T5" fmla="*/ 0 h 870"/>
                <a:gd name="T6" fmla="*/ 0 w 735"/>
                <a:gd name="T7" fmla="*/ 397022759 h 870"/>
                <a:gd name="T8" fmla="*/ 1217829867 w 735"/>
                <a:gd name="T9" fmla="*/ 2147483647 h 870"/>
                <a:gd name="T10" fmla="*/ 0 60000 65536"/>
                <a:gd name="T11" fmla="*/ 0 60000 65536"/>
                <a:gd name="T12" fmla="*/ 0 60000 65536"/>
                <a:gd name="T13" fmla="*/ 0 60000 65536"/>
                <a:gd name="T14" fmla="*/ 0 60000 65536"/>
                <a:gd name="T15" fmla="*/ 0 w 735"/>
                <a:gd name="T16" fmla="*/ 0 h 870"/>
                <a:gd name="T17" fmla="*/ 735 w 735"/>
                <a:gd name="T18" fmla="*/ 870 h 870"/>
              </a:gdLst>
              <a:ahLst/>
              <a:cxnLst>
                <a:cxn ang="T10">
                  <a:pos x="T0" y="T1"/>
                </a:cxn>
                <a:cxn ang="T11">
                  <a:pos x="T2" y="T3"/>
                </a:cxn>
                <a:cxn ang="T12">
                  <a:pos x="T4" y="T5"/>
                </a:cxn>
                <a:cxn ang="T13">
                  <a:pos x="T6" y="T7"/>
                </a:cxn>
                <a:cxn ang="T14">
                  <a:pos x="T8" y="T9"/>
                </a:cxn>
              </a:cxnLst>
              <a:rect l="T15" t="T16" r="T17" b="T18"/>
              <a:pathLst>
                <a:path w="735" h="870">
                  <a:moveTo>
                    <a:pt x="502" y="869"/>
                  </a:moveTo>
                  <a:lnTo>
                    <a:pt x="734" y="619"/>
                  </a:lnTo>
                  <a:lnTo>
                    <a:pt x="126" y="0"/>
                  </a:lnTo>
                  <a:lnTo>
                    <a:pt x="0" y="130"/>
                  </a:lnTo>
                  <a:lnTo>
                    <a:pt x="502" y="869"/>
                  </a:lnTo>
                </a:path>
              </a:pathLst>
            </a:custGeom>
            <a:solidFill>
              <a:schemeClr val="accent2"/>
            </a:solidFill>
            <a:ln w="9525" cap="rnd">
              <a:solidFill>
                <a:schemeClr val="bg2"/>
              </a:solidFill>
              <a:round/>
              <a:headEnd type="none" w="sm" len="sm"/>
              <a:tailEnd type="none" w="sm" len="sm"/>
            </a:ln>
          </p:spPr>
          <p:txBody>
            <a:bodyPr/>
            <a:lstStyle/>
            <a:p>
              <a:pPr>
                <a:defRPr/>
              </a:pPr>
              <a:endParaRPr lang="zh-CN" altLang="en-US"/>
            </a:p>
          </p:txBody>
        </p:sp>
        <p:sp>
          <p:nvSpPr>
            <p:cNvPr id="68631" name="Freeform 8"/>
            <p:cNvSpPr>
              <a:spLocks/>
            </p:cNvSpPr>
            <p:nvPr/>
          </p:nvSpPr>
          <p:spPr bwMode="blackWhite">
            <a:xfrm>
              <a:off x="4316999" y="3190161"/>
              <a:ext cx="3393826" cy="1295147"/>
            </a:xfrm>
            <a:custGeom>
              <a:avLst/>
              <a:gdLst>
                <a:gd name="T0" fmla="*/ 0 w 2179"/>
                <a:gd name="T1" fmla="*/ 2147483647 h 741"/>
                <a:gd name="T2" fmla="*/ 2147483647 w 2179"/>
                <a:gd name="T3" fmla="*/ 2147483647 h 741"/>
                <a:gd name="T4" fmla="*/ 2147483647 w 2179"/>
                <a:gd name="T5" fmla="*/ 0 h 741"/>
                <a:gd name="T6" fmla="*/ 1225055770 w 2179"/>
                <a:gd name="T7" fmla="*/ 0 h 741"/>
                <a:gd name="T8" fmla="*/ 0 w 2179"/>
                <a:gd name="T9" fmla="*/ 2147483647 h 741"/>
                <a:gd name="T10" fmla="*/ 0 60000 65536"/>
                <a:gd name="T11" fmla="*/ 0 60000 65536"/>
                <a:gd name="T12" fmla="*/ 0 60000 65536"/>
                <a:gd name="T13" fmla="*/ 0 60000 65536"/>
                <a:gd name="T14" fmla="*/ 0 60000 65536"/>
                <a:gd name="T15" fmla="*/ 0 w 2179"/>
                <a:gd name="T16" fmla="*/ 0 h 741"/>
                <a:gd name="T17" fmla="*/ 2179 w 2179"/>
                <a:gd name="T18" fmla="*/ 741 h 741"/>
              </a:gdLst>
              <a:ahLst/>
              <a:cxnLst>
                <a:cxn ang="T10">
                  <a:pos x="T0" y="T1"/>
                </a:cxn>
                <a:cxn ang="T11">
                  <a:pos x="T2" y="T3"/>
                </a:cxn>
                <a:cxn ang="T12">
                  <a:pos x="T4" y="T5"/>
                </a:cxn>
                <a:cxn ang="T13">
                  <a:pos x="T6" y="T7"/>
                </a:cxn>
                <a:cxn ang="T14">
                  <a:pos x="T8" y="T9"/>
                </a:cxn>
              </a:cxnLst>
              <a:rect l="T15" t="T16" r="T17" b="T18"/>
              <a:pathLst>
                <a:path w="2179" h="741">
                  <a:moveTo>
                    <a:pt x="0" y="740"/>
                  </a:moveTo>
                  <a:lnTo>
                    <a:pt x="2178" y="740"/>
                  </a:lnTo>
                  <a:lnTo>
                    <a:pt x="1672" y="0"/>
                  </a:lnTo>
                  <a:lnTo>
                    <a:pt x="505" y="0"/>
                  </a:lnTo>
                  <a:lnTo>
                    <a:pt x="0" y="740"/>
                  </a:lnTo>
                </a:path>
              </a:pathLst>
            </a:custGeom>
            <a:solidFill>
              <a:schemeClr val="accent1"/>
            </a:solidFill>
            <a:ln w="9525" cap="rnd">
              <a:solidFill>
                <a:schemeClr val="bg2"/>
              </a:solidFill>
              <a:round/>
              <a:headEnd type="none" w="sm" len="sm"/>
              <a:tailEnd type="none" w="sm" len="sm"/>
            </a:ln>
          </p:spPr>
          <p:txBody>
            <a:bodyPr/>
            <a:lstStyle/>
            <a:p>
              <a:pPr>
                <a:defRPr/>
              </a:pPr>
              <a:endParaRPr lang="zh-CN" altLang="en-US"/>
            </a:p>
          </p:txBody>
        </p:sp>
        <p:sp>
          <p:nvSpPr>
            <p:cNvPr id="68632" name="Freeform 9"/>
            <p:cNvSpPr>
              <a:spLocks/>
            </p:cNvSpPr>
            <p:nvPr/>
          </p:nvSpPr>
          <p:spPr bwMode="blackWhite">
            <a:xfrm>
              <a:off x="6006857" y="1714488"/>
              <a:ext cx="971933" cy="1281898"/>
            </a:xfrm>
            <a:custGeom>
              <a:avLst/>
              <a:gdLst>
                <a:gd name="T0" fmla="*/ 1229102012 w 623"/>
                <a:gd name="T1" fmla="*/ 2147483647 h 735"/>
                <a:gd name="T2" fmla="*/ 1513864229 w 623"/>
                <a:gd name="T3" fmla="*/ 1885923351 h 735"/>
                <a:gd name="T4" fmla="*/ 0 w 623"/>
                <a:gd name="T5" fmla="*/ 0 h 735"/>
                <a:gd name="T6" fmla="*/ 1229102012 w 623"/>
                <a:gd name="T7" fmla="*/ 2147483647 h 735"/>
                <a:gd name="T8" fmla="*/ 0 60000 65536"/>
                <a:gd name="T9" fmla="*/ 0 60000 65536"/>
                <a:gd name="T10" fmla="*/ 0 60000 65536"/>
                <a:gd name="T11" fmla="*/ 0 60000 65536"/>
                <a:gd name="T12" fmla="*/ 0 w 623"/>
                <a:gd name="T13" fmla="*/ 0 h 735"/>
                <a:gd name="T14" fmla="*/ 623 w 623"/>
                <a:gd name="T15" fmla="*/ 735 h 735"/>
              </a:gdLst>
              <a:ahLst/>
              <a:cxnLst>
                <a:cxn ang="T8">
                  <a:pos x="T0" y="T1"/>
                </a:cxn>
                <a:cxn ang="T9">
                  <a:pos x="T2" y="T3"/>
                </a:cxn>
                <a:cxn ang="T10">
                  <a:pos x="T4" y="T5"/>
                </a:cxn>
                <a:cxn ang="T11">
                  <a:pos x="T6" y="T7"/>
                </a:cxn>
              </a:cxnLst>
              <a:rect l="T12" t="T13" r="T14" b="T15"/>
              <a:pathLst>
                <a:path w="623" h="735">
                  <a:moveTo>
                    <a:pt x="505" y="734"/>
                  </a:moveTo>
                  <a:lnTo>
                    <a:pt x="622" y="620"/>
                  </a:lnTo>
                  <a:lnTo>
                    <a:pt x="0" y="0"/>
                  </a:lnTo>
                  <a:lnTo>
                    <a:pt x="505" y="734"/>
                  </a:lnTo>
                </a:path>
              </a:pathLst>
            </a:custGeom>
            <a:solidFill>
              <a:schemeClr val="accent2"/>
            </a:solidFill>
            <a:ln w="9525" cap="rnd">
              <a:solidFill>
                <a:schemeClr val="bg2"/>
              </a:solidFill>
              <a:round/>
              <a:headEnd type="none" w="sm" len="sm"/>
              <a:tailEnd type="none" w="sm" len="sm"/>
            </a:ln>
          </p:spPr>
          <p:txBody>
            <a:bodyPr/>
            <a:lstStyle/>
            <a:p>
              <a:pPr>
                <a:defRPr/>
              </a:pPr>
              <a:endParaRPr lang="zh-CN" altLang="en-US"/>
            </a:p>
          </p:txBody>
        </p:sp>
        <p:sp>
          <p:nvSpPr>
            <p:cNvPr id="68633" name="Freeform 10"/>
            <p:cNvSpPr>
              <a:spLocks/>
            </p:cNvSpPr>
            <p:nvPr/>
          </p:nvSpPr>
          <p:spPr bwMode="blackWhite">
            <a:xfrm>
              <a:off x="5223666" y="1714488"/>
              <a:ext cx="1573437" cy="1281898"/>
            </a:xfrm>
            <a:custGeom>
              <a:avLst/>
              <a:gdLst>
                <a:gd name="T0" fmla="*/ 0 w 1011"/>
                <a:gd name="T1" fmla="*/ 2147483647 h 735"/>
                <a:gd name="T2" fmla="*/ 2147483647 w 1011"/>
                <a:gd name="T3" fmla="*/ 2147483647 h 735"/>
                <a:gd name="T4" fmla="*/ 1223172275 w 1011"/>
                <a:gd name="T5" fmla="*/ 0 h 735"/>
                <a:gd name="T6" fmla="*/ 0 w 1011"/>
                <a:gd name="T7" fmla="*/ 2147483647 h 735"/>
                <a:gd name="T8" fmla="*/ 0 60000 65536"/>
                <a:gd name="T9" fmla="*/ 0 60000 65536"/>
                <a:gd name="T10" fmla="*/ 0 60000 65536"/>
                <a:gd name="T11" fmla="*/ 0 60000 65536"/>
                <a:gd name="T12" fmla="*/ 0 w 1011"/>
                <a:gd name="T13" fmla="*/ 0 h 735"/>
                <a:gd name="T14" fmla="*/ 1011 w 1011"/>
                <a:gd name="T15" fmla="*/ 735 h 735"/>
              </a:gdLst>
              <a:ahLst/>
              <a:cxnLst>
                <a:cxn ang="T8">
                  <a:pos x="T0" y="T1"/>
                </a:cxn>
                <a:cxn ang="T9">
                  <a:pos x="T2" y="T3"/>
                </a:cxn>
                <a:cxn ang="T10">
                  <a:pos x="T4" y="T5"/>
                </a:cxn>
                <a:cxn ang="T11">
                  <a:pos x="T6" y="T7"/>
                </a:cxn>
              </a:cxnLst>
              <a:rect l="T12" t="T13" r="T14" b="T15"/>
              <a:pathLst>
                <a:path w="1011" h="735">
                  <a:moveTo>
                    <a:pt x="0" y="734"/>
                  </a:moveTo>
                  <a:lnTo>
                    <a:pt x="1010" y="734"/>
                  </a:lnTo>
                  <a:lnTo>
                    <a:pt x="505" y="0"/>
                  </a:lnTo>
                  <a:lnTo>
                    <a:pt x="0" y="734"/>
                  </a:lnTo>
                </a:path>
              </a:pathLst>
            </a:custGeom>
            <a:solidFill>
              <a:schemeClr val="accent1"/>
            </a:solidFill>
            <a:ln w="9525" cap="rnd">
              <a:solidFill>
                <a:schemeClr val="bg2"/>
              </a:solidFill>
              <a:round/>
              <a:headEnd type="none" w="sm" len="sm"/>
              <a:tailEnd type="none" w="sm" len="sm"/>
            </a:ln>
          </p:spPr>
          <p:txBody>
            <a:bodyPr/>
            <a:lstStyle/>
            <a:p>
              <a:pPr>
                <a:defRPr/>
              </a:pPr>
              <a:endParaRPr lang="zh-CN" altLang="en-US"/>
            </a:p>
          </p:txBody>
        </p:sp>
        <p:sp>
          <p:nvSpPr>
            <p:cNvPr id="68634" name="Rectangle 11"/>
            <p:cNvSpPr>
              <a:spLocks noChangeArrowheads="1"/>
            </p:cNvSpPr>
            <p:nvPr/>
          </p:nvSpPr>
          <p:spPr bwMode="black">
            <a:xfrm>
              <a:off x="4127946" y="5220731"/>
              <a:ext cx="3724041" cy="302604"/>
            </a:xfrm>
            <a:prstGeom prst="rect">
              <a:avLst/>
            </a:prstGeom>
            <a:noFill/>
            <a:ln w="9525">
              <a:noFill/>
              <a:miter lim="800000"/>
              <a:headEnd/>
              <a:tailEnd/>
            </a:ln>
          </p:spPr>
          <p:txBody>
            <a:bodyPr lIns="0" tIns="0" rIns="0" bIns="0" anchor="ctr" anchorCtr="1">
              <a:spAutoFit/>
            </a:bodyPr>
            <a:lstStyle/>
            <a:p>
              <a:pPr defTabSz="1282700">
                <a:defRPr/>
              </a:pPr>
              <a:r>
                <a:rPr lang="zh-CN" altLang="en-US" sz="2700" b="1">
                  <a:latin typeface="微软雅黑" pitchFamily="34" charset="-122"/>
                  <a:ea typeface="微软雅黑" pitchFamily="34" charset="-122"/>
                </a:rPr>
                <a:t>低端消费</a:t>
              </a:r>
            </a:p>
          </p:txBody>
        </p:sp>
        <p:sp>
          <p:nvSpPr>
            <p:cNvPr id="68635" name="Rectangle 12"/>
            <p:cNvSpPr>
              <a:spLocks noChangeArrowheads="1"/>
            </p:cNvSpPr>
            <p:nvPr/>
          </p:nvSpPr>
          <p:spPr bwMode="black">
            <a:xfrm>
              <a:off x="4561844" y="3636437"/>
              <a:ext cx="2804663" cy="302605"/>
            </a:xfrm>
            <a:prstGeom prst="rect">
              <a:avLst/>
            </a:prstGeom>
            <a:noFill/>
            <a:ln w="9525">
              <a:noFill/>
              <a:miter lim="800000"/>
              <a:headEnd/>
              <a:tailEnd/>
            </a:ln>
          </p:spPr>
          <p:txBody>
            <a:bodyPr lIns="0" tIns="0" rIns="0" bIns="0" anchor="ctr" anchorCtr="1">
              <a:spAutoFit/>
            </a:bodyPr>
            <a:lstStyle/>
            <a:p>
              <a:pPr defTabSz="1282700">
                <a:defRPr/>
              </a:pPr>
              <a:r>
                <a:rPr lang="zh-CN" altLang="en-US" sz="2700" b="1">
                  <a:latin typeface="微软雅黑" pitchFamily="34" charset="-122"/>
                  <a:ea typeface="微软雅黑" pitchFamily="34" charset="-122"/>
                </a:rPr>
                <a:t>中端消费</a:t>
              </a:r>
            </a:p>
          </p:txBody>
        </p:sp>
        <p:sp>
          <p:nvSpPr>
            <p:cNvPr id="68636" name="Rectangle 13"/>
            <p:cNvSpPr>
              <a:spLocks noChangeArrowheads="1"/>
            </p:cNvSpPr>
            <p:nvPr/>
          </p:nvSpPr>
          <p:spPr bwMode="black">
            <a:xfrm>
              <a:off x="5291077" y="2431860"/>
              <a:ext cx="1441270" cy="302605"/>
            </a:xfrm>
            <a:prstGeom prst="rect">
              <a:avLst/>
            </a:prstGeom>
            <a:noFill/>
            <a:ln w="9525">
              <a:noFill/>
              <a:miter lim="800000"/>
              <a:headEnd/>
              <a:tailEnd/>
            </a:ln>
          </p:spPr>
          <p:txBody>
            <a:bodyPr lIns="0" tIns="0" rIns="0" bIns="0" anchor="ctr" anchorCtr="1">
              <a:spAutoFit/>
            </a:bodyPr>
            <a:lstStyle/>
            <a:p>
              <a:pPr defTabSz="1282700">
                <a:defRPr/>
              </a:pPr>
              <a:r>
                <a:rPr lang="zh-CN" altLang="en-US" sz="2700" b="1">
                  <a:latin typeface="微软雅黑" pitchFamily="34" charset="-122"/>
                  <a:ea typeface="微软雅黑" pitchFamily="34" charset="-122"/>
                </a:rPr>
                <a:t>高端消费</a:t>
              </a:r>
            </a:p>
          </p:txBody>
        </p:sp>
      </p:grpSp>
      <p:grpSp>
        <p:nvGrpSpPr>
          <p:cNvPr id="3" name="组合 24"/>
          <p:cNvGrpSpPr>
            <a:grpSpLocks/>
          </p:cNvGrpSpPr>
          <p:nvPr/>
        </p:nvGrpSpPr>
        <p:grpSpPr bwMode="auto">
          <a:xfrm>
            <a:off x="2814638" y="2733675"/>
            <a:ext cx="6224587" cy="969963"/>
            <a:chOff x="2814638" y="2733675"/>
            <a:chExt cx="6224587" cy="969963"/>
          </a:xfrm>
          <a:solidFill>
            <a:srgbClr val="EAEAEA"/>
          </a:solidFill>
          <a:effectLst>
            <a:outerShdw blurRad="50800" dist="38100" dir="2700000" algn="tl" rotWithShape="0">
              <a:prstClr val="black">
                <a:alpha val="40000"/>
              </a:prstClr>
            </a:outerShdw>
          </a:effectLst>
        </p:grpSpPr>
        <p:sp>
          <p:nvSpPr>
            <p:cNvPr id="68624" name="五边形 8"/>
            <p:cNvSpPr>
              <a:spLocks noChangeArrowheads="1"/>
            </p:cNvSpPr>
            <p:nvPr/>
          </p:nvSpPr>
          <p:spPr bwMode="auto">
            <a:xfrm>
              <a:off x="2876550" y="2787650"/>
              <a:ext cx="6162675" cy="915988"/>
            </a:xfrm>
            <a:prstGeom prst="homePlate">
              <a:avLst>
                <a:gd name="adj" fmla="val 48995"/>
              </a:avLst>
            </a:prstGeom>
            <a:grpFill/>
            <a:ln w="12700" algn="ctr">
              <a:noFill/>
              <a:miter lim="800000"/>
              <a:headEnd/>
              <a:tailEnd/>
            </a:ln>
          </p:spPr>
          <p:txBody>
            <a:bodyPr lIns="154256" tIns="77127" rIns="154256" bIns="77127" anchor="ctr"/>
            <a:lstStyle/>
            <a:p>
              <a:pPr marL="455613" indent="-455613" algn="ctr" defTabSz="1543050">
                <a:defRPr/>
              </a:pPr>
              <a:endParaRPr lang="zh-CN" altLang="zh-CN" sz="2400" b="1">
                <a:latin typeface="微软雅黑" pitchFamily="34" charset="-122"/>
                <a:ea typeface="微软雅黑" pitchFamily="34" charset="-122"/>
              </a:endParaRPr>
            </a:p>
          </p:txBody>
        </p:sp>
        <p:sp>
          <p:nvSpPr>
            <p:cNvPr id="68625" name="五边形 8"/>
            <p:cNvSpPr>
              <a:spLocks noChangeArrowheads="1"/>
            </p:cNvSpPr>
            <p:nvPr/>
          </p:nvSpPr>
          <p:spPr bwMode="auto">
            <a:xfrm>
              <a:off x="2814638" y="2733675"/>
              <a:ext cx="6162675" cy="931863"/>
            </a:xfrm>
            <a:prstGeom prst="homePlate">
              <a:avLst>
                <a:gd name="adj" fmla="val 48161"/>
              </a:avLst>
            </a:prstGeom>
            <a:grpFill/>
            <a:ln w="12700" algn="ctr">
              <a:solidFill>
                <a:srgbClr val="256885"/>
              </a:solidFill>
              <a:miter lim="800000"/>
              <a:headEnd/>
              <a:tailEnd/>
            </a:ln>
          </p:spPr>
          <p:txBody>
            <a:bodyPr lIns="154256" tIns="77127" rIns="154256" bIns="77127" anchor="ctr"/>
            <a:lstStyle/>
            <a:p>
              <a:pPr marL="455613" indent="-455613" algn="ctr" defTabSz="1543050">
                <a:defRPr/>
              </a:pPr>
              <a:r>
                <a:rPr lang="zh-CN" altLang="en-US" sz="2400" b="1">
                  <a:latin typeface="微软雅黑" pitchFamily="34" charset="-122"/>
                  <a:ea typeface="微软雅黑" pitchFamily="34" charset="-122"/>
                </a:rPr>
                <a:t>市区及外延县镇中高档住宅居住人群</a:t>
              </a:r>
            </a:p>
          </p:txBody>
        </p:sp>
      </p:grpSp>
      <p:grpSp>
        <p:nvGrpSpPr>
          <p:cNvPr id="4" name="组合 25"/>
          <p:cNvGrpSpPr>
            <a:grpSpLocks/>
          </p:cNvGrpSpPr>
          <p:nvPr/>
        </p:nvGrpSpPr>
        <p:grpSpPr bwMode="auto">
          <a:xfrm>
            <a:off x="2838450" y="3935413"/>
            <a:ext cx="6227763" cy="969962"/>
            <a:chOff x="2838450" y="3935413"/>
            <a:chExt cx="6227763" cy="969962"/>
          </a:xfrm>
          <a:solidFill>
            <a:srgbClr val="EAEAEA"/>
          </a:solidFill>
          <a:effectLst>
            <a:outerShdw blurRad="50800" dist="38100" dir="2700000" algn="tl" rotWithShape="0">
              <a:prstClr val="black">
                <a:alpha val="40000"/>
              </a:prstClr>
            </a:outerShdw>
          </a:effectLst>
        </p:grpSpPr>
        <p:sp>
          <p:nvSpPr>
            <p:cNvPr id="68622" name="五边形 8"/>
            <p:cNvSpPr>
              <a:spLocks noChangeArrowheads="1"/>
            </p:cNvSpPr>
            <p:nvPr/>
          </p:nvSpPr>
          <p:spPr bwMode="auto">
            <a:xfrm>
              <a:off x="2903538" y="3989388"/>
              <a:ext cx="6162675" cy="915987"/>
            </a:xfrm>
            <a:prstGeom prst="homePlate">
              <a:avLst>
                <a:gd name="adj" fmla="val 48995"/>
              </a:avLst>
            </a:prstGeom>
            <a:grpFill/>
            <a:ln w="12700" algn="ctr">
              <a:noFill/>
              <a:miter lim="800000"/>
              <a:headEnd/>
              <a:tailEnd/>
            </a:ln>
          </p:spPr>
          <p:txBody>
            <a:bodyPr lIns="154256" tIns="77127" rIns="154256" bIns="77127" anchor="ctr"/>
            <a:lstStyle/>
            <a:p>
              <a:pPr marL="455613" indent="-455613" algn="ctr" defTabSz="1543050">
                <a:defRPr/>
              </a:pPr>
              <a:endParaRPr lang="zh-CN" altLang="zh-CN" sz="2400" b="1">
                <a:latin typeface="微软雅黑" pitchFamily="34" charset="-122"/>
                <a:ea typeface="微软雅黑" pitchFamily="34" charset="-122"/>
              </a:endParaRPr>
            </a:p>
          </p:txBody>
        </p:sp>
        <p:sp>
          <p:nvSpPr>
            <p:cNvPr id="68623" name="五边形 8"/>
            <p:cNvSpPr>
              <a:spLocks noChangeArrowheads="1"/>
            </p:cNvSpPr>
            <p:nvPr/>
          </p:nvSpPr>
          <p:spPr bwMode="auto">
            <a:xfrm>
              <a:off x="2838450" y="3935413"/>
              <a:ext cx="6162675" cy="931862"/>
            </a:xfrm>
            <a:prstGeom prst="homePlate">
              <a:avLst>
                <a:gd name="adj" fmla="val 48161"/>
              </a:avLst>
            </a:prstGeom>
            <a:grpFill/>
            <a:ln w="12700" algn="ctr">
              <a:solidFill>
                <a:srgbClr val="256885"/>
              </a:solidFill>
              <a:miter lim="800000"/>
              <a:headEnd/>
              <a:tailEnd/>
            </a:ln>
          </p:spPr>
          <p:txBody>
            <a:bodyPr lIns="154256" tIns="77127" rIns="154256" bIns="77127" anchor="ctr"/>
            <a:lstStyle/>
            <a:p>
              <a:pPr marL="455613" indent="-455613" algn="ctr" defTabSz="1543050">
                <a:defRPr/>
              </a:pPr>
              <a:r>
                <a:rPr lang="zh-CN" altLang="en-US" sz="2400" b="1">
                  <a:latin typeface="微软雅黑" pitchFamily="34" charset="-122"/>
                  <a:ea typeface="微软雅黑" pitchFamily="34" charset="-122"/>
                </a:rPr>
                <a:t>商务人群</a:t>
              </a:r>
            </a:p>
          </p:txBody>
        </p:sp>
      </p:grpSp>
      <p:grpSp>
        <p:nvGrpSpPr>
          <p:cNvPr id="5" name="组合 26"/>
          <p:cNvGrpSpPr>
            <a:grpSpLocks/>
          </p:cNvGrpSpPr>
          <p:nvPr/>
        </p:nvGrpSpPr>
        <p:grpSpPr bwMode="auto">
          <a:xfrm>
            <a:off x="1470025" y="5367338"/>
            <a:ext cx="6226175" cy="969962"/>
            <a:chOff x="1470025" y="5367338"/>
            <a:chExt cx="6226175" cy="969962"/>
          </a:xfrm>
          <a:solidFill>
            <a:srgbClr val="EAEAEA"/>
          </a:solidFill>
          <a:effectLst>
            <a:outerShdw blurRad="50800" dist="38100" dir="2700000" algn="tl" rotWithShape="0">
              <a:prstClr val="black">
                <a:alpha val="40000"/>
              </a:prstClr>
            </a:outerShdw>
          </a:effectLst>
        </p:grpSpPr>
        <p:sp>
          <p:nvSpPr>
            <p:cNvPr id="68620" name="五边形 8"/>
            <p:cNvSpPr>
              <a:spLocks noChangeArrowheads="1"/>
            </p:cNvSpPr>
            <p:nvPr/>
          </p:nvSpPr>
          <p:spPr bwMode="auto">
            <a:xfrm>
              <a:off x="1533525" y="5421313"/>
              <a:ext cx="6162675" cy="915987"/>
            </a:xfrm>
            <a:prstGeom prst="homePlate">
              <a:avLst>
                <a:gd name="adj" fmla="val 48995"/>
              </a:avLst>
            </a:prstGeom>
            <a:grpFill/>
            <a:ln w="12700" algn="ctr">
              <a:noFill/>
              <a:miter lim="800000"/>
              <a:headEnd/>
              <a:tailEnd/>
            </a:ln>
          </p:spPr>
          <p:txBody>
            <a:bodyPr lIns="154256" tIns="77127" rIns="154256" bIns="77127" anchor="ctr"/>
            <a:lstStyle/>
            <a:p>
              <a:pPr marL="455613" indent="-455613" algn="ctr" defTabSz="1543050">
                <a:defRPr/>
              </a:pPr>
              <a:endParaRPr lang="zh-CN" altLang="zh-CN" sz="2400" b="1">
                <a:latin typeface="微软雅黑" pitchFamily="34" charset="-122"/>
                <a:ea typeface="微软雅黑" pitchFamily="34" charset="-122"/>
              </a:endParaRPr>
            </a:p>
          </p:txBody>
        </p:sp>
        <p:sp>
          <p:nvSpPr>
            <p:cNvPr id="68621" name="五边形 8"/>
            <p:cNvSpPr>
              <a:spLocks noChangeArrowheads="1"/>
            </p:cNvSpPr>
            <p:nvPr/>
          </p:nvSpPr>
          <p:spPr bwMode="auto">
            <a:xfrm>
              <a:off x="1470025" y="5367338"/>
              <a:ext cx="6159500" cy="931862"/>
            </a:xfrm>
            <a:prstGeom prst="homePlate">
              <a:avLst>
                <a:gd name="adj" fmla="val 48136"/>
              </a:avLst>
            </a:prstGeom>
            <a:grpFill/>
            <a:ln w="12700" algn="ctr">
              <a:solidFill>
                <a:srgbClr val="256885"/>
              </a:solidFill>
              <a:miter lim="800000"/>
              <a:headEnd/>
              <a:tailEnd/>
            </a:ln>
          </p:spPr>
          <p:txBody>
            <a:bodyPr lIns="154256" tIns="77127" rIns="154256" bIns="77127" anchor="ctr"/>
            <a:lstStyle/>
            <a:p>
              <a:pPr marL="455613" indent="-455613" algn="ctr" defTabSz="1543050">
                <a:defRPr/>
              </a:pPr>
              <a:r>
                <a:rPr lang="zh-CN" altLang="en-US" sz="2400" b="1">
                  <a:latin typeface="微软雅黑" pitchFamily="34" charset="-122"/>
                  <a:ea typeface="微软雅黑" pitchFamily="34" charset="-122"/>
                </a:rPr>
                <a:t>市区内青年消费层</a:t>
              </a:r>
            </a:p>
          </p:txBody>
        </p:sp>
      </p:grpSp>
      <p:grpSp>
        <p:nvGrpSpPr>
          <p:cNvPr id="6" name="组合 27"/>
          <p:cNvGrpSpPr>
            <a:grpSpLocks/>
          </p:cNvGrpSpPr>
          <p:nvPr/>
        </p:nvGrpSpPr>
        <p:grpSpPr bwMode="auto">
          <a:xfrm>
            <a:off x="1470025" y="6580188"/>
            <a:ext cx="6226175" cy="969962"/>
            <a:chOff x="1470025" y="6580188"/>
            <a:chExt cx="6226175" cy="969962"/>
          </a:xfrm>
          <a:solidFill>
            <a:srgbClr val="EAEAEA"/>
          </a:solidFill>
          <a:effectLst>
            <a:outerShdw blurRad="50800" dist="38100" dir="2700000" algn="tl" rotWithShape="0">
              <a:prstClr val="black">
                <a:alpha val="40000"/>
              </a:prstClr>
            </a:outerShdw>
          </a:effectLst>
        </p:grpSpPr>
        <p:sp>
          <p:nvSpPr>
            <p:cNvPr id="68618" name="五边形 8"/>
            <p:cNvSpPr>
              <a:spLocks noChangeArrowheads="1"/>
            </p:cNvSpPr>
            <p:nvPr/>
          </p:nvSpPr>
          <p:spPr bwMode="auto">
            <a:xfrm>
              <a:off x="1533525" y="6634163"/>
              <a:ext cx="6162675" cy="915987"/>
            </a:xfrm>
            <a:prstGeom prst="homePlate">
              <a:avLst>
                <a:gd name="adj" fmla="val 48995"/>
              </a:avLst>
            </a:prstGeom>
            <a:grpFill/>
            <a:ln w="12700" algn="ctr">
              <a:noFill/>
              <a:miter lim="800000"/>
              <a:headEnd/>
              <a:tailEnd/>
            </a:ln>
          </p:spPr>
          <p:txBody>
            <a:bodyPr lIns="154256" tIns="77127" rIns="154256" bIns="77127" anchor="ctr"/>
            <a:lstStyle/>
            <a:p>
              <a:pPr marL="455613" indent="-455613" algn="ctr" defTabSz="1543050">
                <a:defRPr/>
              </a:pPr>
              <a:endParaRPr lang="zh-CN" altLang="zh-CN" sz="2400" b="1">
                <a:latin typeface="微软雅黑" pitchFamily="34" charset="-122"/>
                <a:ea typeface="微软雅黑" pitchFamily="34" charset="-122"/>
              </a:endParaRPr>
            </a:p>
          </p:txBody>
        </p:sp>
        <p:sp>
          <p:nvSpPr>
            <p:cNvPr id="68619" name="五边形 8"/>
            <p:cNvSpPr>
              <a:spLocks noChangeArrowheads="1"/>
            </p:cNvSpPr>
            <p:nvPr/>
          </p:nvSpPr>
          <p:spPr bwMode="auto">
            <a:xfrm>
              <a:off x="1470025" y="6580188"/>
              <a:ext cx="6159500" cy="931862"/>
            </a:xfrm>
            <a:prstGeom prst="homePlate">
              <a:avLst>
                <a:gd name="adj" fmla="val 48136"/>
              </a:avLst>
            </a:prstGeom>
            <a:grpFill/>
            <a:ln w="12700" algn="ctr">
              <a:solidFill>
                <a:srgbClr val="256885"/>
              </a:solidFill>
              <a:miter lim="800000"/>
              <a:headEnd/>
              <a:tailEnd/>
            </a:ln>
          </p:spPr>
          <p:txBody>
            <a:bodyPr lIns="154256" tIns="77127" rIns="154256" bIns="77127" anchor="ctr"/>
            <a:lstStyle/>
            <a:p>
              <a:pPr marL="455613" indent="-455613" algn="ctr" defTabSz="1543050">
                <a:defRPr/>
              </a:pPr>
              <a:r>
                <a:rPr lang="zh-CN" altLang="en-US" sz="2400" b="1">
                  <a:latin typeface="微软雅黑" pitchFamily="34" charset="-122"/>
                  <a:ea typeface="微软雅黑" pitchFamily="34" charset="-122"/>
                </a:rPr>
                <a:t>区域住宅人群</a:t>
              </a:r>
            </a:p>
          </p:txBody>
        </p:sp>
      </p:grpSp>
      <p:sp>
        <p:nvSpPr>
          <p:cNvPr id="24" name="矩形 23"/>
          <p:cNvSpPr>
            <a:spLocks noChangeArrowheads="1"/>
          </p:cNvSpPr>
          <p:nvPr/>
        </p:nvSpPr>
        <p:spPr bwMode="auto">
          <a:xfrm>
            <a:off x="4297363" y="0"/>
            <a:ext cx="12725400"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defTabSz="1543050"/>
            <a:r>
              <a:rPr lang="zh-CN" altLang="en-US" sz="2900" b="1">
                <a:solidFill>
                  <a:schemeClr val="tx2"/>
                </a:solidFill>
                <a:latin typeface="微软雅黑" pitchFamily="34" charset="-122"/>
                <a:ea typeface="微软雅黑" pitchFamily="34" charset="-122"/>
              </a:rPr>
              <a:t>根据辐射人口类型，不同结构的消费人群拥有不同的消费习惯以及消费理念，将形成不一样的消费需求，为项目未来商业定位提供方向</a:t>
            </a:r>
          </a:p>
        </p:txBody>
      </p:sp>
      <p:sp>
        <p:nvSpPr>
          <p:cNvPr id="91144" name="Rectangle 24"/>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区域商业</a:t>
            </a:r>
          </a:p>
          <a:p>
            <a:pPr algn="ctr" defTabSz="1543050">
              <a:lnSpc>
                <a:spcPct val="90000"/>
              </a:lnSpc>
            </a:pPr>
            <a:r>
              <a:rPr lang="zh-CN" altLang="en-US" sz="3600" b="1"/>
              <a:t>价值及机会点挖掘</a:t>
            </a:r>
          </a:p>
        </p:txBody>
      </p:sp>
      <p:sp>
        <p:nvSpPr>
          <p:cNvPr id="251929" name="Text Box 25"/>
          <p:cNvSpPr txBox="1">
            <a:spLocks noChangeArrowheads="1"/>
          </p:cNvSpPr>
          <p:nvPr/>
        </p:nvSpPr>
        <p:spPr bwMode="auto">
          <a:xfrm>
            <a:off x="334963" y="1355725"/>
            <a:ext cx="3505200" cy="588963"/>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lstStyle/>
          <a:p>
            <a:pPr algn="ctr" defTabSz="1609725">
              <a:spcBef>
                <a:spcPct val="50000"/>
              </a:spcBef>
              <a:defRPr/>
            </a:pPr>
            <a:r>
              <a:rPr lang="zh-CN" altLang="en-US" sz="2800" b="1" dirty="0">
                <a:latin typeface="微软雅黑" pitchFamily="34" charset="-122"/>
                <a:ea typeface="微软雅黑" pitchFamily="34" charset="-122"/>
              </a:rPr>
              <a:t>辐射群体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51929"/>
                                        </p:tgtEl>
                                        <p:attrNameLst>
                                          <p:attrName>style.visibility</p:attrName>
                                        </p:attrNameLst>
                                      </p:cBhvr>
                                      <p:to>
                                        <p:strVal val="visible"/>
                                      </p:to>
                                    </p:set>
                                    <p:animEffect transition="in" filter="slide(fromLeft)">
                                      <p:cBhvr>
                                        <p:cTn id="12" dur="500"/>
                                        <p:tgtEl>
                                          <p:spTgt spid="2519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19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 4"/>
          <p:cNvSpPr>
            <a:spLocks noChangeArrowheads="1"/>
          </p:cNvSpPr>
          <p:nvPr/>
        </p:nvSpPr>
        <p:spPr bwMode="auto">
          <a:xfrm>
            <a:off x="1824038" y="2346325"/>
            <a:ext cx="2484437" cy="4918075"/>
          </a:xfrm>
          <a:prstGeom prst="downArrow">
            <a:avLst>
              <a:gd name="adj1" fmla="val 50000"/>
              <a:gd name="adj2" fmla="val 37511"/>
            </a:avLst>
          </a:prstGeom>
          <a:solidFill>
            <a:schemeClr val="bg1">
              <a:lumMod val="50000"/>
            </a:schemeClr>
          </a:solidFill>
          <a:ln w="9525" algn="ctr">
            <a:noFill/>
            <a:round/>
            <a:headEnd/>
            <a:tailEnd/>
          </a:ln>
          <a:effectLst>
            <a:outerShdw blurRad="50800" dist="38100" dir="2700000" algn="tl" rotWithShape="0">
              <a:prstClr val="black">
                <a:alpha val="40000"/>
              </a:prstClr>
            </a:outerShdw>
          </a:effectLst>
        </p:spPr>
        <p:txBody>
          <a:bodyPr lIns="154256" tIns="77127" rIns="154256" bIns="77127"/>
          <a:lstStyle/>
          <a:p>
            <a:pPr defTabSz="1543050" eaLnBrk="0" hangingPunct="0">
              <a:defRPr/>
            </a:pPr>
            <a:endParaRPr lang="zh-CN" altLang="zh-CN" sz="3000">
              <a:latin typeface="微软雅黑" pitchFamily="34" charset="-122"/>
              <a:ea typeface="微软雅黑" pitchFamily="34" charset="-122"/>
            </a:endParaRPr>
          </a:p>
        </p:txBody>
      </p:sp>
      <p:sp>
        <p:nvSpPr>
          <p:cNvPr id="6" name="矩形 5"/>
          <p:cNvSpPr>
            <a:spLocks noChangeArrowheads="1"/>
          </p:cNvSpPr>
          <p:nvPr/>
        </p:nvSpPr>
        <p:spPr bwMode="auto">
          <a:xfrm>
            <a:off x="1096963" y="2490788"/>
            <a:ext cx="3821112" cy="673100"/>
          </a:xfrm>
          <a:prstGeom prst="rect">
            <a:avLst/>
          </a:prstGeom>
          <a:solidFill>
            <a:schemeClr val="accent1"/>
          </a:solidFill>
          <a:ln w="9525" algn="ctr">
            <a:noFill/>
            <a:round/>
            <a:headEnd/>
            <a:tailEnd/>
          </a:ln>
          <a:effectLst>
            <a:outerShdw blurRad="50800" dist="38100" dir="2700000" algn="tl" rotWithShape="0">
              <a:prstClr val="black">
                <a:alpha val="40000"/>
              </a:prstClr>
            </a:outerShdw>
          </a:effectLst>
        </p:spPr>
        <p:txBody>
          <a:bodyPr lIns="154256" tIns="77127" rIns="154256" bIns="77127"/>
          <a:lstStyle/>
          <a:p>
            <a:pPr marL="168275" indent="-168275" algn="ctr" defTabSz="1543050" fontAlgn="ctr">
              <a:lnSpc>
                <a:spcPct val="120000"/>
              </a:lnSpc>
              <a:buClr>
                <a:srgbClr val="1F497D"/>
              </a:buClr>
              <a:defRPr/>
            </a:pPr>
            <a:r>
              <a:rPr lang="zh-CN" altLang="en-US" sz="3000" dirty="0">
                <a:solidFill>
                  <a:srgbClr val="000000"/>
                </a:solidFill>
                <a:latin typeface="微软雅黑" pitchFamily="34" charset="-122"/>
                <a:ea typeface="微软雅黑" pitchFamily="34" charset="-122"/>
              </a:rPr>
              <a:t>项目基础参数</a:t>
            </a:r>
          </a:p>
        </p:txBody>
      </p:sp>
      <p:sp>
        <p:nvSpPr>
          <p:cNvPr id="7" name="矩形 6"/>
          <p:cNvSpPr>
            <a:spLocks noChangeArrowheads="1"/>
          </p:cNvSpPr>
          <p:nvPr/>
        </p:nvSpPr>
        <p:spPr bwMode="auto">
          <a:xfrm>
            <a:off x="1125538" y="3433763"/>
            <a:ext cx="3821112" cy="673100"/>
          </a:xfrm>
          <a:prstGeom prst="rect">
            <a:avLst/>
          </a:prstGeom>
          <a:solidFill>
            <a:schemeClr val="accent1"/>
          </a:solidFill>
          <a:ln w="9525" algn="ctr">
            <a:noFill/>
            <a:round/>
            <a:headEnd/>
            <a:tailEnd/>
          </a:ln>
          <a:effectLst>
            <a:outerShdw blurRad="50800" dist="38100" dir="2700000" algn="tl" rotWithShape="0">
              <a:prstClr val="black">
                <a:alpha val="40000"/>
              </a:prstClr>
            </a:outerShdw>
          </a:effectLst>
        </p:spPr>
        <p:txBody>
          <a:bodyPr lIns="154256" tIns="77127" rIns="154256" bIns="77127"/>
          <a:lstStyle/>
          <a:p>
            <a:pPr marL="168275" indent="-168275" algn="ctr" defTabSz="1543050" fontAlgn="ctr">
              <a:lnSpc>
                <a:spcPct val="120000"/>
              </a:lnSpc>
              <a:buClr>
                <a:srgbClr val="1F497D"/>
              </a:buClr>
              <a:defRPr/>
            </a:pPr>
            <a:r>
              <a:rPr lang="zh-CN" altLang="en-US" sz="3000">
                <a:solidFill>
                  <a:srgbClr val="000000"/>
                </a:solidFill>
                <a:latin typeface="微软雅黑" pitchFamily="34" charset="-122"/>
                <a:ea typeface="微软雅黑" pitchFamily="34" charset="-122"/>
              </a:rPr>
              <a:t>展示环境</a:t>
            </a:r>
          </a:p>
        </p:txBody>
      </p:sp>
      <p:sp>
        <p:nvSpPr>
          <p:cNvPr id="8" name="矩形 7"/>
          <p:cNvSpPr>
            <a:spLocks noChangeArrowheads="1"/>
          </p:cNvSpPr>
          <p:nvPr/>
        </p:nvSpPr>
        <p:spPr bwMode="auto">
          <a:xfrm>
            <a:off x="1125538" y="4313238"/>
            <a:ext cx="3821112" cy="673100"/>
          </a:xfrm>
          <a:prstGeom prst="rect">
            <a:avLst/>
          </a:prstGeom>
          <a:solidFill>
            <a:schemeClr val="accent1"/>
          </a:solidFill>
          <a:ln w="9525" algn="ctr">
            <a:noFill/>
            <a:round/>
            <a:headEnd/>
            <a:tailEnd/>
          </a:ln>
          <a:effectLst>
            <a:outerShdw blurRad="50800" dist="38100" dir="2700000" algn="tl" rotWithShape="0">
              <a:prstClr val="black">
                <a:alpha val="40000"/>
              </a:prstClr>
            </a:outerShdw>
          </a:effectLst>
        </p:spPr>
        <p:txBody>
          <a:bodyPr lIns="154256" tIns="77127" rIns="154256" bIns="77127"/>
          <a:lstStyle/>
          <a:p>
            <a:pPr marL="168275" indent="-168275" algn="ctr" defTabSz="1543050" fontAlgn="ctr">
              <a:lnSpc>
                <a:spcPct val="120000"/>
              </a:lnSpc>
              <a:buClr>
                <a:srgbClr val="1F497D"/>
              </a:buClr>
              <a:defRPr/>
            </a:pPr>
            <a:r>
              <a:rPr lang="zh-CN" altLang="en-US" sz="3000">
                <a:solidFill>
                  <a:srgbClr val="000000"/>
                </a:solidFill>
                <a:latin typeface="微软雅黑" pitchFamily="34" charset="-122"/>
                <a:ea typeface="微软雅黑" pitchFamily="34" charset="-122"/>
              </a:rPr>
              <a:t>区位属性</a:t>
            </a:r>
          </a:p>
        </p:txBody>
      </p:sp>
      <p:sp>
        <p:nvSpPr>
          <p:cNvPr id="27" name="矩形 26"/>
          <p:cNvSpPr>
            <a:spLocks noChangeArrowheads="1"/>
          </p:cNvSpPr>
          <p:nvPr/>
        </p:nvSpPr>
        <p:spPr bwMode="auto">
          <a:xfrm>
            <a:off x="1125538" y="7212013"/>
            <a:ext cx="3821112" cy="673100"/>
          </a:xfrm>
          <a:prstGeom prst="rect">
            <a:avLst/>
          </a:prstGeom>
          <a:solidFill>
            <a:schemeClr val="accent1"/>
          </a:solidFill>
          <a:ln w="9525" algn="ctr">
            <a:noFill/>
            <a:round/>
            <a:headEnd/>
            <a:tailEnd/>
          </a:ln>
          <a:effectLst>
            <a:outerShdw blurRad="50800" dist="38100" dir="2700000" algn="tl" rotWithShape="0">
              <a:prstClr val="black">
                <a:alpha val="40000"/>
              </a:prstClr>
            </a:outerShdw>
          </a:effectLst>
        </p:spPr>
        <p:txBody>
          <a:bodyPr lIns="154256" tIns="77127" rIns="154256" bIns="77127"/>
          <a:lstStyle/>
          <a:p>
            <a:pPr marL="168275" indent="-168275" algn="ctr" defTabSz="1543050" fontAlgn="ctr">
              <a:lnSpc>
                <a:spcPct val="120000"/>
              </a:lnSpc>
              <a:buClr>
                <a:srgbClr val="1F497D"/>
              </a:buClr>
              <a:defRPr/>
            </a:pPr>
            <a:r>
              <a:rPr lang="zh-CN" altLang="en-US" sz="3000" b="1" dirty="0">
                <a:solidFill>
                  <a:srgbClr val="C00000"/>
                </a:solidFill>
                <a:latin typeface="微软雅黑" pitchFamily="34" charset="-122"/>
                <a:ea typeface="微软雅黑" pitchFamily="34" charset="-122"/>
              </a:rPr>
              <a:t>小结</a:t>
            </a:r>
          </a:p>
        </p:txBody>
      </p:sp>
      <p:sp>
        <p:nvSpPr>
          <p:cNvPr id="29" name="虚尾箭头 28"/>
          <p:cNvSpPr/>
          <p:nvPr/>
        </p:nvSpPr>
        <p:spPr bwMode="auto">
          <a:xfrm>
            <a:off x="5391150" y="7251700"/>
            <a:ext cx="892175" cy="517525"/>
          </a:xfrm>
          <a:prstGeom prst="stripedRightArrow">
            <a:avLst/>
          </a:prstGeom>
          <a:solidFill>
            <a:schemeClr val="accent2"/>
          </a:solidFill>
          <a:ln w="9525" cap="flat" cmpd="sng" algn="ctr">
            <a:solidFill>
              <a:schemeClr val="accent1">
                <a:lumMod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11" tIns="45705" rIns="91411" bIns="45705"/>
          <a:lstStyle/>
          <a:p>
            <a:pPr eaLnBrk="0" fontAlgn="auto" hangingPunct="0">
              <a:spcBef>
                <a:spcPts val="0"/>
              </a:spcBef>
              <a:spcAft>
                <a:spcPts val="0"/>
              </a:spcAft>
              <a:defRPr/>
            </a:pPr>
            <a:endParaRPr lang="zh-CN" altLang="en-US" sz="1800">
              <a:latin typeface="微软雅黑" pitchFamily="34" charset="-122"/>
              <a:ea typeface="微软雅黑" pitchFamily="34" charset="-122"/>
            </a:endParaRPr>
          </a:p>
        </p:txBody>
      </p:sp>
      <p:sp>
        <p:nvSpPr>
          <p:cNvPr id="72718" name="圆角矩形 29"/>
          <p:cNvSpPr>
            <a:spLocks noChangeArrowheads="1"/>
          </p:cNvSpPr>
          <p:nvPr/>
        </p:nvSpPr>
        <p:spPr bwMode="auto">
          <a:xfrm>
            <a:off x="6537325" y="6681788"/>
            <a:ext cx="8920163" cy="2019300"/>
          </a:xfrm>
          <a:prstGeom prst="roundRect">
            <a:avLst>
              <a:gd name="adj" fmla="val 16667"/>
            </a:avLst>
          </a:prstGeom>
          <a:solidFill>
            <a:schemeClr val="accent2"/>
          </a:solidFill>
          <a:ln w="9525" algn="ctr">
            <a:solidFill>
              <a:schemeClr val="accent1">
                <a:lumMod val="25000"/>
              </a:schemeClr>
            </a:solidFill>
            <a:round/>
            <a:headEnd/>
            <a:tailEnd/>
          </a:ln>
          <a:effectLst>
            <a:outerShdw blurRad="50800" dist="38100" dir="2700000" algn="tl" rotWithShape="0">
              <a:prstClr val="black">
                <a:alpha val="40000"/>
              </a:prstClr>
            </a:outerShdw>
          </a:effectLst>
        </p:spPr>
        <p:txBody>
          <a:bodyPr lIns="154256" tIns="77127" rIns="154256" bIns="77127"/>
          <a:lstStyle/>
          <a:p>
            <a:pPr defTabSz="1543050">
              <a:defRPr/>
            </a:pPr>
            <a:r>
              <a:rPr lang="zh-CN" altLang="en-US" sz="3000">
                <a:solidFill>
                  <a:schemeClr val="bg1"/>
                </a:solidFill>
                <a:effectLst>
                  <a:outerShdw blurRad="38100" dist="38100" dir="2700000" algn="tl">
                    <a:srgbClr val="000000"/>
                  </a:outerShdw>
                </a:effectLst>
                <a:latin typeface="微软雅黑" pitchFamily="34" charset="-122"/>
                <a:ea typeface="微软雅黑" pitchFamily="34" charset="-122"/>
              </a:rPr>
              <a:t>项目本身拥有良好的硬性条件，通过精准的定位、招商及专业的营运，项目有机会打造成辐射整个无锡的地下商业代表项目。</a:t>
            </a:r>
          </a:p>
        </p:txBody>
      </p:sp>
      <p:sp>
        <p:nvSpPr>
          <p:cNvPr id="257038" name="矩形 30"/>
          <p:cNvSpPr>
            <a:spLocks noChangeArrowheads="1"/>
          </p:cNvSpPr>
          <p:nvPr/>
        </p:nvSpPr>
        <p:spPr bwMode="auto">
          <a:xfrm>
            <a:off x="7086600" y="1355725"/>
            <a:ext cx="3535363" cy="704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4256" tIns="77127" rIns="154256" bIns="77127">
            <a:spAutoFit/>
          </a:bodyPr>
          <a:lstStyle/>
          <a:p>
            <a:pPr defTabSz="1543050">
              <a:lnSpc>
                <a:spcPct val="120000"/>
              </a:lnSpc>
            </a:pPr>
            <a:r>
              <a:rPr lang="zh-CN" altLang="en-US" sz="3000" b="1">
                <a:solidFill>
                  <a:schemeClr val="tx2"/>
                </a:solidFill>
                <a:latin typeface="微软雅黑" pitchFamily="34" charset="-122"/>
                <a:ea typeface="微软雅黑" pitchFamily="34" charset="-122"/>
              </a:rPr>
              <a:t>项目特征分析</a:t>
            </a:r>
            <a:r>
              <a:rPr lang="en-US" altLang="zh-CN" sz="3000" b="1">
                <a:solidFill>
                  <a:schemeClr val="tx2"/>
                </a:solidFill>
                <a:latin typeface="微软雅黑" pitchFamily="34" charset="-122"/>
                <a:ea typeface="微软雅黑" pitchFamily="34" charset="-122"/>
              </a:rPr>
              <a:t>/</a:t>
            </a:r>
            <a:r>
              <a:rPr lang="zh-CN" altLang="en-US" sz="3000" b="1">
                <a:solidFill>
                  <a:schemeClr val="tx2"/>
                </a:solidFill>
                <a:latin typeface="微软雅黑" pitchFamily="34" charset="-122"/>
                <a:ea typeface="微软雅黑" pitchFamily="34" charset="-122"/>
              </a:rPr>
              <a:t>小结</a:t>
            </a:r>
          </a:p>
        </p:txBody>
      </p:sp>
      <p:sp>
        <p:nvSpPr>
          <p:cNvPr id="35" name="矩形 34"/>
          <p:cNvSpPr>
            <a:spLocks noChangeArrowheads="1"/>
          </p:cNvSpPr>
          <p:nvPr/>
        </p:nvSpPr>
        <p:spPr bwMode="auto">
          <a:xfrm>
            <a:off x="1125538" y="5194300"/>
            <a:ext cx="3821112" cy="673100"/>
          </a:xfrm>
          <a:prstGeom prst="rect">
            <a:avLst/>
          </a:prstGeom>
          <a:solidFill>
            <a:schemeClr val="accent1"/>
          </a:solidFill>
          <a:ln w="9525" algn="ctr">
            <a:noFill/>
            <a:round/>
            <a:headEnd/>
            <a:tailEnd/>
          </a:ln>
          <a:effectLst>
            <a:outerShdw blurRad="50800" dist="38100" dir="2700000" algn="tl" rotWithShape="0">
              <a:prstClr val="black">
                <a:alpha val="40000"/>
              </a:prstClr>
            </a:outerShdw>
          </a:effectLst>
        </p:spPr>
        <p:txBody>
          <a:bodyPr lIns="154256" tIns="77127" rIns="154256" bIns="77127"/>
          <a:lstStyle/>
          <a:p>
            <a:pPr marL="168275" indent="-168275" algn="ctr" defTabSz="1543050" fontAlgn="ctr">
              <a:lnSpc>
                <a:spcPct val="120000"/>
              </a:lnSpc>
              <a:buClr>
                <a:srgbClr val="1F497D"/>
              </a:buClr>
              <a:defRPr/>
            </a:pPr>
            <a:r>
              <a:rPr lang="zh-CN" altLang="en-US" sz="3000">
                <a:solidFill>
                  <a:srgbClr val="000000"/>
                </a:solidFill>
                <a:latin typeface="微软雅黑" pitchFamily="34" charset="-122"/>
                <a:ea typeface="微软雅黑" pitchFamily="34" charset="-122"/>
              </a:rPr>
              <a:t>道路交通环境</a:t>
            </a:r>
          </a:p>
        </p:txBody>
      </p:sp>
      <p:grpSp>
        <p:nvGrpSpPr>
          <p:cNvPr id="2" name="组合 19"/>
          <p:cNvGrpSpPr>
            <a:grpSpLocks/>
          </p:cNvGrpSpPr>
          <p:nvPr/>
        </p:nvGrpSpPr>
        <p:grpSpPr bwMode="auto">
          <a:xfrm>
            <a:off x="5287962" y="2554287"/>
            <a:ext cx="900112" cy="3260725"/>
            <a:chOff x="5454650" y="2790825"/>
            <a:chExt cx="900112" cy="3260725"/>
          </a:xfrm>
          <a:effectLst>
            <a:outerShdw blurRad="50800" dist="38100" dir="2700000" algn="tl" rotWithShape="0">
              <a:prstClr val="black">
                <a:alpha val="40000"/>
              </a:prstClr>
            </a:outerShdw>
          </a:effectLst>
        </p:grpSpPr>
        <p:sp>
          <p:nvSpPr>
            <p:cNvPr id="9" name="虚尾箭头 8"/>
            <p:cNvSpPr/>
            <p:nvPr/>
          </p:nvSpPr>
          <p:spPr bwMode="auto">
            <a:xfrm>
              <a:off x="5454650" y="2790825"/>
              <a:ext cx="893763" cy="517525"/>
            </a:xfrm>
            <a:prstGeom prst="stripedRightArrow">
              <a:avLst/>
            </a:prstGeom>
            <a:solidFill>
              <a:schemeClr val="accent1"/>
            </a:solidFill>
            <a:ln w="9525" cap="flat" cmpd="sng" algn="ctr">
              <a:solidFill>
                <a:schemeClr val="accent1">
                  <a:lumMod val="25000"/>
                </a:schemeClr>
              </a:solidFill>
              <a:prstDash val="solid"/>
              <a:round/>
              <a:headEnd type="none" w="med" len="med"/>
              <a:tailEnd type="none" w="med" len="med"/>
            </a:ln>
            <a:effectLst/>
          </p:spPr>
          <p:txBody>
            <a:bodyPr lIns="91411" tIns="45705" rIns="91411" bIns="45705"/>
            <a:lstStyle/>
            <a:p>
              <a:pPr eaLnBrk="0" fontAlgn="auto" hangingPunct="0">
                <a:spcBef>
                  <a:spcPts val="0"/>
                </a:spcBef>
                <a:spcAft>
                  <a:spcPts val="0"/>
                </a:spcAft>
                <a:defRPr/>
              </a:pPr>
              <a:endParaRPr lang="zh-CN" altLang="en-US" sz="1800">
                <a:latin typeface="微软雅黑" pitchFamily="34" charset="-122"/>
                <a:ea typeface="微软雅黑" pitchFamily="34" charset="-122"/>
              </a:endParaRPr>
            </a:p>
          </p:txBody>
        </p:sp>
        <p:sp>
          <p:nvSpPr>
            <p:cNvPr id="10" name="虚尾箭头 9"/>
            <p:cNvSpPr/>
            <p:nvPr/>
          </p:nvSpPr>
          <p:spPr bwMode="auto">
            <a:xfrm>
              <a:off x="5462587" y="3722688"/>
              <a:ext cx="892175" cy="517525"/>
            </a:xfrm>
            <a:prstGeom prst="stripedRightArrow">
              <a:avLst/>
            </a:prstGeom>
            <a:solidFill>
              <a:schemeClr val="accent1"/>
            </a:solidFill>
            <a:ln w="9525" cap="flat" cmpd="sng" algn="ctr">
              <a:solidFill>
                <a:schemeClr val="accent1">
                  <a:lumMod val="25000"/>
                </a:schemeClr>
              </a:solidFill>
              <a:prstDash val="solid"/>
              <a:round/>
              <a:headEnd type="none" w="med" len="med"/>
              <a:tailEnd type="none" w="med" len="med"/>
            </a:ln>
            <a:effectLst/>
          </p:spPr>
          <p:txBody>
            <a:bodyPr lIns="91411" tIns="45705" rIns="91411" bIns="45705"/>
            <a:lstStyle/>
            <a:p>
              <a:pPr eaLnBrk="0" fontAlgn="auto" hangingPunct="0">
                <a:spcBef>
                  <a:spcPts val="0"/>
                </a:spcBef>
                <a:spcAft>
                  <a:spcPts val="0"/>
                </a:spcAft>
                <a:defRPr/>
              </a:pPr>
              <a:endParaRPr lang="zh-CN" altLang="en-US" sz="1800">
                <a:latin typeface="微软雅黑" pitchFamily="34" charset="-122"/>
                <a:ea typeface="微软雅黑" pitchFamily="34" charset="-122"/>
              </a:endParaRPr>
            </a:p>
          </p:txBody>
        </p:sp>
        <p:sp>
          <p:nvSpPr>
            <p:cNvPr id="11" name="虚尾箭头 10"/>
            <p:cNvSpPr/>
            <p:nvPr/>
          </p:nvSpPr>
          <p:spPr bwMode="auto">
            <a:xfrm>
              <a:off x="5454650" y="4654550"/>
              <a:ext cx="893763" cy="517525"/>
            </a:xfrm>
            <a:prstGeom prst="stripedRightArrow">
              <a:avLst/>
            </a:prstGeom>
            <a:solidFill>
              <a:schemeClr val="accent1"/>
            </a:solidFill>
            <a:ln w="9525" cap="flat" cmpd="sng" algn="ctr">
              <a:solidFill>
                <a:schemeClr val="accent1">
                  <a:lumMod val="25000"/>
                </a:schemeClr>
              </a:solidFill>
              <a:prstDash val="solid"/>
              <a:round/>
              <a:headEnd type="none" w="med" len="med"/>
              <a:tailEnd type="none" w="med" len="med"/>
            </a:ln>
            <a:effectLst/>
          </p:spPr>
          <p:txBody>
            <a:bodyPr lIns="91411" tIns="45705" rIns="91411" bIns="45705"/>
            <a:lstStyle/>
            <a:p>
              <a:pPr eaLnBrk="0" fontAlgn="auto" hangingPunct="0">
                <a:spcBef>
                  <a:spcPts val="0"/>
                </a:spcBef>
                <a:spcAft>
                  <a:spcPts val="0"/>
                </a:spcAft>
                <a:defRPr/>
              </a:pPr>
              <a:endParaRPr lang="zh-CN" altLang="en-US" sz="1800">
                <a:latin typeface="微软雅黑" pitchFamily="34" charset="-122"/>
                <a:ea typeface="微软雅黑" pitchFamily="34" charset="-122"/>
              </a:endParaRPr>
            </a:p>
          </p:txBody>
        </p:sp>
        <p:sp>
          <p:nvSpPr>
            <p:cNvPr id="36" name="虚尾箭头 35"/>
            <p:cNvSpPr/>
            <p:nvPr/>
          </p:nvSpPr>
          <p:spPr bwMode="auto">
            <a:xfrm>
              <a:off x="5454650" y="5534025"/>
              <a:ext cx="893763" cy="517525"/>
            </a:xfrm>
            <a:prstGeom prst="stripedRightArrow">
              <a:avLst/>
            </a:prstGeom>
            <a:solidFill>
              <a:schemeClr val="accent1"/>
            </a:solidFill>
            <a:ln w="9525" cap="flat" cmpd="sng" algn="ctr">
              <a:solidFill>
                <a:schemeClr val="accent1">
                  <a:lumMod val="25000"/>
                </a:schemeClr>
              </a:solidFill>
              <a:prstDash val="solid"/>
              <a:round/>
              <a:headEnd type="none" w="med" len="med"/>
              <a:tailEnd type="none" w="med" len="med"/>
            </a:ln>
            <a:effectLst/>
          </p:spPr>
          <p:txBody>
            <a:bodyPr lIns="91411" tIns="45705" rIns="91411" bIns="45705"/>
            <a:lstStyle/>
            <a:p>
              <a:pPr eaLnBrk="0" fontAlgn="auto" hangingPunct="0">
                <a:spcBef>
                  <a:spcPts val="0"/>
                </a:spcBef>
                <a:spcAft>
                  <a:spcPts val="0"/>
                </a:spcAft>
                <a:defRPr/>
              </a:pPr>
              <a:endParaRPr lang="zh-CN" altLang="en-US" sz="1800">
                <a:latin typeface="微软雅黑" pitchFamily="34" charset="-122"/>
                <a:ea typeface="微软雅黑" pitchFamily="34" charset="-122"/>
              </a:endParaRPr>
            </a:p>
          </p:txBody>
        </p:sp>
      </p:grpSp>
      <p:grpSp>
        <p:nvGrpSpPr>
          <p:cNvPr id="3" name="组合 20"/>
          <p:cNvGrpSpPr>
            <a:grpSpLocks/>
          </p:cNvGrpSpPr>
          <p:nvPr/>
        </p:nvGrpSpPr>
        <p:grpSpPr bwMode="auto">
          <a:xfrm>
            <a:off x="6462713" y="2479675"/>
            <a:ext cx="9058275" cy="3387725"/>
            <a:chOff x="6462713" y="2716213"/>
            <a:chExt cx="9058275" cy="3387725"/>
          </a:xfrm>
          <a:effectLst>
            <a:outerShdw blurRad="50800" dist="38100" dir="2700000" algn="tl" rotWithShape="0">
              <a:prstClr val="black">
                <a:alpha val="40000"/>
              </a:prstClr>
            </a:outerShdw>
          </a:effectLst>
        </p:grpSpPr>
        <p:sp>
          <p:nvSpPr>
            <p:cNvPr id="69646" name="矩形 12"/>
            <p:cNvSpPr>
              <a:spLocks noChangeArrowheads="1"/>
            </p:cNvSpPr>
            <p:nvPr/>
          </p:nvSpPr>
          <p:spPr bwMode="auto">
            <a:xfrm>
              <a:off x="6462713" y="2716213"/>
              <a:ext cx="9045575" cy="673100"/>
            </a:xfrm>
            <a:prstGeom prst="rect">
              <a:avLst/>
            </a:prstGeom>
            <a:solidFill>
              <a:schemeClr val="accent1"/>
            </a:solidFill>
            <a:ln w="9525" algn="ctr">
              <a:noFill/>
              <a:round/>
              <a:headEnd/>
              <a:tailEnd/>
            </a:ln>
          </p:spPr>
          <p:txBody>
            <a:bodyPr lIns="154256" tIns="77127" rIns="154256" bIns="77127"/>
            <a:lstStyle/>
            <a:p>
              <a:pPr defTabSz="1543050">
                <a:defRPr/>
              </a:pPr>
              <a:r>
                <a:rPr lang="zh-CN" altLang="en-US" sz="2000" dirty="0">
                  <a:latin typeface="微软雅黑" pitchFamily="34" charset="-122"/>
                  <a:ea typeface="微软雅黑" pitchFamily="34" charset="-122"/>
                </a:rPr>
                <a:t>无锡市人民路轨道交通</a:t>
              </a:r>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号线区间开发工程是市中心区域的重点商业项目，体量不大，但收益空间值得期待。</a:t>
              </a:r>
            </a:p>
          </p:txBody>
        </p:sp>
        <p:sp>
          <p:nvSpPr>
            <p:cNvPr id="69647" name="矩形 13"/>
            <p:cNvSpPr>
              <a:spLocks noChangeArrowheads="1"/>
            </p:cNvSpPr>
            <p:nvPr/>
          </p:nvSpPr>
          <p:spPr bwMode="auto">
            <a:xfrm>
              <a:off x="6473825" y="3617913"/>
              <a:ext cx="9047163" cy="673100"/>
            </a:xfrm>
            <a:prstGeom prst="rect">
              <a:avLst/>
            </a:prstGeom>
            <a:solidFill>
              <a:schemeClr val="accent1"/>
            </a:solidFill>
            <a:ln w="9525" algn="ctr">
              <a:noFill/>
              <a:round/>
              <a:headEnd/>
              <a:tailEnd/>
            </a:ln>
          </p:spPr>
          <p:txBody>
            <a:bodyPr lIns="154256" tIns="77127" rIns="154256" bIns="77127"/>
            <a:lstStyle/>
            <a:p>
              <a:pPr defTabSz="1543050">
                <a:defRPr/>
              </a:pPr>
              <a:r>
                <a:rPr lang="zh-CN" altLang="en-US" sz="2000" dirty="0">
                  <a:latin typeface="微软雅黑" pitchFamily="34" charset="-122"/>
                  <a:ea typeface="微软雅黑" pitchFamily="34" charset="-122"/>
                </a:rPr>
                <a:t>项目西临无锡商业中心之一中山路，附近的解放东路和解放西路也是城市主要道路，整体商业环境相当成熟。</a:t>
              </a:r>
            </a:p>
          </p:txBody>
        </p:sp>
        <p:sp>
          <p:nvSpPr>
            <p:cNvPr id="69648" name="矩形 36"/>
            <p:cNvSpPr>
              <a:spLocks noChangeArrowheads="1"/>
            </p:cNvSpPr>
            <p:nvPr/>
          </p:nvSpPr>
          <p:spPr bwMode="auto">
            <a:xfrm>
              <a:off x="6473825" y="4549775"/>
              <a:ext cx="9047163" cy="673100"/>
            </a:xfrm>
            <a:prstGeom prst="rect">
              <a:avLst/>
            </a:prstGeom>
            <a:solidFill>
              <a:schemeClr val="accent1"/>
            </a:solidFill>
            <a:ln w="9525" algn="ctr">
              <a:noFill/>
              <a:round/>
              <a:headEnd/>
              <a:tailEnd/>
            </a:ln>
          </p:spPr>
          <p:txBody>
            <a:bodyPr lIns="154256" tIns="77127" rIns="154256" bIns="77127"/>
            <a:lstStyle/>
            <a:p>
              <a:pPr defTabSz="1543050">
                <a:defRPr/>
              </a:pPr>
              <a:r>
                <a:rPr lang="zh-CN" altLang="en-US" sz="2000" dirty="0">
                  <a:latin typeface="微软雅黑" pitchFamily="34" charset="-122"/>
                  <a:ea typeface="微软雅黑" pitchFamily="34" charset="-122"/>
                </a:rPr>
                <a:t>项目所处崇安区属于城市中心地段，板块内目前住宅体量较少，许多小区处于拆迁重建阶段，未来几年内预计会有一批高品质住宅上市。</a:t>
              </a:r>
            </a:p>
          </p:txBody>
        </p:sp>
        <p:sp>
          <p:nvSpPr>
            <p:cNvPr id="69649" name="矩形 37"/>
            <p:cNvSpPr>
              <a:spLocks noChangeArrowheads="1"/>
            </p:cNvSpPr>
            <p:nvPr/>
          </p:nvSpPr>
          <p:spPr bwMode="auto">
            <a:xfrm>
              <a:off x="6473825" y="5430838"/>
              <a:ext cx="9047163" cy="673100"/>
            </a:xfrm>
            <a:prstGeom prst="rect">
              <a:avLst/>
            </a:prstGeom>
            <a:solidFill>
              <a:schemeClr val="accent1"/>
            </a:solidFill>
            <a:ln w="9525" algn="ctr">
              <a:solidFill>
                <a:schemeClr val="accent1">
                  <a:lumMod val="25000"/>
                </a:schemeClr>
              </a:solidFill>
              <a:round/>
              <a:headEnd/>
              <a:tailEnd/>
            </a:ln>
          </p:spPr>
          <p:txBody>
            <a:bodyPr lIns="154256" tIns="77127" rIns="154256" bIns="77127"/>
            <a:lstStyle/>
            <a:p>
              <a:pPr defTabSz="1543050">
                <a:defRPr/>
              </a:pPr>
              <a:r>
                <a:rPr lang="zh-CN" altLang="en-US" sz="2000" dirty="0">
                  <a:latin typeface="微软雅黑" pitchFamily="34" charset="-122"/>
                  <a:ea typeface="微软雅黑" pitchFamily="34" charset="-122"/>
                </a:rPr>
                <a:t>项目地块拥有城市主干道及次干道路，道路等级相对优越，消费者到达本项目便捷度较高，商圈辐射能级可有效延伸</a:t>
              </a:r>
            </a:p>
          </p:txBody>
        </p:sp>
      </p:grpSp>
      <p:sp>
        <p:nvSpPr>
          <p:cNvPr id="92173"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区域商业</a:t>
            </a:r>
          </a:p>
          <a:p>
            <a:pPr algn="ctr" defTabSz="1543050">
              <a:lnSpc>
                <a:spcPct val="90000"/>
              </a:lnSpc>
            </a:pPr>
            <a:r>
              <a:rPr lang="zh-CN" altLang="en-US" sz="3600" b="1"/>
              <a:t>价值及机会点挖掘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57038"/>
                                        </p:tgtEl>
                                        <p:attrNameLst>
                                          <p:attrName>style.visibility</p:attrName>
                                        </p:attrNameLst>
                                      </p:cBhvr>
                                      <p:to>
                                        <p:strVal val="visible"/>
                                      </p:to>
                                    </p:set>
                                    <p:anim calcmode="discrete" valueType="clr">
                                      <p:cBhvr override="childStyle">
                                        <p:cTn id="7" dur="30"/>
                                        <p:tgtEl>
                                          <p:spTgt spid="257038"/>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257038"/>
                                        </p:tgtEl>
                                        <p:attrNameLst>
                                          <p:attrName>fillcolor</p:attrName>
                                        </p:attrNameLst>
                                      </p:cBhvr>
                                      <p:tavLst>
                                        <p:tav tm="0">
                                          <p:val>
                                            <p:clrVal>
                                              <a:schemeClr val="accent2"/>
                                            </p:clrVal>
                                          </p:val>
                                        </p:tav>
                                        <p:tav tm="50000">
                                          <p:val>
                                            <p:clrVal>
                                              <a:schemeClr val="hlink"/>
                                            </p:clrVal>
                                          </p:val>
                                        </p:tav>
                                      </p:tavLst>
                                    </p:anim>
                                    <p:set>
                                      <p:cBhvr>
                                        <p:cTn id="9" dur="30"/>
                                        <p:tgtEl>
                                          <p:spTgt spid="257038"/>
                                        </p:tgtEl>
                                        <p:attrNameLst>
                                          <p:attrName>fill.type</p:attrName>
                                        </p:attrNameLst>
                                      </p:cBhvr>
                                      <p:to>
                                        <p:strVal val="solid"/>
                                      </p:to>
                                    </p:set>
                                  </p:childTnLst>
                                </p:cTn>
                              </p:par>
                            </p:childTnLst>
                          </p:cTn>
                        </p:par>
                        <p:par>
                          <p:cTn id="10" fill="hold" nodeType="afterGroup">
                            <p:stCondLst>
                              <p:cond delay="150"/>
                            </p:stCondLst>
                            <p:childTnLst>
                              <p:par>
                                <p:cTn id="11" presetID="9"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dissolve">
                                      <p:cBhvr>
                                        <p:cTn id="22" dur="500"/>
                                        <p:tgtEl>
                                          <p:spTgt spid="35"/>
                                        </p:tgtEl>
                                      </p:cBhvr>
                                    </p:animEffect>
                                  </p:childTnLst>
                                </p:cTn>
                              </p:par>
                            </p:childTnLst>
                          </p:cTn>
                        </p:par>
                        <p:par>
                          <p:cTn id="23" fill="hold" nodeType="afterGroup">
                            <p:stCondLst>
                              <p:cond delay="650"/>
                            </p:stCondLst>
                            <p:childTnLst>
                              <p:par>
                                <p:cTn id="24" presetID="17"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ppt_x</p:attrName>
                                        </p:attrNameLst>
                                      </p:cBhvr>
                                      <p:tavLst>
                                        <p:tav tm="0">
                                          <p:val>
                                            <p:strVal val="#ppt_x-#ppt_w/2"/>
                                          </p:val>
                                        </p:tav>
                                        <p:tav tm="100000">
                                          <p:val>
                                            <p:strVal val="#ppt_x"/>
                                          </p:val>
                                        </p:tav>
                                      </p:tavLst>
                                    </p:anim>
                                    <p:anim calcmode="lin" valueType="num">
                                      <p:cBhvr>
                                        <p:cTn id="27" dur="500" fill="hold"/>
                                        <p:tgtEl>
                                          <p:spTgt spid="2"/>
                                        </p:tgtEl>
                                        <p:attrNameLst>
                                          <p:attrName>ppt_y</p:attrName>
                                        </p:attrNameLst>
                                      </p:cBhvr>
                                      <p:tavLst>
                                        <p:tav tm="0">
                                          <p:val>
                                            <p:strVal val="#ppt_y"/>
                                          </p:val>
                                        </p:tav>
                                        <p:tav tm="100000">
                                          <p:val>
                                            <p:strVal val="#ppt_y"/>
                                          </p:val>
                                        </p:tav>
                                      </p:tavLst>
                                    </p:anim>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strVal val="#ppt_h"/>
                                          </p:val>
                                        </p:tav>
                                        <p:tav tm="100000">
                                          <p:val>
                                            <p:strVal val="#ppt_h"/>
                                          </p:val>
                                        </p:tav>
                                      </p:tavLst>
                                    </p:anim>
                                  </p:childTnLst>
                                </p:cTn>
                              </p:par>
                            </p:childTnLst>
                          </p:cTn>
                        </p:par>
                        <p:par>
                          <p:cTn id="30" fill="hold" nodeType="afterGroup">
                            <p:stCondLst>
                              <p:cond delay="1150"/>
                            </p:stCondLst>
                            <p:childTnLst>
                              <p:par>
                                <p:cTn id="31" presetID="17"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ppt_x</p:attrName>
                                        </p:attrNameLst>
                                      </p:cBhvr>
                                      <p:tavLst>
                                        <p:tav tm="0">
                                          <p:val>
                                            <p:strVal val="#ppt_x-#ppt_w/2"/>
                                          </p:val>
                                        </p:tav>
                                        <p:tav tm="100000">
                                          <p:val>
                                            <p:strVal val="#ppt_x"/>
                                          </p:val>
                                        </p:tav>
                                      </p:tavLst>
                                    </p:anim>
                                    <p:anim calcmode="lin" valueType="num">
                                      <p:cBhvr>
                                        <p:cTn id="34" dur="500" fill="hold"/>
                                        <p:tgtEl>
                                          <p:spTgt spid="3"/>
                                        </p:tgtEl>
                                        <p:attrNameLst>
                                          <p:attrName>ppt_y</p:attrName>
                                        </p:attrNameLst>
                                      </p:cBhvr>
                                      <p:tavLst>
                                        <p:tav tm="0">
                                          <p:val>
                                            <p:strVal val="#ppt_y"/>
                                          </p:val>
                                        </p:tav>
                                        <p:tav tm="100000">
                                          <p:val>
                                            <p:strVal val="#ppt_y"/>
                                          </p:val>
                                        </p:tav>
                                      </p:tavLst>
                                    </p:anim>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strVal val="#ppt_h"/>
                                          </p:val>
                                        </p:tav>
                                        <p:tav tm="100000">
                                          <p:val>
                                            <p:strVal val="#ppt_h"/>
                                          </p:val>
                                        </p:tav>
                                      </p:tavLst>
                                    </p:anim>
                                  </p:childTnLst>
                                </p:cTn>
                              </p:par>
                            </p:childTnLst>
                          </p:cTn>
                        </p:par>
                        <p:par>
                          <p:cTn id="37" fill="hold" nodeType="afterGroup">
                            <p:stCondLst>
                              <p:cond delay="1650"/>
                            </p:stCondLst>
                            <p:childTnLst>
                              <p:par>
                                <p:cTn id="38" presetID="12" presetClass="entr" presetSubtype="1"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slide(fromTop)">
                                      <p:cBhvr>
                                        <p:cTn id="40" dur="500"/>
                                        <p:tgtEl>
                                          <p:spTgt spid="5"/>
                                        </p:tgtEl>
                                      </p:cBhvr>
                                    </p:animEffect>
                                  </p:childTnLst>
                                </p:cTn>
                              </p:par>
                            </p:childTnLst>
                          </p:cTn>
                        </p:par>
                        <p:par>
                          <p:cTn id="41" fill="hold" nodeType="afterGroup">
                            <p:stCondLst>
                              <p:cond delay="2150"/>
                            </p:stCondLst>
                            <p:childTnLst>
                              <p:par>
                                <p:cTn id="42" presetID="9" presetClass="entr" presetSubtype="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nodeType="afterGroup">
                            <p:stCondLst>
                              <p:cond delay="2650"/>
                            </p:stCondLst>
                            <p:childTnLst>
                              <p:par>
                                <p:cTn id="46" presetID="17"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ppt_x</p:attrName>
                                        </p:attrNameLst>
                                      </p:cBhvr>
                                      <p:tavLst>
                                        <p:tav tm="0">
                                          <p:val>
                                            <p:strVal val="#ppt_x-#ppt_w/2"/>
                                          </p:val>
                                        </p:tav>
                                        <p:tav tm="100000">
                                          <p:val>
                                            <p:strVal val="#ppt_x"/>
                                          </p:val>
                                        </p:tav>
                                      </p:tavLst>
                                    </p:anim>
                                    <p:anim calcmode="lin" valueType="num">
                                      <p:cBhvr>
                                        <p:cTn id="49" dur="500" fill="hold"/>
                                        <p:tgtEl>
                                          <p:spTgt spid="29"/>
                                        </p:tgtEl>
                                        <p:attrNameLst>
                                          <p:attrName>ppt_y</p:attrName>
                                        </p:attrNameLst>
                                      </p:cBhvr>
                                      <p:tavLst>
                                        <p:tav tm="0">
                                          <p:val>
                                            <p:strVal val="#ppt_y"/>
                                          </p:val>
                                        </p:tav>
                                        <p:tav tm="100000">
                                          <p:val>
                                            <p:strVal val="#ppt_y"/>
                                          </p:val>
                                        </p:tav>
                                      </p:tavLst>
                                    </p:anim>
                                    <p:anim calcmode="lin" valueType="num">
                                      <p:cBhvr>
                                        <p:cTn id="50" dur="500" fill="hold"/>
                                        <p:tgtEl>
                                          <p:spTgt spid="29"/>
                                        </p:tgtEl>
                                        <p:attrNameLst>
                                          <p:attrName>ppt_w</p:attrName>
                                        </p:attrNameLst>
                                      </p:cBhvr>
                                      <p:tavLst>
                                        <p:tav tm="0">
                                          <p:val>
                                            <p:fltVal val="0"/>
                                          </p:val>
                                        </p:tav>
                                        <p:tav tm="100000">
                                          <p:val>
                                            <p:strVal val="#ppt_w"/>
                                          </p:val>
                                        </p:tav>
                                      </p:tavLst>
                                    </p:anim>
                                    <p:anim calcmode="lin" valueType="num">
                                      <p:cBhvr>
                                        <p:cTn id="51" dur="500" fill="hold"/>
                                        <p:tgtEl>
                                          <p:spTgt spid="29"/>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3150"/>
                            </p:stCondLst>
                            <p:childTnLst>
                              <p:par>
                                <p:cTn id="53" presetID="17" presetClass="entr" presetSubtype="8" fill="hold" grpId="0" nodeType="afterEffect">
                                  <p:stCondLst>
                                    <p:cond delay="0"/>
                                  </p:stCondLst>
                                  <p:childTnLst>
                                    <p:set>
                                      <p:cBhvr>
                                        <p:cTn id="54" dur="1" fill="hold">
                                          <p:stCondLst>
                                            <p:cond delay="0"/>
                                          </p:stCondLst>
                                        </p:cTn>
                                        <p:tgtEl>
                                          <p:spTgt spid="72718"/>
                                        </p:tgtEl>
                                        <p:attrNameLst>
                                          <p:attrName>style.visibility</p:attrName>
                                        </p:attrNameLst>
                                      </p:cBhvr>
                                      <p:to>
                                        <p:strVal val="visible"/>
                                      </p:to>
                                    </p:set>
                                    <p:anim calcmode="lin" valueType="num">
                                      <p:cBhvr>
                                        <p:cTn id="55" dur="500" fill="hold"/>
                                        <p:tgtEl>
                                          <p:spTgt spid="72718"/>
                                        </p:tgtEl>
                                        <p:attrNameLst>
                                          <p:attrName>ppt_x</p:attrName>
                                        </p:attrNameLst>
                                      </p:cBhvr>
                                      <p:tavLst>
                                        <p:tav tm="0">
                                          <p:val>
                                            <p:strVal val="#ppt_x-#ppt_w/2"/>
                                          </p:val>
                                        </p:tav>
                                        <p:tav tm="100000">
                                          <p:val>
                                            <p:strVal val="#ppt_x"/>
                                          </p:val>
                                        </p:tav>
                                      </p:tavLst>
                                    </p:anim>
                                    <p:anim calcmode="lin" valueType="num">
                                      <p:cBhvr>
                                        <p:cTn id="56" dur="500" fill="hold"/>
                                        <p:tgtEl>
                                          <p:spTgt spid="72718"/>
                                        </p:tgtEl>
                                        <p:attrNameLst>
                                          <p:attrName>ppt_y</p:attrName>
                                        </p:attrNameLst>
                                      </p:cBhvr>
                                      <p:tavLst>
                                        <p:tav tm="0">
                                          <p:val>
                                            <p:strVal val="#ppt_y"/>
                                          </p:val>
                                        </p:tav>
                                        <p:tav tm="100000">
                                          <p:val>
                                            <p:strVal val="#ppt_y"/>
                                          </p:val>
                                        </p:tav>
                                      </p:tavLst>
                                    </p:anim>
                                    <p:anim calcmode="lin" valueType="num">
                                      <p:cBhvr>
                                        <p:cTn id="57" dur="500" fill="hold"/>
                                        <p:tgtEl>
                                          <p:spTgt spid="72718"/>
                                        </p:tgtEl>
                                        <p:attrNameLst>
                                          <p:attrName>ppt_w</p:attrName>
                                        </p:attrNameLst>
                                      </p:cBhvr>
                                      <p:tavLst>
                                        <p:tav tm="0">
                                          <p:val>
                                            <p:fltVal val="0"/>
                                          </p:val>
                                        </p:tav>
                                        <p:tav tm="100000">
                                          <p:val>
                                            <p:strVal val="#ppt_w"/>
                                          </p:val>
                                        </p:tav>
                                      </p:tavLst>
                                    </p:anim>
                                    <p:anim calcmode="lin" valueType="num">
                                      <p:cBhvr>
                                        <p:cTn id="58" dur="500" fill="hold"/>
                                        <p:tgtEl>
                                          <p:spTgt spid="727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7" grpId="0" animBg="1"/>
      <p:bldP spid="29" grpId="0" animBg="1"/>
      <p:bldP spid="72718" grpId="0" animBg="1"/>
      <p:bldP spid="257038" grpId="0"/>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项目核心价值解读</a:t>
            </a:r>
          </a:p>
        </p:txBody>
      </p:sp>
      <p:sp>
        <p:nvSpPr>
          <p:cNvPr id="110603" name="Rectangle 11"/>
          <p:cNvSpPr>
            <a:spLocks noChangeArrowheads="1"/>
          </p:cNvSpPr>
          <p:nvPr/>
        </p:nvSpPr>
        <p:spPr bwMode="auto">
          <a:xfrm>
            <a:off x="11612563" y="7413625"/>
            <a:ext cx="5334000" cy="1562100"/>
          </a:xfrm>
          <a:prstGeom prst="rect">
            <a:avLst/>
          </a:prstGeom>
          <a:solidFill>
            <a:schemeClr val="bg1"/>
          </a:solidFill>
          <a:ln w="9525">
            <a:solidFill>
              <a:srgbClr val="800000"/>
            </a:solidFill>
            <a:miter lim="800000"/>
            <a:headEnd/>
            <a:tailEnd/>
          </a:ln>
          <a:effectLst>
            <a:outerShdw dist="35921" dir="2700000" algn="ctr" rotWithShape="0">
              <a:schemeClr val="bg2"/>
            </a:outerShdw>
          </a:effectLst>
        </p:spPr>
        <p:txBody>
          <a:bodyPr anchor="ctr">
            <a:spAutoFit/>
          </a:bodyPr>
          <a:lstStyle/>
          <a:p>
            <a:pPr>
              <a:buFont typeface="Wingdings" pitchFamily="2" charset="2"/>
              <a:buChar char="u"/>
              <a:defRPr/>
            </a:pPr>
            <a:r>
              <a:rPr lang="zh-CN" altLang="en-US" sz="2400" dirty="0"/>
              <a:t>项目位于地铁三阳广场站和东林广场站的地下，西起新生路、东至苏家弄；由于西侧临近中山路，因此将成为商业建设的重点区域。</a:t>
            </a:r>
          </a:p>
        </p:txBody>
      </p:sp>
      <p:sp>
        <p:nvSpPr>
          <p:cNvPr id="110624" name="Text Box 32"/>
          <p:cNvSpPr txBox="1">
            <a:spLocks noChangeArrowheads="1"/>
          </p:cNvSpPr>
          <p:nvPr/>
        </p:nvSpPr>
        <p:spPr bwMode="auto">
          <a:xfrm>
            <a:off x="944563" y="2803525"/>
            <a:ext cx="9886950" cy="1431925"/>
          </a:xfrm>
          <a:prstGeom prst="rect">
            <a:avLst/>
          </a:prstGeom>
          <a:solidFill>
            <a:srgbClr val="3366CC"/>
          </a:solidFill>
          <a:ln w="9525">
            <a:noFill/>
            <a:miter lim="800000"/>
            <a:headEnd/>
            <a:tailEnd/>
          </a:ln>
          <a:effectLst>
            <a:outerShdw blurRad="50800" dist="38100" dir="2700000" algn="tl" rotWithShape="0">
              <a:prstClr val="black">
                <a:alpha val="40000"/>
              </a:prstClr>
            </a:outerShdw>
          </a:effectLst>
        </p:spPr>
        <p:txBody>
          <a:bodyPr anchor="ctr"/>
          <a:lstStyle/>
          <a:p>
            <a:pPr algn="ctr" defTabSz="1543050">
              <a:defRPr/>
            </a:pPr>
            <a:r>
              <a:rPr lang="zh-CN" altLang="en-US" b="1">
                <a:solidFill>
                  <a:schemeClr val="bg1"/>
                </a:solidFill>
              </a:rPr>
              <a:t>核心地段依然创造核心价值，轨道扶持，消费诉求变化，地下商业未来值得期待</a:t>
            </a:r>
            <a:r>
              <a:rPr lang="en-US" altLang="zh-CN" b="1">
                <a:solidFill>
                  <a:schemeClr val="bg1"/>
                </a:solidFill>
              </a:rPr>
              <a:t>……</a:t>
            </a:r>
          </a:p>
        </p:txBody>
      </p:sp>
      <p:grpSp>
        <p:nvGrpSpPr>
          <p:cNvPr id="2" name="Group 43"/>
          <p:cNvGrpSpPr>
            <a:grpSpLocks noChangeAspect="1"/>
          </p:cNvGrpSpPr>
          <p:nvPr/>
        </p:nvGrpSpPr>
        <p:grpSpPr bwMode="auto">
          <a:xfrm>
            <a:off x="487363" y="5165725"/>
            <a:ext cx="11017250" cy="3884613"/>
            <a:chOff x="130" y="3255"/>
            <a:chExt cx="6940" cy="2447"/>
          </a:xfrm>
          <a:effectLst>
            <a:outerShdw blurRad="50800" dist="38100" dir="2700000" algn="tl" rotWithShape="0">
              <a:prstClr val="black">
                <a:alpha val="40000"/>
              </a:prstClr>
            </a:outerShdw>
          </a:effectLst>
        </p:grpSpPr>
        <p:pic>
          <p:nvPicPr>
            <p:cNvPr id="19463" name="Picture 34" descr="20071223175935863_2"/>
            <p:cNvPicPr>
              <a:picLocks noChangeAspect="1" noChangeArrowheads="1"/>
            </p:cNvPicPr>
            <p:nvPr/>
          </p:nvPicPr>
          <p:blipFill>
            <a:blip r:embed="rId2"/>
            <a:srcRect/>
            <a:stretch>
              <a:fillRect/>
            </a:stretch>
          </p:blipFill>
          <p:spPr bwMode="auto">
            <a:xfrm>
              <a:off x="2845" y="4357"/>
              <a:ext cx="1040" cy="1338"/>
            </a:xfrm>
            <a:prstGeom prst="rect">
              <a:avLst/>
            </a:prstGeom>
            <a:noFill/>
            <a:ln w="9525">
              <a:noFill/>
              <a:miter lim="800000"/>
              <a:headEnd/>
              <a:tailEnd/>
            </a:ln>
          </p:spPr>
        </p:pic>
        <p:pic>
          <p:nvPicPr>
            <p:cNvPr id="19464" name="Picture 35" descr="2214653596899"/>
            <p:cNvPicPr>
              <a:picLocks noChangeAspect="1" noChangeArrowheads="1"/>
            </p:cNvPicPr>
            <p:nvPr/>
          </p:nvPicPr>
          <p:blipFill>
            <a:blip r:embed="rId3"/>
            <a:srcRect/>
            <a:stretch>
              <a:fillRect/>
            </a:stretch>
          </p:blipFill>
          <p:spPr bwMode="auto">
            <a:xfrm>
              <a:off x="3883" y="4358"/>
              <a:ext cx="1396" cy="1339"/>
            </a:xfrm>
            <a:prstGeom prst="rect">
              <a:avLst/>
            </a:prstGeom>
            <a:noFill/>
            <a:ln w="9525">
              <a:noFill/>
              <a:miter lim="800000"/>
              <a:headEnd/>
              <a:tailEnd/>
            </a:ln>
          </p:spPr>
        </p:pic>
        <p:pic>
          <p:nvPicPr>
            <p:cNvPr id="19465" name="Picture 37" descr="200848123245522"/>
            <p:cNvPicPr>
              <a:picLocks noChangeAspect="1" noChangeArrowheads="1"/>
            </p:cNvPicPr>
            <p:nvPr/>
          </p:nvPicPr>
          <p:blipFill>
            <a:blip r:embed="rId4"/>
            <a:srcRect/>
            <a:stretch>
              <a:fillRect/>
            </a:stretch>
          </p:blipFill>
          <p:spPr bwMode="auto">
            <a:xfrm>
              <a:off x="5271" y="4363"/>
              <a:ext cx="1783" cy="1339"/>
            </a:xfrm>
            <a:prstGeom prst="rect">
              <a:avLst/>
            </a:prstGeom>
            <a:noFill/>
            <a:ln w="9525">
              <a:noFill/>
              <a:miter lim="800000"/>
              <a:headEnd/>
              <a:tailEnd/>
            </a:ln>
          </p:spPr>
        </p:pic>
        <p:pic>
          <p:nvPicPr>
            <p:cNvPr id="19466" name="Picture 13" descr="npo000093"/>
            <p:cNvPicPr>
              <a:picLocks noChangeAspect="1" noChangeArrowheads="1"/>
            </p:cNvPicPr>
            <p:nvPr/>
          </p:nvPicPr>
          <p:blipFill>
            <a:blip r:embed="rId5"/>
            <a:srcRect/>
            <a:stretch>
              <a:fillRect/>
            </a:stretch>
          </p:blipFill>
          <p:spPr bwMode="auto">
            <a:xfrm>
              <a:off x="5703" y="3255"/>
              <a:ext cx="1367" cy="1112"/>
            </a:xfrm>
            <a:prstGeom prst="rect">
              <a:avLst/>
            </a:prstGeom>
            <a:noFill/>
            <a:ln w="9525" algn="ctr">
              <a:noFill/>
              <a:miter lim="800000"/>
              <a:headEnd/>
              <a:tailEnd/>
            </a:ln>
          </p:spPr>
        </p:pic>
        <p:pic>
          <p:nvPicPr>
            <p:cNvPr id="19467" name="Picture 9" descr="npo00009f"/>
            <p:cNvPicPr>
              <a:picLocks noChangeAspect="1" noChangeArrowheads="1"/>
            </p:cNvPicPr>
            <p:nvPr/>
          </p:nvPicPr>
          <p:blipFill>
            <a:blip r:embed="rId6"/>
            <a:srcRect/>
            <a:stretch>
              <a:fillRect/>
            </a:stretch>
          </p:blipFill>
          <p:spPr bwMode="auto">
            <a:xfrm>
              <a:off x="4330" y="3255"/>
              <a:ext cx="1364" cy="1112"/>
            </a:xfrm>
            <a:prstGeom prst="rect">
              <a:avLst/>
            </a:prstGeom>
            <a:noFill/>
            <a:ln w="9525" algn="ctr">
              <a:noFill/>
              <a:miter lim="800000"/>
              <a:headEnd/>
              <a:tailEnd/>
            </a:ln>
          </p:spPr>
        </p:pic>
        <p:pic>
          <p:nvPicPr>
            <p:cNvPr id="19468" name="Picture 36" descr="无标题"/>
            <p:cNvPicPr>
              <a:picLocks noChangeAspect="1" noChangeArrowheads="1"/>
            </p:cNvPicPr>
            <p:nvPr/>
          </p:nvPicPr>
          <p:blipFill>
            <a:blip r:embed="rId7"/>
            <a:srcRect/>
            <a:stretch>
              <a:fillRect/>
            </a:stretch>
          </p:blipFill>
          <p:spPr bwMode="auto">
            <a:xfrm>
              <a:off x="2845" y="3255"/>
              <a:ext cx="1483" cy="1112"/>
            </a:xfrm>
            <a:prstGeom prst="rect">
              <a:avLst/>
            </a:prstGeom>
            <a:noFill/>
            <a:ln w="9525">
              <a:noFill/>
              <a:miter lim="800000"/>
              <a:headEnd/>
              <a:tailEnd/>
            </a:ln>
          </p:spPr>
        </p:pic>
        <p:pic>
          <p:nvPicPr>
            <p:cNvPr id="19469" name="Picture 25" descr="bd0622-001"/>
            <p:cNvPicPr>
              <a:picLocks noChangeAspect="1" noChangeArrowheads="1"/>
            </p:cNvPicPr>
            <p:nvPr/>
          </p:nvPicPr>
          <p:blipFill>
            <a:blip r:embed="rId8"/>
            <a:srcRect/>
            <a:stretch>
              <a:fillRect/>
            </a:stretch>
          </p:blipFill>
          <p:spPr bwMode="auto">
            <a:xfrm>
              <a:off x="130" y="3255"/>
              <a:ext cx="2716" cy="2447"/>
            </a:xfrm>
            <a:prstGeom prst="rect">
              <a:avLst/>
            </a:prstGeom>
            <a:noFill/>
            <a:ln w="9525">
              <a:noFill/>
              <a:miter lim="800000"/>
              <a:headEnd/>
              <a:tailEnd/>
            </a:ln>
          </p:spPr>
        </p:pic>
      </p:grpSp>
      <p:pic>
        <p:nvPicPr>
          <p:cNvPr id="110636" name="Picture 44" descr="_[`}F6_0Z5E8`~H(3[0GVZM"/>
          <p:cNvPicPr>
            <a:picLocks noChangeAspect="1" noChangeArrowheads="1"/>
          </p:cNvPicPr>
          <p:nvPr/>
        </p:nvPicPr>
        <p:blipFill>
          <a:blip r:embed="rId9"/>
          <a:srcRect/>
          <a:stretch>
            <a:fillRect/>
          </a:stretch>
        </p:blipFill>
        <p:spPr bwMode="auto">
          <a:xfrm>
            <a:off x="11536363" y="1431925"/>
            <a:ext cx="5410200" cy="5387975"/>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0624"/>
                                        </p:tgtEl>
                                        <p:attrNameLst>
                                          <p:attrName>style.visibility</p:attrName>
                                        </p:attrNameLst>
                                      </p:cBhvr>
                                      <p:to>
                                        <p:strVal val="visible"/>
                                      </p:to>
                                    </p:set>
                                    <p:animEffect transition="in" filter="wipe(up)">
                                      <p:cBhvr>
                                        <p:cTn id="7" dur="500"/>
                                        <p:tgtEl>
                                          <p:spTgt spid="11062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1000"/>
                            </p:stCondLst>
                            <p:childTnLst>
                              <p:par>
                                <p:cTn id="13" presetID="23" presetClass="entr" presetSubtype="16" fill="hold" nodeType="afterEffect">
                                  <p:stCondLst>
                                    <p:cond delay="0"/>
                                  </p:stCondLst>
                                  <p:childTnLst>
                                    <p:set>
                                      <p:cBhvr>
                                        <p:cTn id="14" dur="1" fill="hold">
                                          <p:stCondLst>
                                            <p:cond delay="0"/>
                                          </p:stCondLst>
                                        </p:cTn>
                                        <p:tgtEl>
                                          <p:spTgt spid="110636"/>
                                        </p:tgtEl>
                                        <p:attrNameLst>
                                          <p:attrName>style.visibility</p:attrName>
                                        </p:attrNameLst>
                                      </p:cBhvr>
                                      <p:to>
                                        <p:strVal val="visible"/>
                                      </p:to>
                                    </p:set>
                                    <p:anim calcmode="lin" valueType="num">
                                      <p:cBhvr>
                                        <p:cTn id="15" dur="500" fill="hold"/>
                                        <p:tgtEl>
                                          <p:spTgt spid="110636"/>
                                        </p:tgtEl>
                                        <p:attrNameLst>
                                          <p:attrName>ppt_w</p:attrName>
                                        </p:attrNameLst>
                                      </p:cBhvr>
                                      <p:tavLst>
                                        <p:tav tm="0">
                                          <p:val>
                                            <p:fltVal val="0"/>
                                          </p:val>
                                        </p:tav>
                                        <p:tav tm="100000">
                                          <p:val>
                                            <p:strVal val="#ppt_w"/>
                                          </p:val>
                                        </p:tav>
                                      </p:tavLst>
                                    </p:anim>
                                    <p:anim calcmode="lin" valueType="num">
                                      <p:cBhvr>
                                        <p:cTn id="16" dur="500" fill="hold"/>
                                        <p:tgtEl>
                                          <p:spTgt spid="110636"/>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110603"/>
                                        </p:tgtEl>
                                        <p:attrNameLst>
                                          <p:attrName>style.visibility</p:attrName>
                                        </p:attrNameLst>
                                      </p:cBhvr>
                                      <p:to>
                                        <p:strVal val="visible"/>
                                      </p:to>
                                    </p:set>
                                    <p:anim calcmode="lin" valueType="num">
                                      <p:cBhvr>
                                        <p:cTn id="20" dur="500" fill="hold"/>
                                        <p:tgtEl>
                                          <p:spTgt spid="110603"/>
                                        </p:tgtEl>
                                        <p:attrNameLst>
                                          <p:attrName>ppt_w</p:attrName>
                                        </p:attrNameLst>
                                      </p:cBhvr>
                                      <p:tavLst>
                                        <p:tav tm="0">
                                          <p:val>
                                            <p:fltVal val="0"/>
                                          </p:val>
                                        </p:tav>
                                        <p:tav tm="100000">
                                          <p:val>
                                            <p:strVal val="#ppt_w"/>
                                          </p:val>
                                        </p:tav>
                                      </p:tavLst>
                                    </p:anim>
                                    <p:anim calcmode="lin" valueType="num">
                                      <p:cBhvr>
                                        <p:cTn id="21" dur="500" fill="hold"/>
                                        <p:tgtEl>
                                          <p:spTgt spid="1106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3" grpId="0" animBg="1"/>
      <p:bldP spid="1106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4"/>
          <p:cNvSpPr>
            <a:spLocks noChangeArrowheads="1"/>
          </p:cNvSpPr>
          <p:nvPr/>
        </p:nvSpPr>
        <p:spPr bwMode="auto">
          <a:xfrm>
            <a:off x="869950" y="1392238"/>
            <a:ext cx="16000413"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256" tIns="77127" rIns="154256" bIns="77127">
            <a:spAutoFit/>
          </a:bodyPr>
          <a:lstStyle/>
          <a:p>
            <a:pPr algn="ctr" defTabSz="1543050"/>
            <a:r>
              <a:rPr lang="zh-CN" altLang="en-US" sz="3000" b="1">
                <a:solidFill>
                  <a:schemeClr val="tx2"/>
                </a:solidFill>
                <a:latin typeface="微软雅黑" pitchFamily="34" charset="-122"/>
                <a:ea typeface="微软雅黑" pitchFamily="34" charset="-122"/>
              </a:rPr>
              <a:t>项目特征结论对定位方向的启示</a:t>
            </a:r>
          </a:p>
        </p:txBody>
      </p:sp>
      <p:sp>
        <p:nvSpPr>
          <p:cNvPr id="259075" name="矩形​​ 1"/>
          <p:cNvSpPr>
            <a:spLocks noChangeArrowheads="1"/>
          </p:cNvSpPr>
          <p:nvPr/>
        </p:nvSpPr>
        <p:spPr bwMode="auto">
          <a:xfrm>
            <a:off x="1630363" y="2422525"/>
            <a:ext cx="13996987" cy="1485900"/>
          </a:xfrm>
          <a:prstGeom prst="rect">
            <a:avLst/>
          </a:prstGeom>
          <a:solidFill>
            <a:srgbClr val="3366CC"/>
          </a:solidFill>
          <a:ln w="9525">
            <a:noFill/>
            <a:miter lim="800000"/>
            <a:headEnd/>
            <a:tailEnd/>
          </a:ln>
          <a:effectLst>
            <a:outerShdw blurRad="50800" dist="38100" dir="2700000" algn="tl" rotWithShape="0">
              <a:prstClr val="black">
                <a:alpha val="40000"/>
              </a:prstClr>
            </a:outerShdw>
          </a:effectLst>
        </p:spPr>
        <p:txBody>
          <a:bodyPr lIns="161777" tIns="80890" rIns="161777" bIns="80890">
            <a:spAutoFit/>
          </a:bodyPr>
          <a:lstStyle/>
          <a:p>
            <a:pPr marL="503238" indent="-503238" defTabSz="1543050">
              <a:lnSpc>
                <a:spcPct val="150000"/>
              </a:lnSpc>
              <a:buFont typeface="Wingdings" pitchFamily="2" charset="2"/>
              <a:buChar char="n"/>
              <a:defRPr/>
            </a:pPr>
            <a:r>
              <a:rPr lang="zh-CN" altLang="zh-CN" sz="2900" b="1" dirty="0">
                <a:solidFill>
                  <a:schemeClr val="bg1"/>
                </a:solidFill>
                <a:latin typeface="微软雅黑" pitchFamily="34" charset="-122"/>
                <a:ea typeface="微软雅黑" pitchFamily="34" charset="-122"/>
              </a:rPr>
              <a:t>本案商业的规划体量及立地条件，初步确定项目为</a:t>
            </a:r>
            <a:r>
              <a:rPr lang="zh-CN" altLang="en-US" sz="2900" b="1" dirty="0">
                <a:solidFill>
                  <a:schemeClr val="bg1"/>
                </a:solidFill>
                <a:latin typeface="微软雅黑" pitchFamily="34" charset="-122"/>
                <a:ea typeface="微软雅黑" pitchFamily="34" charset="-122"/>
              </a:rPr>
              <a:t>无锡</a:t>
            </a:r>
            <a:r>
              <a:rPr lang="zh-CN" altLang="zh-CN" sz="2900" b="1" dirty="0">
                <a:solidFill>
                  <a:schemeClr val="bg1"/>
                </a:solidFill>
                <a:latin typeface="微软雅黑" pitchFamily="34" charset="-122"/>
                <a:ea typeface="微软雅黑" pitchFamily="34" charset="-122"/>
              </a:rPr>
              <a:t>市</a:t>
            </a:r>
            <a:r>
              <a:rPr lang="zh-CN" altLang="en-US" sz="2900" b="1" dirty="0">
                <a:solidFill>
                  <a:schemeClr val="bg1"/>
                </a:solidFill>
                <a:latin typeface="微软雅黑" pitchFamily="34" charset="-122"/>
                <a:ea typeface="微软雅黑" pitchFamily="34" charset="-122"/>
              </a:rPr>
              <a:t>代表性地铁</a:t>
            </a:r>
            <a:r>
              <a:rPr lang="zh-CN" altLang="zh-CN" sz="2900" b="1" dirty="0">
                <a:solidFill>
                  <a:schemeClr val="bg1"/>
                </a:solidFill>
                <a:latin typeface="微软雅黑" pitchFamily="34" charset="-122"/>
                <a:ea typeface="微软雅黑" pitchFamily="34" charset="-122"/>
              </a:rPr>
              <a:t>商业中心能级，辐射商圈为</a:t>
            </a:r>
            <a:r>
              <a:rPr lang="zh-CN" altLang="en-US" sz="2900" b="1" dirty="0">
                <a:solidFill>
                  <a:schemeClr val="bg1"/>
                </a:solidFill>
                <a:latin typeface="微软雅黑" pitchFamily="34" charset="-122"/>
                <a:ea typeface="微软雅黑" pitchFamily="34" charset="-122"/>
              </a:rPr>
              <a:t>无锡</a:t>
            </a:r>
            <a:r>
              <a:rPr lang="zh-CN" altLang="zh-CN" sz="2900" b="1" dirty="0">
                <a:solidFill>
                  <a:schemeClr val="bg1"/>
                </a:solidFill>
                <a:latin typeface="微软雅黑" pitchFamily="34" charset="-122"/>
                <a:ea typeface="微软雅黑" pitchFamily="34" charset="-122"/>
              </a:rPr>
              <a:t>郊县</a:t>
            </a:r>
            <a:r>
              <a:rPr lang="zh-CN" altLang="en-US" sz="2900" b="1" dirty="0">
                <a:solidFill>
                  <a:schemeClr val="bg1"/>
                </a:solidFill>
                <a:latin typeface="微软雅黑" pitchFamily="34" charset="-122"/>
                <a:ea typeface="微软雅黑" pitchFamily="34" charset="-122"/>
              </a:rPr>
              <a:t>；</a:t>
            </a:r>
            <a:endParaRPr lang="zh-CN" altLang="zh-CN" sz="2900" b="1" dirty="0">
              <a:solidFill>
                <a:schemeClr val="bg1"/>
              </a:solidFill>
              <a:latin typeface="微软雅黑" pitchFamily="34" charset="-122"/>
              <a:ea typeface="微软雅黑" pitchFamily="34" charset="-122"/>
            </a:endParaRPr>
          </a:p>
        </p:txBody>
      </p:sp>
      <p:sp>
        <p:nvSpPr>
          <p:cNvPr id="259076" name="矩形​​ 5"/>
          <p:cNvSpPr>
            <a:spLocks noChangeArrowheads="1"/>
          </p:cNvSpPr>
          <p:nvPr/>
        </p:nvSpPr>
        <p:spPr bwMode="auto">
          <a:xfrm>
            <a:off x="1622425" y="4559300"/>
            <a:ext cx="13996988" cy="1485900"/>
          </a:xfrm>
          <a:prstGeom prst="rect">
            <a:avLst/>
          </a:prstGeom>
          <a:solidFill>
            <a:srgbClr val="3366CC"/>
          </a:solidFill>
          <a:ln w="9525">
            <a:noFill/>
            <a:miter lim="800000"/>
            <a:headEnd/>
            <a:tailEnd/>
          </a:ln>
          <a:effectLst>
            <a:outerShdw blurRad="50800" dist="38100" dir="2700000" algn="tl" rotWithShape="0">
              <a:prstClr val="black">
                <a:alpha val="40000"/>
              </a:prstClr>
            </a:outerShdw>
          </a:effectLst>
        </p:spPr>
        <p:txBody>
          <a:bodyPr lIns="161777" tIns="80890" rIns="161777" bIns="80890">
            <a:spAutoFit/>
          </a:bodyPr>
          <a:lstStyle/>
          <a:p>
            <a:pPr marL="503238" indent="-503238" defTabSz="1543050">
              <a:lnSpc>
                <a:spcPct val="150000"/>
              </a:lnSpc>
              <a:buFont typeface="Wingdings" pitchFamily="2" charset="2"/>
              <a:buChar char="n"/>
              <a:defRPr/>
            </a:pPr>
            <a:r>
              <a:rPr lang="zh-CN" altLang="zh-CN" sz="2900" b="1">
                <a:solidFill>
                  <a:schemeClr val="bg1"/>
                </a:solidFill>
                <a:latin typeface="微软雅黑" pitchFamily="34" charset="-122"/>
                <a:ea typeface="微软雅黑" pitchFamily="34" charset="-122"/>
              </a:rPr>
              <a:t>从地理位置上来看，本项目所处的区域属于</a:t>
            </a:r>
            <a:r>
              <a:rPr lang="zh-CN" altLang="en-US" sz="2900" b="1">
                <a:solidFill>
                  <a:schemeClr val="bg1"/>
                </a:solidFill>
                <a:latin typeface="微软雅黑" pitchFamily="34" charset="-122"/>
                <a:ea typeface="微软雅黑" pitchFamily="34" charset="-122"/>
              </a:rPr>
              <a:t>无锡</a:t>
            </a:r>
            <a:r>
              <a:rPr lang="zh-CN" altLang="zh-CN" sz="2900" b="1">
                <a:solidFill>
                  <a:schemeClr val="bg1"/>
                </a:solidFill>
                <a:latin typeface="微软雅黑" pitchFamily="34" charset="-122"/>
                <a:ea typeface="微软雅黑" pitchFamily="34" charset="-122"/>
              </a:rPr>
              <a:t>城市中心，具有得天独厚的战略地位；作为</a:t>
            </a:r>
            <a:r>
              <a:rPr lang="zh-CN" altLang="en-US" sz="2900" b="1">
                <a:solidFill>
                  <a:schemeClr val="bg1"/>
                </a:solidFill>
                <a:latin typeface="微软雅黑" pitchFamily="34" charset="-122"/>
                <a:ea typeface="微软雅黑" pitchFamily="34" charset="-122"/>
              </a:rPr>
              <a:t>无锡商业发展的重点区域，周边环境相当成熟。</a:t>
            </a:r>
            <a:endParaRPr lang="zh-CN" altLang="zh-CN" sz="2900" b="1">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30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300"/>
                                        <p:tgtEl>
                                          <p:spTgt spid="5"/>
                                        </p:tgtEl>
                                        <p:attrNameLst>
                                          <p:attrName>fillcolor</p:attrName>
                                        </p:attrNameLst>
                                      </p:cBhvr>
                                      <p:tavLst>
                                        <p:tav tm="0">
                                          <p:val>
                                            <p:clrVal>
                                              <a:schemeClr val="accent2"/>
                                            </p:clrVal>
                                          </p:val>
                                        </p:tav>
                                        <p:tav tm="50000">
                                          <p:val>
                                            <p:clrVal>
                                              <a:schemeClr val="hlink"/>
                                            </p:clrVal>
                                          </p:val>
                                        </p:tav>
                                      </p:tavLst>
                                    </p:anim>
                                    <p:set>
                                      <p:cBhvr>
                                        <p:cTn id="9" dur="300"/>
                                        <p:tgtEl>
                                          <p:spTgt spid="5"/>
                                        </p:tgtEl>
                                        <p:attrNameLst>
                                          <p:attrName>fill.type</p:attrName>
                                        </p:attrNameLst>
                                      </p:cBhvr>
                                      <p:to>
                                        <p:strVal val="solid"/>
                                      </p:to>
                                    </p:set>
                                  </p:childTnLst>
                                </p:cTn>
                              </p:par>
                            </p:childTnLst>
                          </p:cTn>
                        </p:par>
                        <p:par>
                          <p:cTn id="10" fill="hold" nodeType="afterGroup">
                            <p:stCondLst>
                              <p:cond delay="2250"/>
                            </p:stCondLst>
                            <p:childTnLst>
                              <p:par>
                                <p:cTn id="11" presetID="23" presetClass="entr" presetSubtype="16" fill="hold" grpId="0" nodeType="afterEffect">
                                  <p:stCondLst>
                                    <p:cond delay="0"/>
                                  </p:stCondLst>
                                  <p:childTnLst>
                                    <p:set>
                                      <p:cBhvr>
                                        <p:cTn id="12" dur="1" fill="hold">
                                          <p:stCondLst>
                                            <p:cond delay="0"/>
                                          </p:stCondLst>
                                        </p:cTn>
                                        <p:tgtEl>
                                          <p:spTgt spid="259075"/>
                                        </p:tgtEl>
                                        <p:attrNameLst>
                                          <p:attrName>style.visibility</p:attrName>
                                        </p:attrNameLst>
                                      </p:cBhvr>
                                      <p:to>
                                        <p:strVal val="visible"/>
                                      </p:to>
                                    </p:set>
                                    <p:anim calcmode="lin" valueType="num">
                                      <p:cBhvr>
                                        <p:cTn id="13" dur="500" fill="hold"/>
                                        <p:tgtEl>
                                          <p:spTgt spid="259075"/>
                                        </p:tgtEl>
                                        <p:attrNameLst>
                                          <p:attrName>ppt_w</p:attrName>
                                        </p:attrNameLst>
                                      </p:cBhvr>
                                      <p:tavLst>
                                        <p:tav tm="0">
                                          <p:val>
                                            <p:fltVal val="0"/>
                                          </p:val>
                                        </p:tav>
                                        <p:tav tm="100000">
                                          <p:val>
                                            <p:strVal val="#ppt_w"/>
                                          </p:val>
                                        </p:tav>
                                      </p:tavLst>
                                    </p:anim>
                                    <p:anim calcmode="lin" valueType="num">
                                      <p:cBhvr>
                                        <p:cTn id="14" dur="500" fill="hold"/>
                                        <p:tgtEl>
                                          <p:spTgt spid="259075"/>
                                        </p:tgtEl>
                                        <p:attrNameLst>
                                          <p:attrName>ppt_h</p:attrName>
                                        </p:attrNameLst>
                                      </p:cBhvr>
                                      <p:tavLst>
                                        <p:tav tm="0">
                                          <p:val>
                                            <p:fltVal val="0"/>
                                          </p:val>
                                        </p:tav>
                                        <p:tav tm="100000">
                                          <p:val>
                                            <p:strVal val="#ppt_h"/>
                                          </p:val>
                                        </p:tav>
                                      </p:tavLst>
                                    </p:anim>
                                  </p:childTnLst>
                                </p:cTn>
                              </p:par>
                            </p:childTnLst>
                          </p:cTn>
                        </p:par>
                        <p:par>
                          <p:cTn id="15" fill="hold" nodeType="afterGroup">
                            <p:stCondLst>
                              <p:cond delay="2750"/>
                            </p:stCondLst>
                            <p:childTnLst>
                              <p:par>
                                <p:cTn id="16" presetID="10" presetClass="entr" presetSubtype="0" fill="hold" grpId="0" nodeType="afterEffect">
                                  <p:stCondLst>
                                    <p:cond delay="0"/>
                                  </p:stCondLst>
                                  <p:childTnLst>
                                    <p:set>
                                      <p:cBhvr>
                                        <p:cTn id="17" dur="1" fill="hold">
                                          <p:stCondLst>
                                            <p:cond delay="0"/>
                                          </p:stCondLst>
                                        </p:cTn>
                                        <p:tgtEl>
                                          <p:spTgt spid="259076"/>
                                        </p:tgtEl>
                                        <p:attrNameLst>
                                          <p:attrName>style.visibility</p:attrName>
                                        </p:attrNameLst>
                                      </p:cBhvr>
                                      <p:to>
                                        <p:strVal val="visible"/>
                                      </p:to>
                                    </p:set>
                                    <p:animEffect transition="in" filter="fade">
                                      <p:cBhvr>
                                        <p:cTn id="18" dur="500"/>
                                        <p:tgtEl>
                                          <p:spTgt spid="259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9075" grpId="0" animBg="1"/>
      <p:bldP spid="25907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6978" name="Line 2"/>
          <p:cNvSpPr>
            <a:spLocks noChangeShapeType="1"/>
          </p:cNvSpPr>
          <p:nvPr/>
        </p:nvSpPr>
        <p:spPr bwMode="auto">
          <a:xfrm>
            <a:off x="3382963" y="3870325"/>
            <a:ext cx="11887200"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6979" name="Oval 3"/>
          <p:cNvSpPr>
            <a:spLocks noChangeAspect="1" noChangeArrowheads="1"/>
          </p:cNvSpPr>
          <p:nvPr/>
        </p:nvSpPr>
        <p:spPr bwMode="auto">
          <a:xfrm>
            <a:off x="1477963" y="2879725"/>
            <a:ext cx="1905000" cy="1905000"/>
          </a:xfrm>
          <a:prstGeom prst="ellipse">
            <a:avLst/>
          </a:prstGeom>
          <a:noFill/>
          <a:ln w="76200">
            <a:solidFill>
              <a:srgbClr val="0033CC"/>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zh-CN" altLang="en-US" sz="7200">
                <a:solidFill>
                  <a:schemeClr val="bg1"/>
                </a:solidFill>
                <a:latin typeface="黑体" pitchFamily="49" charset="-122"/>
                <a:ea typeface="黑体" pitchFamily="49" charset="-122"/>
              </a:rPr>
              <a:t>知</a:t>
            </a:r>
          </a:p>
        </p:txBody>
      </p:sp>
      <p:sp>
        <p:nvSpPr>
          <p:cNvPr id="126980" name="Oval 4"/>
          <p:cNvSpPr>
            <a:spLocks noChangeArrowheads="1"/>
          </p:cNvSpPr>
          <p:nvPr/>
        </p:nvSpPr>
        <p:spPr bwMode="auto">
          <a:xfrm>
            <a:off x="15270163" y="3413125"/>
            <a:ext cx="914400" cy="914400"/>
          </a:xfrm>
          <a:prstGeom prst="ellipse">
            <a:avLst/>
          </a:prstGeom>
          <a:noFill/>
          <a:ln w="571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en-US" altLang="zh-CN" sz="4400">
                <a:solidFill>
                  <a:schemeClr val="bg1"/>
                </a:solidFill>
              </a:rPr>
              <a:t>5</a:t>
            </a:r>
          </a:p>
        </p:txBody>
      </p:sp>
      <p:sp>
        <p:nvSpPr>
          <p:cNvPr id="126981" name="Rectangle 5"/>
          <p:cNvSpPr>
            <a:spLocks noChangeArrowheads="1"/>
          </p:cNvSpPr>
          <p:nvPr/>
        </p:nvSpPr>
        <p:spPr bwMode="auto">
          <a:xfrm>
            <a:off x="7269163" y="3032125"/>
            <a:ext cx="78549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algn="r" defTabSz="1543050"/>
            <a:r>
              <a:rPr lang="zh-CN" altLang="en-US" sz="4400">
                <a:solidFill>
                  <a:schemeClr val="bg1"/>
                </a:solidFill>
                <a:latin typeface="黑体" pitchFamily="49" charset="-122"/>
                <a:ea typeface="黑体" pitchFamily="49" charset="-122"/>
              </a:rPr>
              <a:t>项目文化价值及机会点挖掘</a:t>
            </a:r>
          </a:p>
        </p:txBody>
      </p:sp>
      <p:pic>
        <p:nvPicPr>
          <p:cNvPr id="126982" name="Picture 6" descr="2"/>
          <p:cNvPicPr>
            <a:picLocks noChangeAspect="1" noChangeArrowheads="1"/>
          </p:cNvPicPr>
          <p:nvPr/>
        </p:nvPicPr>
        <p:blipFill>
          <a:blip r:embed="rId2"/>
          <a:srcRect/>
          <a:stretch>
            <a:fillRect/>
          </a:stretch>
        </p:blipFill>
        <p:spPr bwMode="auto">
          <a:xfrm>
            <a:off x="3459163" y="3946525"/>
            <a:ext cx="3505200" cy="3217863"/>
          </a:xfrm>
          <a:prstGeom prst="rect">
            <a:avLst/>
          </a:prstGeom>
          <a:noFill/>
          <a:effectLst>
            <a:outerShdw dist="35921" dir="2700000" algn="ctr" rotWithShape="0">
              <a:srgbClr val="808080"/>
            </a:outerShdw>
          </a:effectLst>
        </p:spPr>
      </p:pic>
      <p:sp>
        <p:nvSpPr>
          <p:cNvPr id="325641" name="Rectangle 9"/>
          <p:cNvSpPr>
            <a:spLocks noChangeArrowheads="1"/>
          </p:cNvSpPr>
          <p:nvPr/>
        </p:nvSpPr>
        <p:spPr bwMode="auto">
          <a:xfrm>
            <a:off x="0" y="-244475"/>
            <a:ext cx="17281525" cy="1524000"/>
          </a:xfrm>
          <a:prstGeom prst="rect">
            <a:avLst/>
          </a:prstGeom>
          <a:solidFill>
            <a:schemeClr val="tx1"/>
          </a:solidFill>
          <a:ln w="19050">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980"/>
                                        </p:tgtEl>
                                        <p:attrNameLst>
                                          <p:attrName>style.visibility</p:attrName>
                                        </p:attrNameLst>
                                      </p:cBhvr>
                                      <p:to>
                                        <p:strVal val="visible"/>
                                      </p:to>
                                    </p:set>
                                    <p:animEffect transition="in" filter="fade">
                                      <p:cBhvr>
                                        <p:cTn id="7" dur="500"/>
                                        <p:tgtEl>
                                          <p:spTgt spid="12698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6978"/>
                                        </p:tgtEl>
                                        <p:attrNameLst>
                                          <p:attrName>style.visibility</p:attrName>
                                        </p:attrNameLst>
                                      </p:cBhvr>
                                      <p:to>
                                        <p:strVal val="visible"/>
                                      </p:to>
                                    </p:set>
                                    <p:animEffect transition="in" filter="fade">
                                      <p:cBhvr>
                                        <p:cTn id="11" dur="500"/>
                                        <p:tgtEl>
                                          <p:spTgt spid="126978"/>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6979"/>
                                        </p:tgtEl>
                                        <p:attrNameLst>
                                          <p:attrName>style.visibility</p:attrName>
                                        </p:attrNameLst>
                                      </p:cBhvr>
                                      <p:to>
                                        <p:strVal val="visible"/>
                                      </p:to>
                                    </p:set>
                                    <p:animEffect transition="in" filter="fade">
                                      <p:cBhvr>
                                        <p:cTn id="15" dur="500"/>
                                        <p:tgtEl>
                                          <p:spTgt spid="126979"/>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6982"/>
                                        </p:tgtEl>
                                        <p:attrNameLst>
                                          <p:attrName>style.visibility</p:attrName>
                                        </p:attrNameLst>
                                      </p:cBhvr>
                                      <p:to>
                                        <p:strVal val="visible"/>
                                      </p:to>
                                    </p:set>
                                    <p:animEffect transition="in" filter="fade">
                                      <p:cBhvr>
                                        <p:cTn id="19" dur="500"/>
                                        <p:tgtEl>
                                          <p:spTgt spid="126982"/>
                                        </p:tgtEl>
                                      </p:cBhvr>
                                    </p:animEffect>
                                  </p:childTnLst>
                                </p:cTn>
                              </p:par>
                            </p:childTnLst>
                          </p:cTn>
                        </p:par>
                        <p:par>
                          <p:cTn id="20" fill="hold" nodeType="afterGroup">
                            <p:stCondLst>
                              <p:cond delay="2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26981"/>
                                        </p:tgtEl>
                                        <p:attrNameLst>
                                          <p:attrName>style.visibility</p:attrName>
                                        </p:attrNameLst>
                                      </p:cBhvr>
                                      <p:to>
                                        <p:strVal val="visible"/>
                                      </p:to>
                                    </p:set>
                                    <p:anim calcmode="discrete" valueType="clr">
                                      <p:cBhvr override="childStyle">
                                        <p:cTn id="23" dur="300"/>
                                        <p:tgtEl>
                                          <p:spTgt spid="126981"/>
                                        </p:tgtEl>
                                        <p:attrNameLst>
                                          <p:attrName>style.color</p:attrName>
                                        </p:attrNameLst>
                                      </p:cBhvr>
                                      <p:tavLst>
                                        <p:tav tm="0">
                                          <p:val>
                                            <p:clrVal>
                                              <a:schemeClr val="accent2"/>
                                            </p:clrVal>
                                          </p:val>
                                        </p:tav>
                                        <p:tav tm="50000">
                                          <p:val>
                                            <p:clrVal>
                                              <a:schemeClr val="hlink"/>
                                            </p:clrVal>
                                          </p:val>
                                        </p:tav>
                                      </p:tavLst>
                                    </p:anim>
                                    <p:anim calcmode="discrete" valueType="clr">
                                      <p:cBhvr>
                                        <p:cTn id="24" dur="300"/>
                                        <p:tgtEl>
                                          <p:spTgt spid="126981"/>
                                        </p:tgtEl>
                                        <p:attrNameLst>
                                          <p:attrName>fillcolor</p:attrName>
                                        </p:attrNameLst>
                                      </p:cBhvr>
                                      <p:tavLst>
                                        <p:tav tm="0">
                                          <p:val>
                                            <p:clrVal>
                                              <a:schemeClr val="accent2"/>
                                            </p:clrVal>
                                          </p:val>
                                        </p:tav>
                                        <p:tav tm="50000">
                                          <p:val>
                                            <p:clrVal>
                                              <a:schemeClr val="hlink"/>
                                            </p:clrVal>
                                          </p:val>
                                        </p:tav>
                                      </p:tavLst>
                                    </p:anim>
                                    <p:set>
                                      <p:cBhvr>
                                        <p:cTn id="25" dur="300"/>
                                        <p:tgtEl>
                                          <p:spTgt spid="12698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P spid="126979" grpId="0" animBg="1"/>
      <p:bldP spid="126980" grpId="0" animBg="1"/>
      <p:bldP spid="12698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9"/>
          <p:cNvGrpSpPr>
            <a:grpSpLocks/>
          </p:cNvGrpSpPr>
          <p:nvPr/>
        </p:nvGrpSpPr>
        <p:grpSpPr bwMode="auto">
          <a:xfrm>
            <a:off x="573088" y="2803525"/>
            <a:ext cx="16068675" cy="6324600"/>
            <a:chOff x="900" y="585"/>
            <a:chExt cx="3859" cy="2952"/>
          </a:xfrm>
        </p:grpSpPr>
        <p:pic>
          <p:nvPicPr>
            <p:cNvPr id="95240" name="Picture 3" descr="C:\Documents and Settings\user\桌面\图片1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00" y="585"/>
              <a:ext cx="3859" cy="29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5241" name="组合 4"/>
            <p:cNvGrpSpPr>
              <a:grpSpLocks/>
            </p:cNvGrpSpPr>
            <p:nvPr/>
          </p:nvGrpSpPr>
          <p:grpSpPr bwMode="auto">
            <a:xfrm>
              <a:off x="1710" y="810"/>
              <a:ext cx="1685" cy="2385"/>
              <a:chOff x="2857488" y="1191913"/>
              <a:chExt cx="3071834" cy="4357718"/>
            </a:xfrm>
          </p:grpSpPr>
          <p:cxnSp>
            <p:nvCxnSpPr>
              <p:cNvPr id="6" name="直接连接符 5"/>
              <p:cNvCxnSpPr/>
              <p:nvPr/>
            </p:nvCxnSpPr>
            <p:spPr>
              <a:xfrm rot="16200000" flipV="1">
                <a:off x="3071831" y="2690388"/>
                <a:ext cx="3427926" cy="2286663"/>
              </a:xfrm>
              <a:prstGeom prst="line">
                <a:avLst/>
              </a:prstGeom>
              <a:ln w="127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a:off x="3642462" y="2119757"/>
                <a:ext cx="930651" cy="215260"/>
              </a:xfrm>
              <a:prstGeom prst="line">
                <a:avLst/>
              </a:prstGeom>
              <a:ln w="127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0800000" flipV="1">
                <a:off x="3642462" y="1903142"/>
                <a:ext cx="286354" cy="216615"/>
              </a:xfrm>
              <a:prstGeom prst="line">
                <a:avLst/>
              </a:prstGeom>
              <a:ln w="127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200000" flipH="1">
                <a:off x="3356061" y="1833356"/>
                <a:ext cx="360122" cy="212681"/>
              </a:xfrm>
              <a:prstGeom prst="line">
                <a:avLst/>
              </a:prstGeom>
              <a:ln w="127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200000" flipH="1">
                <a:off x="2785747" y="1263043"/>
                <a:ext cx="928735" cy="784694"/>
              </a:xfrm>
              <a:prstGeom prst="line">
                <a:avLst/>
              </a:prstGeom>
              <a:ln w="127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 name="组合 18"/>
            <p:cNvGrpSpPr/>
            <p:nvPr/>
          </p:nvGrpSpPr>
          <p:grpSpPr>
            <a:xfrm>
              <a:off x="1620" y="1170"/>
              <a:ext cx="630" cy="225"/>
              <a:chOff x="2571736" y="1857364"/>
              <a:chExt cx="1000132" cy="357190"/>
            </a:xfrm>
            <a:effectLst>
              <a:outerShdw blurRad="50800" dist="38100" dir="2700000" algn="tl" rotWithShape="0">
                <a:prstClr val="black">
                  <a:alpha val="40000"/>
                </a:prstClr>
              </a:outerShdw>
            </a:effectLst>
          </p:grpSpPr>
          <p:sp>
            <p:nvSpPr>
              <p:cNvPr id="11" name="五角星 10"/>
              <p:cNvSpPr/>
              <p:nvPr/>
            </p:nvSpPr>
            <p:spPr>
              <a:xfrm>
                <a:off x="3286116" y="1928802"/>
                <a:ext cx="285752" cy="285752"/>
              </a:xfrm>
              <a:prstGeom prst="star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13" name="直接连接符 12"/>
              <p:cNvCxnSpPr/>
              <p:nvPr/>
            </p:nvCxnSpPr>
            <p:spPr>
              <a:xfrm rot="10800000">
                <a:off x="3143240" y="2071678"/>
                <a:ext cx="285752" cy="71438"/>
              </a:xfrm>
              <a:prstGeom prst="line">
                <a:avLst/>
              </a:prstGeom>
              <a:solidFill>
                <a:schemeClr val="accent6"/>
              </a:solid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71736" y="1857364"/>
                <a:ext cx="571504" cy="246221"/>
              </a:xfrm>
              <a:prstGeom prst="rect">
                <a:avLst/>
              </a:prstGeom>
              <a:solidFill>
                <a:schemeClr val="accent6"/>
              </a:solidFill>
              <a:ln>
                <a:noFill/>
              </a:ln>
            </p:spPr>
            <p:txBody>
              <a:bodyPr>
                <a:spAutoFit/>
              </a:bodyPr>
              <a:lstStyle/>
              <a:p>
                <a:pPr>
                  <a:defRPr/>
                </a:pPr>
                <a:r>
                  <a:rPr lang="zh-CN" altLang="en-US" sz="1000" b="1" dirty="0">
                    <a:effectLst>
                      <a:outerShdw blurRad="38100" dist="38100" dir="2700000" algn="tl">
                        <a:srgbClr val="000000">
                          <a:alpha val="43137"/>
                        </a:srgbClr>
                      </a:outerShdw>
                    </a:effectLst>
                    <a:latin typeface="微软雅黑" pitchFamily="34" charset="-122"/>
                    <a:ea typeface="微软雅黑" pitchFamily="34" charset="-122"/>
                  </a:rPr>
                  <a:t> 本案</a:t>
                </a:r>
              </a:p>
            </p:txBody>
          </p:sp>
        </p:grpSp>
        <p:pic>
          <p:nvPicPr>
            <p:cNvPr id="95243" name="图片 19" descr="2007821105921548.jpg"/>
            <p:cNvPicPr>
              <a:picLocks noChangeAspect="1"/>
            </p:cNvPicPr>
            <p:nvPr/>
          </p:nvPicPr>
          <p:blipFill>
            <a:blip r:embed="rId3">
              <a:extLst>
                <a:ext uri="{28A0092B-C50C-407E-A947-70E740481C1C}">
                  <a14:useLocalDpi xmlns:a14="http://schemas.microsoft.com/office/drawing/2010/main" xmlns="" val="0"/>
                </a:ext>
              </a:extLst>
            </a:blip>
            <a:srcRect r="51563"/>
            <a:stretch>
              <a:fillRect/>
            </a:stretch>
          </p:blipFill>
          <p:spPr bwMode="auto">
            <a:xfrm>
              <a:off x="3600" y="675"/>
              <a:ext cx="315" cy="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44" name="Picture 1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15" y="630"/>
              <a:ext cx="440" cy="3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45" name="Picture 17"/>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880" y="1440"/>
              <a:ext cx="419" cy="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8" name="直接连接符 27"/>
            <p:cNvCxnSpPr/>
            <p:nvPr/>
          </p:nvCxnSpPr>
          <p:spPr>
            <a:xfrm>
              <a:off x="2790" y="765"/>
              <a:ext cx="225" cy="2"/>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880" y="1035"/>
              <a:ext cx="586" cy="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195" y="1215"/>
              <a:ext cx="809" cy="2"/>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365" y="3150"/>
              <a:ext cx="225" cy="0"/>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pic>
          <p:nvPicPr>
            <p:cNvPr id="95250" name="Picture 10"/>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410" y="2925"/>
              <a:ext cx="334" cy="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51" name="Picture 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041" y="945"/>
              <a:ext cx="324"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95235" name="Group 24"/>
          <p:cNvGrpSpPr>
            <a:grpSpLocks/>
          </p:cNvGrpSpPr>
          <p:nvPr/>
        </p:nvGrpSpPr>
        <p:grpSpPr bwMode="auto">
          <a:xfrm>
            <a:off x="4318000" y="1323975"/>
            <a:ext cx="12171363" cy="1327150"/>
            <a:chOff x="1603" y="4598"/>
            <a:chExt cx="7667" cy="836"/>
          </a:xfrm>
        </p:grpSpPr>
        <p:sp>
          <p:nvSpPr>
            <p:cNvPr id="95238" name="Text Box 21"/>
            <p:cNvSpPr txBox="1">
              <a:spLocks noChangeArrowheads="1"/>
            </p:cNvSpPr>
            <p:nvPr/>
          </p:nvSpPr>
          <p:spPr bwMode="auto">
            <a:xfrm>
              <a:off x="1983" y="4722"/>
              <a:ext cx="7287" cy="674"/>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3000" b="1">
                  <a:latin typeface="Arial" pitchFamily="34" charset="0"/>
                  <a:ea typeface="微软雅黑" pitchFamily="34" charset="-122"/>
                </a:rPr>
                <a:t>崇安寺、大成巷、小娄巷、南禅寺和阿炳故居都是本案周边知名的具有深厚文化元素的项目</a:t>
              </a:r>
            </a:p>
          </p:txBody>
        </p:sp>
        <p:sp>
          <p:nvSpPr>
            <p:cNvPr id="95239" name="Rectangle 23"/>
            <p:cNvSpPr>
              <a:spLocks noChangeArrowheads="1"/>
            </p:cNvSpPr>
            <p:nvPr/>
          </p:nvSpPr>
          <p:spPr bwMode="auto">
            <a:xfrm>
              <a:off x="1603" y="4598"/>
              <a:ext cx="7569" cy="836"/>
            </a:xfrm>
            <a:prstGeom prst="rect">
              <a:avLst/>
            </a:prstGeom>
            <a:noFill/>
            <a:ln w="9525">
              <a:solidFill>
                <a:srgbClr val="0000FF"/>
              </a:solidFill>
              <a:miter lim="800000"/>
              <a:headEnd/>
              <a:tailEnd/>
            </a:ln>
            <a:effectLst>
              <a:prstShdw prst="shdw17" dist="17961" dir="2700000">
                <a:srgbClr val="1F3D99"/>
              </a:prstShdw>
            </a:effectLst>
            <a:extLst>
              <a:ext uri="{909E8E84-426E-40DD-AFC4-6F175D3DCCD1}">
                <a14:hiddenFill xmlns:a14="http://schemas.microsoft.com/office/drawing/2010/main" xmlns="">
                  <a:solidFill>
                    <a:srgbClr val="FFFFFF"/>
                  </a:solidFill>
                </a14:hiddenFill>
              </a:ext>
            </a:extLst>
          </p:spPr>
          <p:txBody>
            <a:bodyPr wrap="none" lIns="154305" tIns="77153" rIns="154305" bIns="77153" anchor="ctr"/>
            <a:lstStyle/>
            <a:p>
              <a:pPr defTabSz="1539875"/>
              <a:endParaRPr lang="zh-CN" altLang="en-US" sz="3000">
                <a:latin typeface="Arial" pitchFamily="34" charset="0"/>
                <a:ea typeface="宋体" pitchFamily="2" charset="-122"/>
              </a:endParaRPr>
            </a:p>
          </p:txBody>
        </p:sp>
      </p:grpSp>
      <p:sp>
        <p:nvSpPr>
          <p:cNvPr id="95236" name="Rectangle 16"/>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区域文化</a:t>
            </a:r>
          </a:p>
          <a:p>
            <a:pPr algn="ctr" defTabSz="1543050">
              <a:lnSpc>
                <a:spcPct val="90000"/>
              </a:lnSpc>
            </a:pPr>
            <a:r>
              <a:rPr lang="zh-CN" altLang="en-US" sz="3600" b="1"/>
              <a:t>价值及机会点挖掘</a:t>
            </a:r>
          </a:p>
        </p:txBody>
      </p:sp>
      <p:sp>
        <p:nvSpPr>
          <p:cNvPr id="247827" name="Text Box 19"/>
          <p:cNvSpPr txBox="1">
            <a:spLocks noChangeArrowheads="1"/>
          </p:cNvSpPr>
          <p:nvPr/>
        </p:nvSpPr>
        <p:spPr bwMode="auto">
          <a:xfrm>
            <a:off x="258763" y="1508125"/>
            <a:ext cx="3505200" cy="588963"/>
          </a:xfrm>
          <a:prstGeom prst="rect">
            <a:avLst/>
          </a:prstGeom>
          <a:solidFill>
            <a:srgbClr val="BBE0E3"/>
          </a:solidFill>
          <a:ln w="9525" algn="ctr">
            <a:noFill/>
            <a:miter lim="800000"/>
            <a:headEnd/>
            <a:tailEnd/>
          </a:ln>
          <a:effectLst>
            <a:outerShdw dist="35921" dir="2700000" algn="ctr" rotWithShape="0">
              <a:schemeClr val="bg2"/>
            </a:outerShdw>
          </a:effectLst>
        </p:spPr>
        <p:txBody>
          <a:bodyPr lIns="160829" tIns="80416" rIns="160829" bIns="80416"/>
          <a:lstStyle/>
          <a:p>
            <a:pPr algn="ctr" defTabSz="1609725">
              <a:spcBef>
                <a:spcPct val="50000"/>
              </a:spcBef>
              <a:defRPr/>
            </a:pPr>
            <a:r>
              <a:rPr lang="zh-CN" altLang="en-US" sz="2800" b="1">
                <a:latin typeface="微软雅黑" pitchFamily="34" charset="-122"/>
                <a:ea typeface="微软雅黑" pitchFamily="34" charset="-122"/>
              </a:rPr>
              <a:t>周边文化资源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47827"/>
                                        </p:tgtEl>
                                        <p:attrNameLst>
                                          <p:attrName>style.visibility</p:attrName>
                                        </p:attrNameLst>
                                      </p:cBhvr>
                                      <p:to>
                                        <p:strVal val="visible"/>
                                      </p:to>
                                    </p:set>
                                    <p:animEffect transition="in" filter="slide(fromLeft)">
                                      <p:cBhvr>
                                        <p:cTn id="7" dur="500"/>
                                        <p:tgtEl>
                                          <p:spTgt spid="24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矩形 6"/>
          <p:cNvSpPr>
            <a:spLocks noChangeArrowheads="1"/>
          </p:cNvSpPr>
          <p:nvPr/>
        </p:nvSpPr>
        <p:spPr bwMode="auto">
          <a:xfrm>
            <a:off x="738188" y="7556500"/>
            <a:ext cx="15657512" cy="1309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r>
              <a:rPr lang="zh-CN" altLang="en-US" sz="2700">
                <a:latin typeface="Calibri" pitchFamily="34" charset="0"/>
                <a:ea typeface="宋体" pitchFamily="2" charset="-122"/>
              </a:rPr>
              <a:t>  </a:t>
            </a:r>
            <a:r>
              <a:rPr lang="zh-CN" altLang="en-US" sz="2400">
                <a:latin typeface="Calibri" pitchFamily="34" charset="0"/>
                <a:ea typeface="宋体" pitchFamily="2" charset="-122"/>
              </a:rPr>
              <a:t> </a:t>
            </a:r>
            <a:r>
              <a:rPr lang="zh-CN" altLang="en-US" sz="2400">
                <a:latin typeface="微软雅黑" pitchFamily="34" charset="-122"/>
                <a:ea typeface="微软雅黑" pitchFamily="34" charset="-122"/>
              </a:rPr>
              <a:t> </a:t>
            </a:r>
            <a:r>
              <a:rPr lang="zh-CN" altLang="en-US" sz="2400" b="1">
                <a:solidFill>
                  <a:srgbClr val="3333CC"/>
                </a:solidFill>
                <a:latin typeface="Calibri" pitchFamily="34" charset="0"/>
                <a:ea typeface="微软雅黑" pitchFamily="34" charset="-122"/>
              </a:rPr>
              <a:t>项目</a:t>
            </a:r>
            <a:r>
              <a:rPr lang="zh-CN" altLang="en-US" sz="2400" b="1">
                <a:solidFill>
                  <a:srgbClr val="3333CC"/>
                </a:solidFill>
                <a:latin typeface="Arial" pitchFamily="34" charset="0"/>
                <a:ea typeface="微软雅黑" pitchFamily="34" charset="-122"/>
              </a:rPr>
              <a:t>概况</a:t>
            </a:r>
            <a:r>
              <a:rPr lang="zh-CN" altLang="en-US" sz="2400" b="1">
                <a:solidFill>
                  <a:srgbClr val="3333CC"/>
                </a:solidFill>
                <a:latin typeface="Arial" pitchFamily="34" charset="0"/>
                <a:ea typeface="宋体" pitchFamily="2" charset="-122"/>
              </a:rPr>
              <a:t>：</a:t>
            </a:r>
            <a:r>
              <a:rPr lang="zh-CN" altLang="en-US" sz="2400">
                <a:latin typeface="微软雅黑" pitchFamily="34" charset="-122"/>
                <a:ea typeface="微软雅黑" pitchFamily="34" charset="-122"/>
              </a:rPr>
              <a:t>位于无锡南隅，古运河畔，始建于南朝</a:t>
            </a:r>
            <a:r>
              <a:rPr lang="en-US" altLang="zh-CN" sz="2400">
                <a:latin typeface="微软雅黑" pitchFamily="34" charset="-122"/>
                <a:ea typeface="微软雅黑" pitchFamily="34" charset="-122"/>
              </a:rPr>
              <a:t>549</a:t>
            </a:r>
            <a:r>
              <a:rPr lang="zh-CN" altLang="en-US" sz="2400">
                <a:latin typeface="微软雅黑" pitchFamily="34" charset="-122"/>
                <a:ea typeface="微软雅黑" pitchFamily="34" charset="-122"/>
              </a:rPr>
              <a:t>年的江南名刹。南禅寺有一座七级八面楼阁式内木外砖结构，高</a:t>
            </a:r>
            <a:r>
              <a:rPr lang="en-US" altLang="zh-CN" sz="2400">
                <a:latin typeface="微软雅黑" pitchFamily="34" charset="-122"/>
                <a:ea typeface="微软雅黑" pitchFamily="34" charset="-122"/>
              </a:rPr>
              <a:t>43.3</a:t>
            </a:r>
            <a:r>
              <a:rPr lang="zh-CN" altLang="en-US" sz="2400">
                <a:latin typeface="微软雅黑" pitchFamily="34" charset="-122"/>
                <a:ea typeface="微软雅黑" pitchFamily="34" charset="-122"/>
              </a:rPr>
              <a:t>米的古塔。南禅寺现在已经成为一座文化商城，商业面积</a:t>
            </a:r>
            <a:r>
              <a:rPr lang="en-US" altLang="zh-CN" sz="2400" b="1">
                <a:solidFill>
                  <a:srgbClr val="3333CC"/>
                </a:solidFill>
                <a:latin typeface="微软雅黑" pitchFamily="34" charset="-122"/>
                <a:ea typeface="微软雅黑" pitchFamily="34" charset="-122"/>
              </a:rPr>
              <a:t>9.5</a:t>
            </a:r>
            <a:r>
              <a:rPr lang="zh-CN" altLang="en-US" sz="2400" b="1">
                <a:solidFill>
                  <a:srgbClr val="3333CC"/>
                </a:solidFill>
                <a:latin typeface="微软雅黑" pitchFamily="34" charset="-122"/>
                <a:ea typeface="微软雅黑" pitchFamily="34" charset="-122"/>
              </a:rPr>
              <a:t>万</a:t>
            </a:r>
            <a:r>
              <a:rPr lang="zh-CN" altLang="en-US" sz="2400">
                <a:latin typeface="微软雅黑" pitchFamily="34" charset="-122"/>
                <a:ea typeface="微软雅黑" pitchFamily="34" charset="-122"/>
              </a:rPr>
              <a:t>平方米，规划建设</a:t>
            </a:r>
            <a:r>
              <a:rPr lang="en-US" altLang="zh-CN" sz="2400">
                <a:latin typeface="微软雅黑" pitchFamily="34" charset="-122"/>
                <a:ea typeface="微软雅黑" pitchFamily="34" charset="-122"/>
              </a:rPr>
              <a:t>12</a:t>
            </a:r>
            <a:r>
              <a:rPr lang="zh-CN" altLang="en-US" sz="2400">
                <a:latin typeface="微软雅黑" pitchFamily="34" charset="-122"/>
                <a:ea typeface="微软雅黑" pitchFamily="34" charset="-122"/>
              </a:rPr>
              <a:t>万平方米，集</a:t>
            </a:r>
            <a:r>
              <a:rPr lang="zh-CN" altLang="en-US" sz="2400" b="1">
                <a:solidFill>
                  <a:srgbClr val="3333CC"/>
                </a:solidFill>
                <a:latin typeface="微软雅黑" pitchFamily="34" charset="-122"/>
                <a:ea typeface="微软雅黑" pitchFamily="34" charset="-122"/>
              </a:rPr>
              <a:t>吃、住、行、游、购、娱</a:t>
            </a:r>
            <a:r>
              <a:rPr lang="zh-CN" altLang="en-US" sz="2400">
                <a:latin typeface="微软雅黑" pitchFamily="34" charset="-122"/>
                <a:ea typeface="微软雅黑" pitchFamily="34" charset="-122"/>
              </a:rPr>
              <a:t>等于一体。</a:t>
            </a:r>
          </a:p>
        </p:txBody>
      </p:sp>
      <p:sp>
        <p:nvSpPr>
          <p:cNvPr id="96259" name="矩形 6"/>
          <p:cNvSpPr>
            <a:spLocks noChangeArrowheads="1"/>
          </p:cNvSpPr>
          <p:nvPr/>
        </p:nvSpPr>
        <p:spPr bwMode="auto">
          <a:xfrm>
            <a:off x="1020763" y="1212850"/>
            <a:ext cx="14150975" cy="2925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2486025" eaLnBrk="0" hangingPunct="0">
              <a:lnSpc>
                <a:spcPct val="150000"/>
              </a:lnSpc>
              <a:buFont typeface="Wingdings" pitchFamily="2" charset="2"/>
              <a:buChar char="Ø"/>
            </a:pPr>
            <a:r>
              <a:rPr lang="zh-CN" altLang="en-US" sz="2400" b="1">
                <a:solidFill>
                  <a:srgbClr val="3333CC"/>
                </a:solidFill>
                <a:latin typeface="微软雅黑" pitchFamily="34" charset="-122"/>
                <a:ea typeface="微软雅黑" pitchFamily="34" charset="-122"/>
              </a:rPr>
              <a:t>地理位置：</a:t>
            </a:r>
            <a:r>
              <a:rPr lang="zh-CN" altLang="en-US" sz="2400">
                <a:latin typeface="微软雅黑" pitchFamily="34" charset="-122"/>
                <a:ea typeface="微软雅黑" pitchFamily="34" charset="-122"/>
              </a:rPr>
              <a:t>位于南隅</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古运河畔</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距离本项目约</a:t>
            </a:r>
            <a:r>
              <a:rPr lang="en-US" altLang="zh-CN" sz="2400" b="1">
                <a:latin typeface="微软雅黑" pitchFamily="34" charset="-122"/>
                <a:ea typeface="微软雅黑" pitchFamily="34" charset="-122"/>
              </a:rPr>
              <a:t>1.4</a:t>
            </a:r>
            <a:r>
              <a:rPr lang="zh-CN" altLang="en-US" sz="2400" b="1">
                <a:latin typeface="微软雅黑" pitchFamily="34" charset="-122"/>
                <a:ea typeface="微软雅黑" pitchFamily="34" charset="-122"/>
              </a:rPr>
              <a:t>公里</a:t>
            </a:r>
          </a:p>
          <a:p>
            <a:pPr defTabSz="2486025" eaLnBrk="0" hangingPunct="0">
              <a:lnSpc>
                <a:spcPct val="150000"/>
              </a:lnSpc>
              <a:buFont typeface="Wingdings" pitchFamily="2" charset="2"/>
              <a:buChar char="Ø"/>
            </a:pPr>
            <a:r>
              <a:rPr lang="zh-CN" altLang="en-US" sz="2400" b="1">
                <a:solidFill>
                  <a:srgbClr val="3333CC"/>
                </a:solidFill>
                <a:latin typeface="微软雅黑" pitchFamily="34" charset="-122"/>
                <a:ea typeface="微软雅黑" pitchFamily="34" charset="-122"/>
              </a:rPr>
              <a:t>建筑面积：</a:t>
            </a:r>
            <a:r>
              <a:rPr lang="en-US" altLang="zh-CN" sz="2400" b="1">
                <a:latin typeface="微软雅黑" pitchFamily="34" charset="-122"/>
                <a:ea typeface="微软雅黑" pitchFamily="34" charset="-122"/>
              </a:rPr>
              <a:t>12</a:t>
            </a:r>
            <a:r>
              <a:rPr lang="zh-CN" altLang="en-US" sz="2400" b="1">
                <a:latin typeface="微软雅黑" pitchFamily="34" charset="-122"/>
                <a:ea typeface="微软雅黑" pitchFamily="34" charset="-122"/>
              </a:rPr>
              <a:t>万</a:t>
            </a:r>
            <a:r>
              <a:rPr lang="zh-CN" altLang="en-US" sz="2400">
                <a:latin typeface="微软雅黑" pitchFamily="34" charset="-122"/>
                <a:ea typeface="微软雅黑" pitchFamily="34" charset="-122"/>
              </a:rPr>
              <a:t>平方米 </a:t>
            </a:r>
          </a:p>
          <a:p>
            <a:pPr defTabSz="2486025" eaLnBrk="0" hangingPunct="0">
              <a:lnSpc>
                <a:spcPct val="150000"/>
              </a:lnSpc>
              <a:buFont typeface="Wingdings" pitchFamily="2" charset="2"/>
              <a:buChar char="Ø"/>
            </a:pPr>
            <a:r>
              <a:rPr lang="zh-CN" altLang="en-US" sz="2400" b="1">
                <a:solidFill>
                  <a:srgbClr val="3333CC"/>
                </a:solidFill>
                <a:latin typeface="微软雅黑" pitchFamily="34" charset="-122"/>
                <a:ea typeface="微软雅黑" pitchFamily="34" charset="-122"/>
              </a:rPr>
              <a:t>主题定位：</a:t>
            </a:r>
            <a:r>
              <a:rPr lang="zh-CN" altLang="en-US" sz="2400">
                <a:latin typeface="微软雅黑" pitchFamily="34" charset="-122"/>
                <a:ea typeface="微软雅黑" pitchFamily="34" charset="-122"/>
              </a:rPr>
              <a:t>文化、历史</a:t>
            </a:r>
          </a:p>
          <a:p>
            <a:pPr defTabSz="2486025" eaLnBrk="0" hangingPunct="0">
              <a:lnSpc>
                <a:spcPct val="150000"/>
              </a:lnSpc>
              <a:buFont typeface="Wingdings" pitchFamily="2" charset="2"/>
              <a:buChar char="Ø"/>
            </a:pPr>
            <a:r>
              <a:rPr lang="zh-CN" altLang="en-US" sz="2400" b="1">
                <a:solidFill>
                  <a:srgbClr val="3333CC"/>
                </a:solidFill>
                <a:latin typeface="微软雅黑" pitchFamily="34" charset="-122"/>
                <a:ea typeface="微软雅黑" pitchFamily="34" charset="-122"/>
              </a:rPr>
              <a:t>功能定位：</a:t>
            </a:r>
            <a:r>
              <a:rPr lang="zh-CN" altLang="en-US" sz="2400">
                <a:latin typeface="微软雅黑" pitchFamily="34" charset="-122"/>
                <a:ea typeface="微软雅黑" pitchFamily="34" charset="-122"/>
              </a:rPr>
              <a:t>购物、餐饮、休闲、娱乐</a:t>
            </a:r>
          </a:p>
          <a:p>
            <a:pPr defTabSz="2486025" eaLnBrk="0" hangingPunct="0">
              <a:lnSpc>
                <a:spcPct val="150000"/>
              </a:lnSpc>
              <a:buFont typeface="Wingdings" pitchFamily="2" charset="2"/>
              <a:buChar char="Ø"/>
            </a:pPr>
            <a:r>
              <a:rPr lang="zh-CN" altLang="en-US" sz="2400" b="1">
                <a:solidFill>
                  <a:srgbClr val="3333CC"/>
                </a:solidFill>
                <a:latin typeface="微软雅黑" pitchFamily="34" charset="-122"/>
                <a:ea typeface="微软雅黑" pitchFamily="34" charset="-122"/>
              </a:rPr>
              <a:t>建筑风格：</a:t>
            </a:r>
            <a:r>
              <a:rPr lang="zh-CN" altLang="en-US" sz="2400">
                <a:latin typeface="微软雅黑" pitchFamily="34" charset="-122"/>
                <a:ea typeface="微软雅黑" pitchFamily="34" charset="-122"/>
              </a:rPr>
              <a:t>明清风格古建筑 </a:t>
            </a:r>
          </a:p>
        </p:txBody>
      </p:sp>
      <p:pic>
        <p:nvPicPr>
          <p:cNvPr id="96260" name="Picture 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77713" y="3227388"/>
            <a:ext cx="4311650" cy="402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61" name="Picture 1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93813" y="4349750"/>
            <a:ext cx="4625975" cy="286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62" name="Picture 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919788" y="3738563"/>
            <a:ext cx="6122987" cy="3484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263"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无锡南禅寺</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矩形 6"/>
          <p:cNvSpPr>
            <a:spLocks noChangeArrowheads="1"/>
          </p:cNvSpPr>
          <p:nvPr/>
        </p:nvSpPr>
        <p:spPr bwMode="auto">
          <a:xfrm>
            <a:off x="738188" y="7556500"/>
            <a:ext cx="15657512" cy="170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r>
              <a:rPr lang="zh-CN" altLang="en-US" sz="2700">
                <a:latin typeface="Calibri" pitchFamily="34" charset="0"/>
                <a:ea typeface="宋体" pitchFamily="2" charset="-122"/>
              </a:rPr>
              <a:t>  </a:t>
            </a:r>
            <a:r>
              <a:rPr lang="zh-CN" altLang="en-US" sz="2400">
                <a:latin typeface="Calibri" pitchFamily="34" charset="0"/>
                <a:ea typeface="宋体" pitchFamily="2" charset="-122"/>
              </a:rPr>
              <a:t> </a:t>
            </a:r>
            <a:r>
              <a:rPr lang="zh-CN" altLang="en-US" sz="2400">
                <a:latin typeface="微软雅黑" pitchFamily="34" charset="-122"/>
                <a:ea typeface="微软雅黑" pitchFamily="34" charset="-122"/>
              </a:rPr>
              <a:t> </a:t>
            </a:r>
            <a:r>
              <a:rPr lang="zh-CN" altLang="en-US" sz="2400" b="1">
                <a:solidFill>
                  <a:srgbClr val="0033CC"/>
                </a:solidFill>
                <a:latin typeface="Calibri" pitchFamily="34" charset="0"/>
                <a:ea typeface="微软雅黑" pitchFamily="34" charset="-122"/>
              </a:rPr>
              <a:t>项目</a:t>
            </a:r>
            <a:r>
              <a:rPr lang="zh-CN" altLang="en-US" sz="2400" b="1">
                <a:solidFill>
                  <a:srgbClr val="0033CC"/>
                </a:solidFill>
                <a:latin typeface="Arial" pitchFamily="34" charset="0"/>
                <a:ea typeface="微软雅黑" pitchFamily="34" charset="-122"/>
              </a:rPr>
              <a:t>概况</a:t>
            </a:r>
            <a:r>
              <a:rPr lang="zh-CN" altLang="en-US" sz="2400" b="1">
                <a:solidFill>
                  <a:srgbClr val="0033CC"/>
                </a:solidFill>
                <a:latin typeface="Arial" pitchFamily="34" charset="0"/>
                <a:ea typeface="宋体" pitchFamily="2" charset="-122"/>
              </a:rPr>
              <a:t>：</a:t>
            </a:r>
            <a:r>
              <a:rPr lang="zh-CN" altLang="en-US" sz="2400">
                <a:latin typeface="微软雅黑" pitchFamily="34" charset="-122"/>
                <a:ea typeface="微软雅黑" pitchFamily="34" charset="-122"/>
              </a:rPr>
              <a:t>崇安寺街区位于中山路与人民路交汇处，内分珠宝古玩区、黄亭小吃区、特色商业区、民俗展示区、体育文化活动区、品牌服饰区、休闲娱乐区等，形成“</a:t>
            </a:r>
            <a:r>
              <a:rPr lang="zh-CN" altLang="en-US" sz="2400" b="1">
                <a:solidFill>
                  <a:srgbClr val="0033CC"/>
                </a:solidFill>
                <a:latin typeface="微软雅黑" pitchFamily="34" charset="-122"/>
                <a:ea typeface="微软雅黑" pitchFamily="34" charset="-122"/>
              </a:rPr>
              <a:t>双层街</a:t>
            </a:r>
            <a:r>
              <a:rPr lang="zh-CN" altLang="en-US" sz="2400">
                <a:latin typeface="微软雅黑" pitchFamily="34" charset="-122"/>
                <a:ea typeface="微软雅黑" pitchFamily="34" charset="-122"/>
              </a:rPr>
              <a:t>”格局；江南水乡特色浓郁，建有地下水景街，小桥流水，并重现历史上的人文景观，再加上周边的城中公园，使商业、绿核、文化核三者在崇安寺得到了和谐统一。</a:t>
            </a:r>
          </a:p>
          <a:p>
            <a:pPr defTabSz="1543050"/>
            <a:endParaRPr lang="zh-CN" altLang="en-US" sz="2400">
              <a:latin typeface="微软雅黑" pitchFamily="34" charset="-122"/>
              <a:ea typeface="微软雅黑" pitchFamily="34" charset="-122"/>
            </a:endParaRPr>
          </a:p>
        </p:txBody>
      </p:sp>
      <p:sp>
        <p:nvSpPr>
          <p:cNvPr id="97283" name="矩形 6"/>
          <p:cNvSpPr>
            <a:spLocks noChangeArrowheads="1"/>
          </p:cNvSpPr>
          <p:nvPr/>
        </p:nvSpPr>
        <p:spPr bwMode="auto">
          <a:xfrm>
            <a:off x="1020763" y="1212850"/>
            <a:ext cx="14150975" cy="2925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地理位置：</a:t>
            </a:r>
            <a:r>
              <a:rPr lang="zh-CN" altLang="en-US" sz="2400">
                <a:latin typeface="微软雅黑" pitchFamily="34" charset="-122"/>
                <a:ea typeface="微软雅黑" pitchFamily="34" charset="-122"/>
              </a:rPr>
              <a:t>位于中山路与人民路交叉口（三阳百盛对面）</a:t>
            </a:r>
            <a:r>
              <a:rPr lang="zh-CN" altLang="en-US" sz="2400">
                <a:latin typeface="Arial" pitchFamily="34" charset="0"/>
                <a:ea typeface="宋体" pitchFamily="2" charset="-122"/>
              </a:rPr>
              <a:t>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距离本项目约</a:t>
            </a:r>
            <a:r>
              <a:rPr lang="en-US" altLang="zh-CN" sz="2400" b="1">
                <a:latin typeface="微软雅黑" pitchFamily="34" charset="-122"/>
                <a:ea typeface="微软雅黑" pitchFamily="34" charset="-122"/>
              </a:rPr>
              <a:t>174</a:t>
            </a:r>
            <a:r>
              <a:rPr lang="zh-CN" altLang="en-US" sz="2400" b="1">
                <a:latin typeface="微软雅黑" pitchFamily="34" charset="-122"/>
                <a:ea typeface="微软雅黑" pitchFamily="34" charset="-122"/>
              </a:rPr>
              <a:t>米</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建筑面积：</a:t>
            </a:r>
            <a:r>
              <a:rPr lang="en-US" altLang="zh-CN" sz="2400" b="1">
                <a:latin typeface="微软雅黑" pitchFamily="34" charset="-122"/>
                <a:ea typeface="微软雅黑" pitchFamily="34" charset="-122"/>
              </a:rPr>
              <a:t>7</a:t>
            </a:r>
            <a:r>
              <a:rPr lang="zh-CN" altLang="en-US" sz="2400" b="1">
                <a:latin typeface="微软雅黑" pitchFamily="34" charset="-122"/>
                <a:ea typeface="微软雅黑" pitchFamily="34" charset="-122"/>
              </a:rPr>
              <a:t>万</a:t>
            </a:r>
            <a:r>
              <a:rPr lang="zh-CN" altLang="en-US" sz="2400">
                <a:latin typeface="微软雅黑" pitchFamily="34" charset="-122"/>
                <a:ea typeface="微软雅黑" pitchFamily="34" charset="-122"/>
              </a:rPr>
              <a:t>平方米</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功能定位：</a:t>
            </a:r>
            <a:r>
              <a:rPr lang="zh-CN" altLang="en-US" sz="2400">
                <a:latin typeface="微软雅黑" pitchFamily="34" charset="-122"/>
                <a:ea typeface="微软雅黑" pitchFamily="34" charset="-122"/>
              </a:rPr>
              <a:t>集</a:t>
            </a:r>
            <a:r>
              <a:rPr lang="zh-CN" altLang="en-US" sz="2400" b="1">
                <a:latin typeface="微软雅黑" pitchFamily="34" charset="-122"/>
                <a:ea typeface="微软雅黑" pitchFamily="34" charset="-122"/>
              </a:rPr>
              <a:t>购物、餐饮、休闲</a:t>
            </a:r>
            <a:r>
              <a:rPr lang="zh-CN" altLang="en-US" sz="2400">
                <a:latin typeface="微软雅黑" pitchFamily="34" charset="-122"/>
                <a:ea typeface="微软雅黑" pitchFamily="34" charset="-122"/>
              </a:rPr>
              <a:t>等多功能为一体的</a:t>
            </a:r>
            <a:r>
              <a:rPr lang="zh-CN" altLang="en-US" sz="2400" b="1">
                <a:latin typeface="微软雅黑" pitchFamily="34" charset="-122"/>
                <a:ea typeface="微软雅黑" pitchFamily="34" charset="-122"/>
              </a:rPr>
              <a:t>特色商业步行街区</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主题定位：</a:t>
            </a:r>
            <a:r>
              <a:rPr lang="zh-CN" altLang="en-US" sz="2400" b="1">
                <a:latin typeface="微软雅黑" pitchFamily="34" charset="-122"/>
                <a:ea typeface="微软雅黑" pitchFamily="34" charset="-122"/>
              </a:rPr>
              <a:t>文化</a:t>
            </a:r>
            <a:endParaRPr lang="zh-CN" altLang="en-US" sz="2400">
              <a:latin typeface="微软雅黑" pitchFamily="34" charset="-122"/>
              <a:ea typeface="微软雅黑" pitchFamily="34" charset="-122"/>
            </a:endParaRP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建筑风格：</a:t>
            </a:r>
            <a:r>
              <a:rPr lang="zh-CN" altLang="en-US" sz="2400">
                <a:latin typeface="微软雅黑" pitchFamily="34" charset="-122"/>
                <a:ea typeface="微软雅黑" pitchFamily="34" charset="-122"/>
              </a:rPr>
              <a:t>古朴的</a:t>
            </a:r>
            <a:r>
              <a:rPr lang="zh-CN" altLang="en-US" sz="2400" b="1">
                <a:latin typeface="微软雅黑" pitchFamily="34" charset="-122"/>
                <a:ea typeface="微软雅黑" pitchFamily="34" charset="-122"/>
              </a:rPr>
              <a:t>江南民居风格</a:t>
            </a:r>
            <a:r>
              <a:rPr lang="zh-CN" altLang="en-US" sz="2400">
                <a:latin typeface="微软雅黑" pitchFamily="34" charset="-122"/>
                <a:ea typeface="微软雅黑" pitchFamily="34" charset="-122"/>
              </a:rPr>
              <a:t>并加以现代商业的</a:t>
            </a:r>
            <a:r>
              <a:rPr lang="zh-CN" altLang="en-US" sz="2400" b="1">
                <a:latin typeface="微软雅黑" pitchFamily="34" charset="-122"/>
                <a:ea typeface="微软雅黑" pitchFamily="34" charset="-122"/>
              </a:rPr>
              <a:t>时尚格调</a:t>
            </a:r>
          </a:p>
        </p:txBody>
      </p:sp>
      <p:pic>
        <p:nvPicPr>
          <p:cNvPr id="97284" name="图片 8" descr="200782111038462.jpg"/>
          <p:cNvPicPr>
            <a:picLocks noChangeAspect="1"/>
          </p:cNvPicPr>
          <p:nvPr/>
        </p:nvPicPr>
        <p:blipFill>
          <a:blip r:embed="rId3">
            <a:extLst>
              <a:ext uri="{28A0092B-C50C-407E-A947-70E740481C1C}">
                <a14:useLocalDpi xmlns:a14="http://schemas.microsoft.com/office/drawing/2010/main" xmlns="" val="0"/>
              </a:ext>
            </a:extLst>
          </a:blip>
          <a:srcRect t="18019"/>
          <a:stretch>
            <a:fillRect/>
          </a:stretch>
        </p:blipFill>
        <p:spPr bwMode="auto">
          <a:xfrm>
            <a:off x="6345238" y="4354513"/>
            <a:ext cx="6534150" cy="274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7285" name="图片 9" descr="2007821105921548.jpg"/>
          <p:cNvPicPr>
            <a:picLocks noChangeAspect="1"/>
          </p:cNvPicPr>
          <p:nvPr/>
        </p:nvPicPr>
        <p:blipFill>
          <a:blip r:embed="rId4">
            <a:extLst>
              <a:ext uri="{28A0092B-C50C-407E-A947-70E740481C1C}">
                <a14:useLocalDpi xmlns:a14="http://schemas.microsoft.com/office/drawing/2010/main" xmlns="" val="0"/>
              </a:ext>
            </a:extLst>
          </a:blip>
          <a:srcRect r="51563"/>
          <a:stretch>
            <a:fillRect/>
          </a:stretch>
        </p:blipFill>
        <p:spPr bwMode="auto">
          <a:xfrm>
            <a:off x="12961938" y="3038475"/>
            <a:ext cx="3779837" cy="4049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7286"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69875" y="4354513"/>
            <a:ext cx="5986463" cy="271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287"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无锡崇安寺</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Box 16"/>
          <p:cNvSpPr txBox="1">
            <a:spLocks noChangeArrowheads="1"/>
          </p:cNvSpPr>
          <p:nvPr/>
        </p:nvSpPr>
        <p:spPr bwMode="auto">
          <a:xfrm>
            <a:off x="960438" y="7594600"/>
            <a:ext cx="15511462"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solidFill>
                  <a:srgbClr val="0033CC"/>
                </a:solidFill>
                <a:latin typeface="Arial" pitchFamily="34" charset="0"/>
                <a:ea typeface="微软雅黑" pitchFamily="34" charset="-122"/>
              </a:rPr>
              <a:t>项目概况：</a:t>
            </a:r>
            <a:r>
              <a:rPr lang="zh-CN" altLang="en-US" sz="2400">
                <a:latin typeface="微软雅黑" pitchFamily="34" charset="-122"/>
                <a:ea typeface="微软雅黑" pitchFamily="34" charset="-122"/>
              </a:rPr>
              <a:t>位于无锡旧城区的中心，今图书馆路</a:t>
            </a:r>
            <a:r>
              <a:rPr lang="en-US" altLang="zh-CN" sz="2400">
                <a:latin typeface="微软雅黑" pitchFamily="34" charset="-122"/>
                <a:ea typeface="微软雅黑" pitchFamily="34" charset="-122"/>
              </a:rPr>
              <a:t>30</a:t>
            </a:r>
            <a:r>
              <a:rPr lang="zh-CN" altLang="en-US" sz="2400">
                <a:latin typeface="微软雅黑" pitchFamily="34" charset="-122"/>
                <a:ea typeface="微软雅黑" pitchFamily="34" charset="-122"/>
              </a:rPr>
              <a:t>号，保护范围包括今图书馆路</a:t>
            </a:r>
            <a:r>
              <a:rPr lang="en-US" altLang="zh-CN" sz="2400">
                <a:latin typeface="微软雅黑" pitchFamily="34" charset="-122"/>
                <a:ea typeface="微软雅黑" pitchFamily="34" charset="-122"/>
              </a:rPr>
              <a:t>24</a:t>
            </a:r>
            <a:r>
              <a:rPr lang="zh-CN" altLang="en-US" sz="2400">
                <a:latin typeface="微软雅黑" pitchFamily="34" charset="-122"/>
                <a:ea typeface="微软雅黑" pitchFamily="34" charset="-122"/>
              </a:rPr>
              <a:t>号至</a:t>
            </a:r>
            <a:r>
              <a:rPr lang="en-US" altLang="zh-CN" sz="2400">
                <a:latin typeface="微软雅黑" pitchFamily="34" charset="-122"/>
                <a:ea typeface="微软雅黑" pitchFamily="34" charset="-122"/>
              </a:rPr>
              <a:t>30</a:t>
            </a:r>
            <a:r>
              <a:rPr lang="zh-CN" altLang="en-US" sz="2400">
                <a:latin typeface="微软雅黑" pitchFamily="34" charset="-122"/>
                <a:ea typeface="微软雅黑" pitchFamily="34" charset="-122"/>
              </a:rPr>
              <a:t>号以及</a:t>
            </a:r>
            <a:r>
              <a:rPr lang="en-US" altLang="zh-CN" sz="2400">
                <a:latin typeface="微软雅黑" pitchFamily="34" charset="-122"/>
                <a:ea typeface="微软雅黑" pitchFamily="34" charset="-122"/>
              </a:rPr>
              <a:t>42</a:t>
            </a:r>
            <a:r>
              <a:rPr lang="zh-CN" altLang="en-US" sz="2400">
                <a:latin typeface="微软雅黑" pitchFamily="34" charset="-122"/>
                <a:ea typeface="微软雅黑" pitchFamily="34" charset="-122"/>
              </a:rPr>
              <a:t>号至</a:t>
            </a:r>
            <a:r>
              <a:rPr lang="en-US" altLang="zh-CN" sz="2400">
                <a:latin typeface="微软雅黑" pitchFamily="34" charset="-122"/>
                <a:ea typeface="微软雅黑" pitchFamily="34" charset="-122"/>
              </a:rPr>
              <a:t>50</a:t>
            </a:r>
            <a:r>
              <a:rPr lang="zh-CN" altLang="en-US" sz="2400">
                <a:latin typeface="微软雅黑" pitchFamily="34" charset="-122"/>
                <a:ea typeface="微软雅黑" pitchFamily="34" charset="-122"/>
              </a:rPr>
              <a:t>号。 </a:t>
            </a:r>
          </a:p>
          <a:p>
            <a:pPr eaLnBrk="1" hangingPunct="1"/>
            <a:r>
              <a:rPr lang="zh-CN" altLang="en-US" sz="2400">
                <a:latin typeface="微软雅黑" pitchFamily="34" charset="-122"/>
                <a:ea typeface="微软雅黑" pitchFamily="34" charset="-122"/>
              </a:rPr>
              <a:t>阿炳故居，即为原雷尊殿道馆，他不仅出生于此、逝世于此，而且其传世名曲也大都创作于此。晚年，他穷困潦倒、贫病交加，屈居在道馆最东面的一间小平房内。这间平房为硬山顶，约</a:t>
            </a:r>
            <a:r>
              <a:rPr lang="en-US" altLang="zh-CN" sz="2400">
                <a:latin typeface="微软雅黑" pitchFamily="34" charset="-122"/>
                <a:ea typeface="微软雅黑" pitchFamily="34" charset="-122"/>
              </a:rPr>
              <a:t>20</a:t>
            </a:r>
            <a:r>
              <a:rPr lang="zh-CN" altLang="en-US" sz="2400">
                <a:latin typeface="微软雅黑" pitchFamily="34" charset="-122"/>
                <a:ea typeface="微软雅黑" pitchFamily="34" charset="-122"/>
              </a:rPr>
              <a:t>平方米，内有小阁楼现仍保持着原状。雷尊殿旧址及其他附房大都保持着原状。</a:t>
            </a:r>
          </a:p>
        </p:txBody>
      </p:sp>
      <p:sp>
        <p:nvSpPr>
          <p:cNvPr id="98307" name="矩形 6"/>
          <p:cNvSpPr>
            <a:spLocks noChangeArrowheads="1"/>
          </p:cNvSpPr>
          <p:nvPr/>
        </p:nvSpPr>
        <p:spPr bwMode="auto">
          <a:xfrm>
            <a:off x="1020763" y="1455738"/>
            <a:ext cx="14150975" cy="2925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地理位置：</a:t>
            </a:r>
            <a:r>
              <a:rPr lang="zh-CN" altLang="en-US" sz="2400">
                <a:latin typeface="微软雅黑" pitchFamily="34" charset="-122"/>
                <a:ea typeface="微软雅黑" pitchFamily="34" charset="-122"/>
              </a:rPr>
              <a:t>南靠人民中路，西接崇安寺商业区，东临教仪大厦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距离本项目约</a:t>
            </a:r>
            <a:r>
              <a:rPr lang="en-US" altLang="zh-CN" sz="2400" b="1">
                <a:latin typeface="微软雅黑" pitchFamily="34" charset="-122"/>
                <a:ea typeface="微软雅黑" pitchFamily="34" charset="-122"/>
              </a:rPr>
              <a:t>78</a:t>
            </a:r>
            <a:r>
              <a:rPr lang="zh-CN" altLang="en-US" sz="2400" b="1">
                <a:latin typeface="微软雅黑" pitchFamily="34" charset="-122"/>
                <a:ea typeface="微软雅黑" pitchFamily="34" charset="-122"/>
              </a:rPr>
              <a:t>米</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建筑面积：</a:t>
            </a:r>
            <a:r>
              <a:rPr lang="en-US" altLang="zh-CN" sz="2400" b="1">
                <a:latin typeface="微软雅黑" pitchFamily="34" charset="-122"/>
                <a:ea typeface="微软雅黑" pitchFamily="34" charset="-122"/>
              </a:rPr>
              <a:t>743.1</a:t>
            </a:r>
            <a:r>
              <a:rPr lang="en-US" altLang="zh-CN" sz="2400">
                <a:latin typeface="微软雅黑" pitchFamily="34" charset="-122"/>
                <a:ea typeface="微软雅黑" pitchFamily="34" charset="-122"/>
              </a:rPr>
              <a:t>2</a:t>
            </a:r>
            <a:r>
              <a:rPr lang="zh-CN" altLang="en-US" sz="2400">
                <a:latin typeface="微软雅黑" pitchFamily="34" charset="-122"/>
                <a:ea typeface="微软雅黑" pitchFamily="34" charset="-122"/>
              </a:rPr>
              <a:t>平方米 </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主题定位：</a:t>
            </a:r>
            <a:r>
              <a:rPr lang="zh-CN" altLang="en-US" sz="2400">
                <a:latin typeface="微软雅黑" pitchFamily="34" charset="-122"/>
                <a:ea typeface="微软雅黑" pitchFamily="34" charset="-122"/>
              </a:rPr>
              <a:t>文化地标</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客群定位：</a:t>
            </a:r>
            <a:r>
              <a:rPr lang="zh-CN" altLang="en-US" sz="2400">
                <a:latin typeface="微软雅黑" pitchFamily="34" charset="-122"/>
                <a:ea typeface="微软雅黑" pitchFamily="34" charset="-122"/>
              </a:rPr>
              <a:t>旅游观光客</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建筑风格：</a:t>
            </a:r>
            <a:r>
              <a:rPr lang="zh-CN" altLang="en-US" sz="2400">
                <a:latin typeface="微软雅黑" pitchFamily="34" charset="-122"/>
                <a:ea typeface="微软雅黑" pitchFamily="34" charset="-122"/>
              </a:rPr>
              <a:t>老民居屋</a:t>
            </a:r>
          </a:p>
        </p:txBody>
      </p:sp>
      <p:grpSp>
        <p:nvGrpSpPr>
          <p:cNvPr id="98308" name="组合 9"/>
          <p:cNvGrpSpPr>
            <a:grpSpLocks/>
          </p:cNvGrpSpPr>
          <p:nvPr/>
        </p:nvGrpSpPr>
        <p:grpSpPr bwMode="auto">
          <a:xfrm>
            <a:off x="1166813" y="4270375"/>
            <a:ext cx="14900275" cy="3333750"/>
            <a:chOff x="142875" y="2924175"/>
            <a:chExt cx="7883525" cy="2351088"/>
          </a:xfrm>
        </p:grpSpPr>
        <p:pic>
          <p:nvPicPr>
            <p:cNvPr id="983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43275" y="3284538"/>
              <a:ext cx="2019300" cy="197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311"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75" y="2924175"/>
              <a:ext cx="1462088" cy="2330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312"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619250" y="4149725"/>
              <a:ext cx="1657350" cy="1125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313" name="Picture 11"/>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619250" y="2924175"/>
              <a:ext cx="1655763" cy="1225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314" name="Picture 1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435600" y="3500438"/>
              <a:ext cx="2590800" cy="172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8309"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阿炳故居</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矩形 6"/>
          <p:cNvSpPr>
            <a:spLocks noChangeArrowheads="1"/>
          </p:cNvSpPr>
          <p:nvPr/>
        </p:nvSpPr>
        <p:spPr bwMode="auto">
          <a:xfrm>
            <a:off x="885825" y="1477963"/>
            <a:ext cx="15647988" cy="3617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地理位置：</a:t>
            </a:r>
            <a:r>
              <a:rPr lang="zh-CN" altLang="en-US" sz="2400">
                <a:latin typeface="微软雅黑" pitchFamily="34" charset="-122"/>
                <a:ea typeface="微软雅黑" pitchFamily="34" charset="-122"/>
              </a:rPr>
              <a:t>西到新生路，东到小娄巷横街，南到公安局，北到佳福大厦、福田巷</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距离本项目约</a:t>
            </a:r>
            <a:r>
              <a:rPr lang="en-US" altLang="zh-CN" sz="2400" b="1">
                <a:latin typeface="微软雅黑" pitchFamily="34" charset="-122"/>
                <a:ea typeface="微软雅黑" pitchFamily="34" charset="-122"/>
              </a:rPr>
              <a:t>130</a:t>
            </a:r>
            <a:r>
              <a:rPr lang="zh-CN" altLang="en-US" sz="2400" b="1">
                <a:latin typeface="微软雅黑" pitchFamily="34" charset="-122"/>
                <a:ea typeface="微软雅黑" pitchFamily="34" charset="-122"/>
              </a:rPr>
              <a:t>米</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建筑面积：</a:t>
            </a:r>
            <a:r>
              <a:rPr lang="en-US" altLang="zh-CN" sz="2400" b="1">
                <a:latin typeface="微软雅黑" pitchFamily="34" charset="-122"/>
                <a:ea typeface="微软雅黑" pitchFamily="34" charset="-122"/>
              </a:rPr>
              <a:t>2.13</a:t>
            </a:r>
            <a:r>
              <a:rPr lang="zh-CN" altLang="en-US" sz="2400" b="1">
                <a:latin typeface="微软雅黑" pitchFamily="34" charset="-122"/>
                <a:ea typeface="微软雅黑" pitchFamily="34" charset="-122"/>
              </a:rPr>
              <a:t>万</a:t>
            </a:r>
            <a:r>
              <a:rPr lang="zh-CN" altLang="en-US" sz="2400">
                <a:latin typeface="微软雅黑" pitchFamily="34" charset="-122"/>
                <a:ea typeface="微软雅黑" pitchFamily="34" charset="-122"/>
              </a:rPr>
              <a:t>平方米</a:t>
            </a:r>
          </a:p>
          <a:p>
            <a:pPr defTabSz="2486025" eaLnBrk="0" hangingPunct="0">
              <a:lnSpc>
                <a:spcPct val="150000"/>
              </a:lnSpc>
              <a:buFont typeface="Wingdings" pitchFamily="2" charset="2"/>
              <a:buChar char="Ø"/>
            </a:pPr>
            <a:r>
              <a:rPr lang="zh-CN" altLang="en-US" sz="2400" b="1">
                <a:solidFill>
                  <a:srgbClr val="0033CC"/>
                </a:solidFill>
                <a:latin typeface="Arial" pitchFamily="34" charset="0"/>
                <a:ea typeface="微软雅黑" pitchFamily="34" charset="-122"/>
              </a:rPr>
              <a:t>功能定位</a:t>
            </a:r>
            <a:r>
              <a:rPr lang="zh-CN" altLang="en-US" sz="2400">
                <a:solidFill>
                  <a:srgbClr val="0033CC"/>
                </a:solidFill>
                <a:latin typeface="Arial" pitchFamily="34" charset="0"/>
                <a:ea typeface="微软雅黑" pitchFamily="34" charset="-122"/>
              </a:rPr>
              <a:t>：</a:t>
            </a:r>
            <a:r>
              <a:rPr lang="zh-CN" altLang="en-US" sz="2400">
                <a:latin typeface="微软雅黑" pitchFamily="34" charset="-122"/>
                <a:ea typeface="微软雅黑" pitchFamily="34" charset="-122"/>
              </a:rPr>
              <a:t>精致生活商业区、修身养性老字号、文化仪式展演、艺术家聚集和工艺品展卖区、主题茶馆</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酒吧</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咖啡厅 五个部分。</a:t>
            </a:r>
          </a:p>
          <a:p>
            <a:pPr defTabSz="2486025" eaLnBrk="0" hangingPunct="0">
              <a:lnSpc>
                <a:spcPct val="150000"/>
              </a:lnSpc>
              <a:buFont typeface="Wingdings" pitchFamily="2" charset="2"/>
              <a:buChar char="Ø"/>
            </a:pPr>
            <a:r>
              <a:rPr lang="zh-CN" altLang="en-US" sz="2400" b="1">
                <a:solidFill>
                  <a:srgbClr val="0033CC"/>
                </a:solidFill>
                <a:latin typeface="Arial" pitchFamily="34" charset="0"/>
                <a:ea typeface="微软雅黑" pitchFamily="34" charset="-122"/>
              </a:rPr>
              <a:t>客群定位</a:t>
            </a:r>
            <a:r>
              <a:rPr lang="zh-CN" altLang="en-US" sz="2400" b="1">
                <a:solidFill>
                  <a:srgbClr val="0033CC"/>
                </a:solidFill>
                <a:latin typeface="微软雅黑" pitchFamily="34" charset="-122"/>
                <a:ea typeface="微软雅黑" pitchFamily="34" charset="-122"/>
              </a:rPr>
              <a:t>：</a:t>
            </a:r>
            <a:r>
              <a:rPr lang="zh-CN" altLang="en-US" sz="2400">
                <a:latin typeface="微软雅黑" pitchFamily="34" charset="-122"/>
                <a:ea typeface="微软雅黑" pitchFamily="34" charset="-122"/>
              </a:rPr>
              <a:t>旅游观光客</a:t>
            </a:r>
            <a:endParaRPr lang="en-US" altLang="zh-CN" sz="2400">
              <a:latin typeface="微软雅黑" pitchFamily="34" charset="-122"/>
              <a:ea typeface="微软雅黑" pitchFamily="34" charset="-122"/>
            </a:endParaRP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建筑风格</a:t>
            </a:r>
            <a:r>
              <a:rPr lang="zh-CN" altLang="en-US" sz="3000">
                <a:solidFill>
                  <a:srgbClr val="0033CC"/>
                </a:solidFill>
                <a:latin typeface="微软雅黑" pitchFamily="34" charset="-122"/>
                <a:ea typeface="微软雅黑" pitchFamily="34" charset="-122"/>
              </a:rPr>
              <a:t>：</a:t>
            </a:r>
            <a:r>
              <a:rPr lang="zh-CN" altLang="en-US" sz="2400">
                <a:latin typeface="微软雅黑" pitchFamily="34" charset="-122"/>
                <a:ea typeface="微软雅黑" pitchFamily="34" charset="-122"/>
              </a:rPr>
              <a:t>清代建筑</a:t>
            </a:r>
          </a:p>
        </p:txBody>
      </p:sp>
      <p:sp>
        <p:nvSpPr>
          <p:cNvPr id="99331" name="Rectangle 7"/>
          <p:cNvSpPr>
            <a:spLocks noChangeArrowheads="1"/>
          </p:cNvSpPr>
          <p:nvPr/>
        </p:nvSpPr>
        <p:spPr bwMode="auto">
          <a:xfrm>
            <a:off x="1020763" y="7475538"/>
            <a:ext cx="15513050" cy="200183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r>
              <a:rPr lang="zh-CN" altLang="en-US" sz="2400" b="1">
                <a:solidFill>
                  <a:srgbClr val="0033CC"/>
                </a:solidFill>
                <a:latin typeface="微软雅黑" pitchFamily="34" charset="-122"/>
                <a:ea typeface="微软雅黑" pitchFamily="34" charset="-122"/>
              </a:rPr>
              <a:t>项目概况：</a:t>
            </a:r>
            <a:r>
              <a:rPr lang="zh-CN" altLang="en-US" sz="2400">
                <a:latin typeface="微软雅黑" pitchFamily="34" charset="-122"/>
                <a:ea typeface="微软雅黑" pitchFamily="34" charset="-122"/>
              </a:rPr>
              <a:t>位于市公安局北侧，是一处古街坊，占地面积约</a:t>
            </a:r>
            <a:r>
              <a:rPr lang="en-US" altLang="zh-CN" sz="2400" b="1">
                <a:solidFill>
                  <a:srgbClr val="0033CC"/>
                </a:solidFill>
                <a:latin typeface="微软雅黑" pitchFamily="34" charset="-122"/>
                <a:ea typeface="微软雅黑" pitchFamily="34" charset="-122"/>
              </a:rPr>
              <a:t>2.13</a:t>
            </a:r>
            <a:r>
              <a:rPr lang="zh-CN" altLang="en-US" sz="2400" b="1">
                <a:solidFill>
                  <a:srgbClr val="0033CC"/>
                </a:solidFill>
                <a:latin typeface="微软雅黑" pitchFamily="34" charset="-122"/>
                <a:ea typeface="微软雅黑" pitchFamily="34" charset="-122"/>
              </a:rPr>
              <a:t>万</a:t>
            </a:r>
            <a:r>
              <a:rPr lang="zh-CN" altLang="en-US" sz="2400">
                <a:latin typeface="微软雅黑" pitchFamily="34" charset="-122"/>
                <a:ea typeface="微软雅黑" pitchFamily="34" charset="-122"/>
              </a:rPr>
              <a:t>平方米，巷内多院落建筑，并有保存完好的百米备弄。整个街区中最具代表性的是位于小娄巷</a:t>
            </a:r>
            <a:r>
              <a:rPr lang="en-US" altLang="zh-CN" sz="2400">
                <a:latin typeface="微软雅黑" pitchFamily="34" charset="-122"/>
                <a:ea typeface="微软雅黑" pitchFamily="34" charset="-122"/>
              </a:rPr>
              <a:t>44</a:t>
            </a:r>
            <a:r>
              <a:rPr lang="zh-CN" altLang="en-US" sz="2400">
                <a:latin typeface="微软雅黑" pitchFamily="34" charset="-122"/>
                <a:ea typeface="微软雅黑" pitchFamily="34" charset="-122"/>
              </a:rPr>
              <a:t>号至</a:t>
            </a:r>
            <a:r>
              <a:rPr lang="en-US" altLang="zh-CN" sz="2400">
                <a:latin typeface="微软雅黑" pitchFamily="34" charset="-122"/>
                <a:ea typeface="微软雅黑" pitchFamily="34" charset="-122"/>
              </a:rPr>
              <a:t>52</a:t>
            </a:r>
            <a:r>
              <a:rPr lang="zh-CN" altLang="en-US" sz="2400">
                <a:latin typeface="微软雅黑" pitchFamily="34" charset="-122"/>
                <a:ea typeface="微软雅黑" pitchFamily="34" charset="-122"/>
              </a:rPr>
              <a:t>号的“绣衣坊”尚存部分，它所代表的历史民宅区别于薛福成故居的近代官宅，反映了封建社会的建筑特点和特有的长幼有序的生活方式和传统的建筑布局方式，是一处名人故居群和</a:t>
            </a:r>
            <a:r>
              <a:rPr lang="zh-CN" altLang="en-US" sz="2400" b="1">
                <a:solidFill>
                  <a:srgbClr val="0033CC"/>
                </a:solidFill>
                <a:latin typeface="微软雅黑" pitchFamily="34" charset="-122"/>
                <a:ea typeface="微软雅黑" pitchFamily="34" charset="-122"/>
              </a:rPr>
              <a:t>清代建筑群</a:t>
            </a:r>
            <a:r>
              <a:rPr lang="zh-CN" altLang="en-US" sz="2400">
                <a:latin typeface="微软雅黑" pitchFamily="34" charset="-122"/>
                <a:ea typeface="微软雅黑" pitchFamily="34" charset="-122"/>
              </a:rPr>
              <a:t>。靠近小娄巷北侧沿人民路一块约</a:t>
            </a:r>
            <a:r>
              <a:rPr lang="en-US" altLang="zh-CN" sz="2400">
                <a:latin typeface="微软雅黑" pitchFamily="34" charset="-122"/>
                <a:ea typeface="微软雅黑" pitchFamily="34" charset="-122"/>
              </a:rPr>
              <a:t>1.36</a:t>
            </a:r>
            <a:r>
              <a:rPr lang="zh-CN" altLang="en-US" sz="2400">
                <a:latin typeface="微软雅黑" pitchFamily="34" charset="-122"/>
                <a:ea typeface="微软雅黑" pitchFamily="34" charset="-122"/>
              </a:rPr>
              <a:t>万平方米土地，将结合小娄巷历史街区的改造捆绑开发。</a:t>
            </a:r>
          </a:p>
        </p:txBody>
      </p:sp>
      <p:pic>
        <p:nvPicPr>
          <p:cNvPr id="99332"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2775" y="4656138"/>
            <a:ext cx="4625975" cy="263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9333"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996863" y="3200400"/>
            <a:ext cx="3944937" cy="409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9334" name="Picture 1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333750" y="5013325"/>
            <a:ext cx="4757738" cy="227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35"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无锡小娄巷</a:t>
            </a:r>
            <a:endParaRPr lang="zh-CN" altLang="en-US" sz="36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矩形 3"/>
          <p:cNvSpPr>
            <a:spLocks noChangeArrowheads="1"/>
          </p:cNvSpPr>
          <p:nvPr/>
        </p:nvSpPr>
        <p:spPr bwMode="auto">
          <a:xfrm>
            <a:off x="1155700" y="7208838"/>
            <a:ext cx="15105063" cy="163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r>
              <a:rPr lang="zh-CN" altLang="en-US" sz="2400" b="1">
                <a:solidFill>
                  <a:srgbClr val="0033CC"/>
                </a:solidFill>
                <a:latin typeface="Arial" pitchFamily="34" charset="0"/>
                <a:ea typeface="微软雅黑" pitchFamily="34" charset="-122"/>
              </a:rPr>
              <a:t>项目概况：</a:t>
            </a:r>
            <a:r>
              <a:rPr lang="zh-CN" altLang="en-US" sz="2400">
                <a:latin typeface="微软雅黑" pitchFamily="34" charset="-122"/>
                <a:ea typeface="微软雅黑" pitchFamily="34" charset="-122"/>
              </a:rPr>
              <a:t>全长</a:t>
            </a:r>
            <a:r>
              <a:rPr lang="en-US" altLang="zh-CN" sz="2400">
                <a:latin typeface="微软雅黑" pitchFamily="34" charset="-122"/>
                <a:ea typeface="微软雅黑" pitchFamily="34" charset="-122"/>
              </a:rPr>
              <a:t>388</a:t>
            </a:r>
            <a:r>
              <a:rPr lang="zh-CN" altLang="en-US" sz="2400">
                <a:latin typeface="微软雅黑" pitchFamily="34" charset="-122"/>
                <a:ea typeface="微软雅黑" pitchFamily="34" charset="-122"/>
              </a:rPr>
              <a:t>米，东接中山路，西连解放路，距离本项目约</a:t>
            </a:r>
            <a:r>
              <a:rPr lang="en-US" altLang="zh-CN" sz="2400">
                <a:latin typeface="微软雅黑" pitchFamily="34" charset="-122"/>
                <a:ea typeface="微软雅黑" pitchFamily="34" charset="-122"/>
              </a:rPr>
              <a:t>330</a:t>
            </a:r>
            <a:r>
              <a:rPr lang="zh-CN" altLang="en-US" sz="2400">
                <a:latin typeface="微软雅黑" pitchFamily="34" charset="-122"/>
                <a:ea typeface="微软雅黑" pitchFamily="34" charset="-122"/>
              </a:rPr>
              <a:t>米，是无锡知名的“文化教育之巷”，拥有百年小学连元街小学、张謇读书处、锡剧博物馆、无锡书画院等历史文化印迹，具有深厚的文化底蕴。大成巷步行街定位为“创意街区”，打造无锡首个创意市集。集创意产业、购物、旅游、娱乐、文化休闲等于一体，设计布置了感应屏、哈哈镜、创意魔方等创意元素。  </a:t>
            </a:r>
          </a:p>
        </p:txBody>
      </p:sp>
      <p:pic>
        <p:nvPicPr>
          <p:cNvPr id="10035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38750" y="4435475"/>
            <a:ext cx="3819525" cy="240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356"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4438650"/>
            <a:ext cx="5265738" cy="240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357" name="Picture 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505825" y="4451350"/>
            <a:ext cx="4156075" cy="240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358" name="Picture 1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585700" y="4144963"/>
            <a:ext cx="4695825" cy="2684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9" name="矩形 19"/>
          <p:cNvSpPr>
            <a:spLocks noChangeArrowheads="1"/>
          </p:cNvSpPr>
          <p:nvPr/>
        </p:nvSpPr>
        <p:spPr bwMode="auto">
          <a:xfrm>
            <a:off x="885825" y="1492250"/>
            <a:ext cx="12015788" cy="2925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地理位置：</a:t>
            </a:r>
            <a:r>
              <a:rPr lang="zh-CN" altLang="en-US" sz="2400">
                <a:latin typeface="微软雅黑" pitchFamily="34" charset="-122"/>
                <a:ea typeface="微软雅黑" pitchFamily="34" charset="-122"/>
              </a:rPr>
              <a:t>东接中山路，西连解放路</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距离本项目约</a:t>
            </a:r>
            <a:r>
              <a:rPr lang="en-US" altLang="zh-CN" sz="2400" b="1">
                <a:latin typeface="微软雅黑" pitchFamily="34" charset="-122"/>
                <a:ea typeface="微软雅黑" pitchFamily="34" charset="-122"/>
              </a:rPr>
              <a:t>330</a:t>
            </a:r>
            <a:r>
              <a:rPr lang="zh-CN" altLang="en-US" sz="2400" b="1">
                <a:latin typeface="微软雅黑" pitchFamily="34" charset="-122"/>
                <a:ea typeface="微软雅黑" pitchFamily="34" charset="-122"/>
              </a:rPr>
              <a:t>米</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建筑面积：</a:t>
            </a:r>
            <a:r>
              <a:rPr lang="zh-CN" altLang="en-US" sz="2400">
                <a:latin typeface="微软雅黑" pitchFamily="34" charset="-122"/>
                <a:ea typeface="微软雅黑" pitchFamily="34" charset="-122"/>
              </a:rPr>
              <a:t>东西全长</a:t>
            </a:r>
            <a:r>
              <a:rPr lang="en-US" altLang="zh-CN" sz="2400">
                <a:latin typeface="微软雅黑" pitchFamily="34" charset="-122"/>
                <a:ea typeface="微软雅黑" pitchFamily="34" charset="-122"/>
              </a:rPr>
              <a:t>388</a:t>
            </a:r>
            <a:r>
              <a:rPr lang="zh-CN" altLang="en-US" sz="2400">
                <a:latin typeface="微软雅黑" pitchFamily="34" charset="-122"/>
                <a:ea typeface="微软雅黑" pitchFamily="34" charset="-122"/>
              </a:rPr>
              <a:t>米</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功能定位：</a:t>
            </a:r>
            <a:r>
              <a:rPr lang="zh-CN" altLang="en-US" sz="2400">
                <a:latin typeface="微软雅黑" pitchFamily="34" charset="-122"/>
                <a:ea typeface="微软雅黑" pitchFamily="34" charset="-122"/>
              </a:rPr>
              <a:t>集购物、旅游、娱乐、</a:t>
            </a:r>
            <a:r>
              <a:rPr lang="zh-CN" altLang="en-US" sz="2400" b="1">
                <a:latin typeface="微软雅黑" pitchFamily="34" charset="-122"/>
                <a:ea typeface="微软雅黑" pitchFamily="34" charset="-122"/>
              </a:rPr>
              <a:t>文化</a:t>
            </a:r>
            <a:r>
              <a:rPr lang="zh-CN" altLang="en-US" sz="2400">
                <a:latin typeface="微软雅黑" pitchFamily="34" charset="-122"/>
                <a:ea typeface="微软雅黑" pitchFamily="34" charset="-122"/>
              </a:rPr>
              <a:t>休闲等于一体</a:t>
            </a: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主题定位：文化</a:t>
            </a:r>
            <a:r>
              <a:rPr lang="zh-CN" altLang="en-US" sz="2400">
                <a:latin typeface="Arial" pitchFamily="34" charset="0"/>
                <a:ea typeface="微软雅黑" pitchFamily="34" charset="-122"/>
              </a:rPr>
              <a:t>创意产业</a:t>
            </a:r>
            <a:endParaRPr lang="zh-CN" altLang="en-US" sz="2400">
              <a:solidFill>
                <a:srgbClr val="C00000"/>
              </a:solidFill>
              <a:latin typeface="微软雅黑" pitchFamily="34" charset="-122"/>
              <a:ea typeface="微软雅黑" pitchFamily="34" charset="-122"/>
            </a:endParaRPr>
          </a:p>
          <a:p>
            <a:pPr defTabSz="2486025" eaLnBrk="0" hangingPunct="0">
              <a:lnSpc>
                <a:spcPct val="150000"/>
              </a:lnSpc>
              <a:buFont typeface="Wingdings" pitchFamily="2" charset="2"/>
              <a:buChar char="Ø"/>
            </a:pPr>
            <a:r>
              <a:rPr lang="zh-CN" altLang="en-US" sz="2400" b="1">
                <a:solidFill>
                  <a:srgbClr val="0033CC"/>
                </a:solidFill>
                <a:latin typeface="微软雅黑" pitchFamily="34" charset="-122"/>
                <a:ea typeface="微软雅黑" pitchFamily="34" charset="-122"/>
              </a:rPr>
              <a:t>建筑风格：</a:t>
            </a:r>
            <a:r>
              <a:rPr lang="zh-CN" altLang="en-US" sz="2400">
                <a:latin typeface="微软雅黑" pitchFamily="34" charset="-122"/>
                <a:ea typeface="微软雅黑" pitchFamily="34" charset="-122"/>
              </a:rPr>
              <a:t>欧式风格</a:t>
            </a:r>
          </a:p>
        </p:txBody>
      </p:sp>
      <p:sp>
        <p:nvSpPr>
          <p:cNvPr id="100360"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r>
              <a:rPr lang="zh-CN" altLang="en-US" sz="3600" b="1"/>
              <a:t>大成巷创意市集</a:t>
            </a:r>
            <a:endParaRPr lang="zh-CN" altLang="en-US" sz="360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p:cNvSpPr>
            <a:spLocks noGrp="1"/>
          </p:cNvSpPr>
          <p:nvPr>
            <p:ph type="body" idx="4294967295"/>
          </p:nvPr>
        </p:nvSpPr>
        <p:spPr bwMode="auto">
          <a:xfrm>
            <a:off x="563563" y="2270125"/>
            <a:ext cx="13950950" cy="3733800"/>
          </a:xfrm>
          <a:prstGeom prst="rect">
            <a:avLst/>
          </a:prstGeom>
          <a:solidFill>
            <a:srgbClr val="FFFFFF"/>
          </a:solidFill>
          <a:ln>
            <a:solidFill>
              <a:srgbClr val="000000"/>
            </a:solidFill>
            <a:miter lim="800000"/>
            <a:headEnd/>
            <a:tailEnd/>
          </a:ln>
        </p:spPr>
        <p:txBody>
          <a:bodyPr lIns="154305" tIns="77153" rIns="154305" bIns="77153"/>
          <a:lstStyle/>
          <a:p>
            <a:pPr marL="341313" indent="-341313" defTabSz="912813">
              <a:lnSpc>
                <a:spcPct val="150000"/>
              </a:lnSpc>
              <a:buFontTx/>
              <a:buNone/>
            </a:pPr>
            <a:r>
              <a:rPr lang="zh-CN" altLang="en-US" sz="3600" smtClean="0">
                <a:latin typeface="微软雅黑" pitchFamily="34" charset="-122"/>
                <a:ea typeface="微软雅黑" pitchFamily="34" charset="-122"/>
              </a:rPr>
              <a:t>      </a:t>
            </a:r>
            <a:r>
              <a:rPr lang="zh-CN" altLang="en-US" sz="3600" b="1" smtClean="0">
                <a:latin typeface="微软雅黑" pitchFamily="34" charset="-122"/>
                <a:ea typeface="微软雅黑" pitchFamily="34" charset="-122"/>
              </a:rPr>
              <a:t>无锡是一座具有几千年历史文化的城市，所以区域内保留大量珍贵的历史文化遗产，无论是“江南第一巷”、或是传承千年历史文脉内涵的“崇安寺”、还是文化创业产业区，依托这些文化底蕴，整合资源，推崇“</a:t>
            </a:r>
            <a:r>
              <a:rPr lang="zh-CN" altLang="en-US" sz="3600" b="1" smtClean="0">
                <a:solidFill>
                  <a:srgbClr val="0033CC"/>
                </a:solidFill>
                <a:latin typeface="微软雅黑" pitchFamily="34" charset="-122"/>
                <a:ea typeface="微软雅黑" pitchFamily="34" charset="-122"/>
              </a:rPr>
              <a:t>慢文化</a:t>
            </a:r>
            <a:r>
              <a:rPr lang="zh-CN" altLang="en-US" sz="3600" b="1" smtClean="0">
                <a:latin typeface="微软雅黑" pitchFamily="34" charset="-122"/>
                <a:ea typeface="微软雅黑" pitchFamily="34" charset="-122"/>
              </a:rPr>
              <a:t>”的商业气息。</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5"/>
          <p:cNvSpPr txBox="1">
            <a:spLocks noChangeArrowheads="1"/>
          </p:cNvSpPr>
          <p:nvPr/>
        </p:nvSpPr>
        <p:spPr bwMode="auto">
          <a:xfrm>
            <a:off x="1020763" y="1355725"/>
            <a:ext cx="8847137" cy="987425"/>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5400" b="1">
                <a:solidFill>
                  <a:srgbClr val="0033CC"/>
                </a:solidFill>
              </a:rPr>
              <a:t>老城区的新速度</a:t>
            </a:r>
          </a:p>
        </p:txBody>
      </p:sp>
      <p:sp>
        <p:nvSpPr>
          <p:cNvPr id="102403" name="Text Box 6"/>
          <p:cNvSpPr txBox="1">
            <a:spLocks noChangeArrowheads="1"/>
          </p:cNvSpPr>
          <p:nvPr/>
        </p:nvSpPr>
        <p:spPr bwMode="auto">
          <a:xfrm>
            <a:off x="885825" y="2308225"/>
            <a:ext cx="8162925" cy="236378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3000" b="1">
                <a:solidFill>
                  <a:srgbClr val="0033CC"/>
                </a:solidFill>
                <a:latin typeface="微软雅黑" pitchFamily="34" charset="-122"/>
                <a:ea typeface="微软雅黑" pitchFamily="34" charset="-122"/>
              </a:rPr>
              <a:t>“</a:t>
            </a:r>
            <a:r>
              <a:rPr lang="zh-CN" altLang="en-US" sz="3000" b="1">
                <a:solidFill>
                  <a:srgbClr val="0033CC"/>
                </a:solidFill>
                <a:latin typeface="Arial" pitchFamily="34" charset="0"/>
                <a:ea typeface="微软雅黑" pitchFamily="34" charset="-122"/>
              </a:rPr>
              <a:t>它们</a:t>
            </a:r>
            <a:r>
              <a:rPr lang="zh-CN" altLang="en-US" sz="3000" b="1">
                <a:solidFill>
                  <a:srgbClr val="0033CC"/>
                </a:solidFill>
                <a:latin typeface="微软雅黑" pitchFamily="34" charset="-122"/>
                <a:ea typeface="微软雅黑" pitchFamily="34" charset="-122"/>
              </a:rPr>
              <a:t>”</a:t>
            </a:r>
            <a:r>
              <a:rPr lang="zh-CN" altLang="en-US" sz="3000" b="1">
                <a:solidFill>
                  <a:srgbClr val="0033CC"/>
                </a:solidFill>
                <a:latin typeface="Arial" pitchFamily="34" charset="0"/>
                <a:ea typeface="微软雅黑" pitchFamily="34" charset="-122"/>
              </a:rPr>
              <a:t>解读了老城区文化底蕴的</a:t>
            </a:r>
            <a:r>
              <a:rPr lang="zh-CN" altLang="en-US" sz="4100" b="1">
                <a:solidFill>
                  <a:srgbClr val="C00000"/>
                </a:solidFill>
                <a:latin typeface="Arial" pitchFamily="34" charset="0"/>
                <a:ea typeface="微软雅黑" pitchFamily="34" charset="-122"/>
              </a:rPr>
              <a:t>深度</a:t>
            </a:r>
          </a:p>
          <a:p>
            <a:pPr eaLnBrk="1" hangingPunct="1">
              <a:lnSpc>
                <a:spcPct val="150000"/>
              </a:lnSpc>
              <a:spcBef>
                <a:spcPct val="50000"/>
              </a:spcBef>
            </a:pPr>
            <a:r>
              <a:rPr lang="zh-CN" altLang="en-US" sz="3000" b="1">
                <a:solidFill>
                  <a:srgbClr val="0000FF"/>
                </a:solidFill>
                <a:latin typeface="Arial" pitchFamily="34" charset="0"/>
                <a:ea typeface="微软雅黑" pitchFamily="34" charset="-122"/>
              </a:rPr>
              <a:t>   </a:t>
            </a:r>
            <a:r>
              <a:rPr lang="zh-CN" altLang="en-US" sz="3000" b="1">
                <a:solidFill>
                  <a:srgbClr val="0033CC"/>
                </a:solidFill>
                <a:latin typeface="Arial" pitchFamily="34" charset="0"/>
                <a:ea typeface="微软雅黑" pitchFamily="34" charset="-122"/>
              </a:rPr>
              <a:t>我们将展现老城区现代商业的新</a:t>
            </a:r>
            <a:r>
              <a:rPr lang="zh-CN" altLang="en-US" sz="4100" b="1">
                <a:solidFill>
                  <a:srgbClr val="C00000"/>
                </a:solidFill>
                <a:latin typeface="Arial" pitchFamily="34" charset="0"/>
                <a:ea typeface="微软雅黑" pitchFamily="34" charset="-122"/>
              </a:rPr>
              <a:t>速度</a:t>
            </a:r>
          </a:p>
        </p:txBody>
      </p:sp>
      <p:pic>
        <p:nvPicPr>
          <p:cNvPr id="102404" name="Picture 5" descr="EMWX0G`R]1)8CI[(7F@]}T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5950" y="5268913"/>
            <a:ext cx="8024813" cy="3643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05" name="Picture 6" descr="@JDR0[E4LIBXXB~MHHRHF@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4438" y="5268913"/>
            <a:ext cx="6883400" cy="368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06" name="Picture 8" descr="(1Y_D`Z97`M6K$BOBEDMB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321800" y="2308225"/>
            <a:ext cx="3402013" cy="219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2"/>
          <p:cNvSpPr txBox="1">
            <a:spLocks noGrp="1"/>
          </p:cNvSpPr>
          <p:nvPr/>
        </p:nvSpPr>
        <p:spPr bwMode="auto">
          <a:xfrm>
            <a:off x="16373475" y="9507538"/>
            <a:ext cx="9842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7618E2DF-41B9-46E4-9BC1-79FAD3896D71}" type="slidenum">
              <a:rPr lang="en-US" altLang="zh-CN" sz="1400">
                <a:latin typeface="Arial" pitchFamily="34" charset="0"/>
                <a:ea typeface="宋体" pitchFamily="2" charset="-122"/>
              </a:rPr>
              <a:pPr eaLnBrk="1" hangingPunct="1"/>
              <a:t>7</a:t>
            </a:fld>
            <a:endParaRPr lang="en-US" altLang="zh-CN" sz="1400">
              <a:latin typeface="Arial" pitchFamily="34" charset="0"/>
              <a:ea typeface="宋体" pitchFamily="2" charset="-122"/>
            </a:endParaRPr>
          </a:p>
        </p:txBody>
      </p:sp>
      <p:sp>
        <p:nvSpPr>
          <p:cNvPr id="319492" name="TextBox 4"/>
          <p:cNvSpPr txBox="1">
            <a:spLocks noChangeArrowheads="1"/>
          </p:cNvSpPr>
          <p:nvPr/>
        </p:nvSpPr>
        <p:spPr bwMode="auto">
          <a:xfrm>
            <a:off x="1173163" y="2498725"/>
            <a:ext cx="14859000" cy="323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4500" b="1">
                <a:solidFill>
                  <a:srgbClr val="0033CC"/>
                </a:solidFill>
                <a:latin typeface="微软雅黑" pitchFamily="34" charset="-122"/>
                <a:ea typeface="微软雅黑" pitchFamily="34" charset="-122"/>
              </a:rPr>
              <a:t>对大部分无锡市民来说，轨道交通是个新鲜的交通工具，轨交地下商业更是陌生。作为个新形态的市场，面临一定风险，需合理的规划及精准的定位。</a:t>
            </a:r>
          </a:p>
        </p:txBody>
      </p:sp>
      <p:sp>
        <p:nvSpPr>
          <p:cNvPr id="43012" name="Rectangle 5"/>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项目核心问题界定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19492">
                                            <p:txEl>
                                              <p:pRg st="0" end="0"/>
                                            </p:txEl>
                                          </p:spTgt>
                                        </p:tgtEl>
                                        <p:attrNameLst>
                                          <p:attrName>style.visibility</p:attrName>
                                        </p:attrNameLst>
                                      </p:cBhvr>
                                      <p:to>
                                        <p:strVal val="visible"/>
                                      </p:to>
                                    </p:set>
                                    <p:anim calcmode="discrete" valueType="clr">
                                      <p:cBhvr override="childStyle">
                                        <p:cTn id="7" dur="80"/>
                                        <p:tgtEl>
                                          <p:spTgt spid="31949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19492">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19492">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5"/>
          <p:cNvSpPr txBox="1">
            <a:spLocks noChangeArrowheads="1"/>
          </p:cNvSpPr>
          <p:nvPr/>
        </p:nvSpPr>
        <p:spPr bwMode="auto">
          <a:xfrm>
            <a:off x="1020763" y="1417638"/>
            <a:ext cx="10067925" cy="137160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800" b="1">
                <a:solidFill>
                  <a:srgbClr val="0033CC"/>
                </a:solidFill>
                <a:latin typeface="Arial" pitchFamily="34" charset="0"/>
                <a:ea typeface="微软雅黑" pitchFamily="34" charset="-122"/>
              </a:rPr>
              <a:t>本案作为无锡地铁地下商业的标杆，将以时尚现代的商业文化，领略城市发展的新速度。</a:t>
            </a:r>
          </a:p>
        </p:txBody>
      </p:sp>
      <p:sp>
        <p:nvSpPr>
          <p:cNvPr id="103427" name="Text Box 5"/>
          <p:cNvSpPr txBox="1">
            <a:spLocks noChangeArrowheads="1"/>
          </p:cNvSpPr>
          <p:nvPr/>
        </p:nvSpPr>
        <p:spPr bwMode="auto">
          <a:xfrm>
            <a:off x="1020763" y="2919413"/>
            <a:ext cx="7893050" cy="202565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pPr>
            <a:r>
              <a:rPr lang="zh-CN" altLang="en-US" sz="2700">
                <a:latin typeface="Arial" pitchFamily="34" charset="0"/>
                <a:ea typeface="微软雅黑" pitchFamily="34" charset="-122"/>
              </a:rPr>
              <a:t>内饰风格上，建议采用</a:t>
            </a:r>
            <a:r>
              <a:rPr lang="zh-CN" altLang="en-US" sz="2700" b="1">
                <a:solidFill>
                  <a:srgbClr val="0033CC"/>
                </a:solidFill>
                <a:latin typeface="Arial" pitchFamily="34" charset="0"/>
                <a:ea typeface="微软雅黑" pitchFamily="34" charset="-122"/>
              </a:rPr>
              <a:t>现代建筑风格</a:t>
            </a:r>
            <a:r>
              <a:rPr lang="zh-CN" altLang="en-US" sz="2700">
                <a:latin typeface="Arial" pitchFamily="34" charset="0"/>
                <a:ea typeface="微软雅黑" pitchFamily="34" charset="-122"/>
              </a:rPr>
              <a:t>，体现</a:t>
            </a:r>
            <a:r>
              <a:rPr lang="zh-CN" altLang="en-US" sz="2700" b="1">
                <a:solidFill>
                  <a:srgbClr val="0033CC"/>
                </a:solidFill>
                <a:latin typeface="Arial" pitchFamily="34" charset="0"/>
                <a:ea typeface="微软雅黑" pitchFamily="34" charset="-122"/>
              </a:rPr>
              <a:t>时尚文化</a:t>
            </a:r>
            <a:r>
              <a:rPr lang="zh-CN" altLang="en-US" sz="2700">
                <a:latin typeface="Arial" pitchFamily="34" charset="0"/>
                <a:ea typeface="微软雅黑" pitchFamily="34" charset="-122"/>
              </a:rPr>
              <a:t>，在内饰及节点上，要注重突出</a:t>
            </a:r>
            <a:r>
              <a:rPr lang="zh-CN" altLang="en-US" sz="2700" b="1">
                <a:solidFill>
                  <a:srgbClr val="0033CC"/>
                </a:solidFill>
                <a:latin typeface="Arial" pitchFamily="34" charset="0"/>
                <a:ea typeface="微软雅黑" pitchFamily="34" charset="-122"/>
              </a:rPr>
              <a:t>主题文化</a:t>
            </a:r>
            <a:r>
              <a:rPr lang="zh-CN" altLang="en-US" sz="2700">
                <a:latin typeface="Arial" pitchFamily="34" charset="0"/>
                <a:ea typeface="微软雅黑" pitchFamily="34" charset="-122"/>
              </a:rPr>
              <a:t>与</a:t>
            </a:r>
            <a:r>
              <a:rPr lang="zh-CN" altLang="en-US" sz="2700" b="1">
                <a:solidFill>
                  <a:srgbClr val="0033CC"/>
                </a:solidFill>
                <a:latin typeface="Arial" pitchFamily="34" charset="0"/>
                <a:ea typeface="微软雅黑" pitchFamily="34" charset="-122"/>
              </a:rPr>
              <a:t>人性化</a:t>
            </a:r>
            <a:r>
              <a:rPr lang="zh-CN" altLang="en-US" sz="2700">
                <a:latin typeface="Arial" pitchFamily="34" charset="0"/>
                <a:ea typeface="微软雅黑" pitchFamily="34" charset="-122"/>
              </a:rPr>
              <a:t>相结合。</a:t>
            </a:r>
            <a:endParaRPr lang="en-US" altLang="zh-CN" sz="2700">
              <a:latin typeface="Arial" pitchFamily="34" charset="0"/>
              <a:ea typeface="微软雅黑" pitchFamily="34" charset="-122"/>
            </a:endParaRPr>
          </a:p>
        </p:txBody>
      </p:sp>
      <p:pic>
        <p:nvPicPr>
          <p:cNvPr id="103428" name="Picture 6" descr="111111111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97563" y="5699125"/>
            <a:ext cx="426720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429" name="Picture 7" descr="11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49363" y="5699125"/>
            <a:ext cx="4419600" cy="285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430" name="Picture 8" descr="333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621963" y="5699125"/>
            <a:ext cx="4443412" cy="290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7"/>
          <p:cNvSpPr txBox="1">
            <a:spLocks noChangeArrowheads="1"/>
          </p:cNvSpPr>
          <p:nvPr/>
        </p:nvSpPr>
        <p:spPr bwMode="auto">
          <a:xfrm>
            <a:off x="1701800" y="3227388"/>
            <a:ext cx="10340975" cy="2233612"/>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5400" b="1">
                <a:latin typeface="微软雅黑" pitchFamily="34" charset="-122"/>
                <a:ea typeface="微软雅黑" pitchFamily="34" charset="-122"/>
              </a:rPr>
              <a:t>慢是一种有深度的感悟</a:t>
            </a:r>
          </a:p>
          <a:p>
            <a:pPr eaLnBrk="1" hangingPunct="1">
              <a:spcBef>
                <a:spcPct val="50000"/>
              </a:spcBef>
            </a:pPr>
            <a:r>
              <a:rPr lang="zh-CN" altLang="en-US" sz="5400" b="1">
                <a:latin typeface="微软雅黑" pitchFamily="34" charset="-122"/>
                <a:ea typeface="微软雅黑" pitchFamily="34" charset="-122"/>
              </a:rPr>
              <a:t>快是城市现代的生活节奏</a:t>
            </a:r>
          </a:p>
        </p:txBody>
      </p:sp>
      <p:sp>
        <p:nvSpPr>
          <p:cNvPr id="104451" name="矩形 4"/>
          <p:cNvSpPr>
            <a:spLocks noChangeArrowheads="1"/>
          </p:cNvSpPr>
          <p:nvPr/>
        </p:nvSpPr>
        <p:spPr bwMode="auto">
          <a:xfrm>
            <a:off x="1079500" y="2913063"/>
            <a:ext cx="14041438" cy="2633662"/>
          </a:xfrm>
          <a:prstGeom prst="rect">
            <a:avLst/>
          </a:prstGeom>
          <a:noFill/>
          <a:ln w="38100" algn="ctr">
            <a:solidFill>
              <a:srgbClr val="0000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lIns="154305" tIns="77153" rIns="154305" bIns="77153" anchor="ctr"/>
          <a:lstStyle/>
          <a:p>
            <a:pPr algn="ctr" defTabSz="1539875"/>
            <a:endParaRPr lang="zh-CN" altLang="en-US" sz="3000">
              <a:solidFill>
                <a:srgbClr val="FFFFFF"/>
              </a:solidFill>
              <a:latin typeface="Calibri" pitchFamily="34" charset="0"/>
              <a:ea typeface="宋体"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Line 2"/>
          <p:cNvSpPr>
            <a:spLocks noChangeShapeType="1"/>
          </p:cNvSpPr>
          <p:nvPr/>
        </p:nvSpPr>
        <p:spPr bwMode="auto">
          <a:xfrm>
            <a:off x="3411538" y="3852863"/>
            <a:ext cx="11887200" cy="0"/>
          </a:xfrm>
          <a:prstGeom prst="line">
            <a:avLst/>
          </a:prstGeom>
          <a:noFill/>
          <a:ln w="57150">
            <a:solidFill>
              <a:srgbClr val="8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3907" name="Oval 3"/>
          <p:cNvSpPr>
            <a:spLocks noChangeAspect="1" noChangeArrowheads="1"/>
          </p:cNvSpPr>
          <p:nvPr/>
        </p:nvSpPr>
        <p:spPr bwMode="auto">
          <a:xfrm>
            <a:off x="1477963" y="2862263"/>
            <a:ext cx="1905000" cy="1905000"/>
          </a:xfrm>
          <a:prstGeom prst="ellipse">
            <a:avLst/>
          </a:prstGeom>
          <a:noFill/>
          <a:ln w="76200">
            <a:solidFill>
              <a:srgbClr val="8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zh-CN" altLang="en-US" sz="7200">
                <a:solidFill>
                  <a:schemeClr val="bg1"/>
                </a:solidFill>
                <a:latin typeface="黑体" pitchFamily="49" charset="-122"/>
                <a:ea typeface="黑体" pitchFamily="49" charset="-122"/>
              </a:rPr>
              <a:t>谋</a:t>
            </a:r>
          </a:p>
        </p:txBody>
      </p:sp>
      <p:sp>
        <p:nvSpPr>
          <p:cNvPr id="123908" name="Oval 4"/>
          <p:cNvSpPr>
            <a:spLocks noChangeArrowheads="1"/>
          </p:cNvSpPr>
          <p:nvPr/>
        </p:nvSpPr>
        <p:spPr bwMode="auto">
          <a:xfrm>
            <a:off x="15270163" y="3395663"/>
            <a:ext cx="914400" cy="914400"/>
          </a:xfrm>
          <a:prstGeom prst="ellipse">
            <a:avLst/>
          </a:prstGeom>
          <a:noFill/>
          <a:ln w="57150">
            <a:solidFill>
              <a:srgbClr val="8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en-US" altLang="zh-CN" sz="4400">
                <a:solidFill>
                  <a:schemeClr val="bg1"/>
                </a:solidFill>
              </a:rPr>
              <a:t>5</a:t>
            </a:r>
          </a:p>
        </p:txBody>
      </p:sp>
      <p:sp>
        <p:nvSpPr>
          <p:cNvPr id="123909" name="Rectangle 5"/>
          <p:cNvSpPr>
            <a:spLocks noChangeArrowheads="1"/>
          </p:cNvSpPr>
          <p:nvPr/>
        </p:nvSpPr>
        <p:spPr bwMode="auto">
          <a:xfrm>
            <a:off x="8488363" y="3032125"/>
            <a:ext cx="66357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algn="r" defTabSz="1543050"/>
            <a:r>
              <a:rPr lang="zh-CN" altLang="en-US" sz="4400">
                <a:solidFill>
                  <a:schemeClr val="bg1"/>
                </a:solidFill>
                <a:latin typeface="黑体" pitchFamily="49" charset="-122"/>
                <a:ea typeface="黑体" pitchFamily="49" charset="-122"/>
              </a:rPr>
              <a:t>本案的定位及开发策略</a:t>
            </a:r>
          </a:p>
        </p:txBody>
      </p:sp>
      <p:pic>
        <p:nvPicPr>
          <p:cNvPr id="123910" name="Picture 6" descr="2781873_134331055_2"/>
          <p:cNvPicPr>
            <a:picLocks noChangeAspect="1" noChangeArrowheads="1"/>
          </p:cNvPicPr>
          <p:nvPr/>
        </p:nvPicPr>
        <p:blipFill>
          <a:blip r:embed="rId2"/>
          <a:srcRect/>
          <a:stretch>
            <a:fillRect/>
          </a:stretch>
        </p:blipFill>
        <p:spPr bwMode="auto">
          <a:xfrm>
            <a:off x="3459163" y="3929063"/>
            <a:ext cx="2505075" cy="3217862"/>
          </a:xfrm>
          <a:prstGeom prst="rect">
            <a:avLst/>
          </a:prstGeom>
          <a:noFill/>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fade">
                                      <p:cBhvr>
                                        <p:cTn id="7" dur="500"/>
                                        <p:tgtEl>
                                          <p:spTgt spid="123908"/>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3906"/>
                                        </p:tgtEl>
                                        <p:attrNameLst>
                                          <p:attrName>style.visibility</p:attrName>
                                        </p:attrNameLst>
                                      </p:cBhvr>
                                      <p:to>
                                        <p:strVal val="visible"/>
                                      </p:to>
                                    </p:set>
                                    <p:animEffect transition="in" filter="fade">
                                      <p:cBhvr>
                                        <p:cTn id="11" dur="500"/>
                                        <p:tgtEl>
                                          <p:spTgt spid="123906"/>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3907"/>
                                        </p:tgtEl>
                                        <p:attrNameLst>
                                          <p:attrName>style.visibility</p:attrName>
                                        </p:attrNameLst>
                                      </p:cBhvr>
                                      <p:to>
                                        <p:strVal val="visible"/>
                                      </p:to>
                                    </p:set>
                                    <p:animEffect transition="in" filter="fade">
                                      <p:cBhvr>
                                        <p:cTn id="15" dur="500"/>
                                        <p:tgtEl>
                                          <p:spTgt spid="123907"/>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3910"/>
                                        </p:tgtEl>
                                        <p:attrNameLst>
                                          <p:attrName>style.visibility</p:attrName>
                                        </p:attrNameLst>
                                      </p:cBhvr>
                                      <p:to>
                                        <p:strVal val="visible"/>
                                      </p:to>
                                    </p:set>
                                    <p:animEffect transition="in" filter="fade">
                                      <p:cBhvr>
                                        <p:cTn id="19" dur="500"/>
                                        <p:tgtEl>
                                          <p:spTgt spid="123910"/>
                                        </p:tgtEl>
                                      </p:cBhvr>
                                    </p:animEffec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123909"/>
                                        </p:tgtEl>
                                        <p:attrNameLst>
                                          <p:attrName>style.visibility</p:attrName>
                                        </p:attrNameLst>
                                      </p:cBhvr>
                                      <p:to>
                                        <p:strVal val="visible"/>
                                      </p:to>
                                    </p:set>
                                    <p:anim calcmode="discrete" valueType="clr">
                                      <p:cBhvr override="childStyle">
                                        <p:cTn id="22" dur="30"/>
                                        <p:tgtEl>
                                          <p:spTgt spid="123909"/>
                                        </p:tgtEl>
                                        <p:attrNameLst>
                                          <p:attrName>style.color</p:attrName>
                                        </p:attrNameLst>
                                      </p:cBhvr>
                                      <p:tavLst>
                                        <p:tav tm="0">
                                          <p:val>
                                            <p:clrVal>
                                              <a:schemeClr val="accent2"/>
                                            </p:clrVal>
                                          </p:val>
                                        </p:tav>
                                        <p:tav tm="50000">
                                          <p:val>
                                            <p:clrVal>
                                              <a:schemeClr val="hlink"/>
                                            </p:clrVal>
                                          </p:val>
                                        </p:tav>
                                      </p:tavLst>
                                    </p:anim>
                                    <p:anim calcmode="discrete" valueType="clr">
                                      <p:cBhvr>
                                        <p:cTn id="23" dur="30"/>
                                        <p:tgtEl>
                                          <p:spTgt spid="123909"/>
                                        </p:tgtEl>
                                        <p:attrNameLst>
                                          <p:attrName>fillcolor</p:attrName>
                                        </p:attrNameLst>
                                      </p:cBhvr>
                                      <p:tavLst>
                                        <p:tav tm="0">
                                          <p:val>
                                            <p:clrVal>
                                              <a:schemeClr val="accent2"/>
                                            </p:clrVal>
                                          </p:val>
                                        </p:tav>
                                        <p:tav tm="50000">
                                          <p:val>
                                            <p:clrVal>
                                              <a:schemeClr val="hlink"/>
                                            </p:clrVal>
                                          </p:val>
                                        </p:tav>
                                      </p:tavLst>
                                    </p:anim>
                                    <p:set>
                                      <p:cBhvr>
                                        <p:cTn id="24" dur="30"/>
                                        <p:tgtEl>
                                          <p:spTgt spid="12390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nimBg="1"/>
      <p:bldP spid="123907" grpId="0" animBg="1"/>
      <p:bldP spid="123908" grpId="0" animBg="1"/>
      <p:bldP spid="12390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8801" name="Group 33"/>
          <p:cNvGraphicFramePr>
            <a:graphicFrameLocks noGrp="1"/>
          </p:cNvGraphicFramePr>
          <p:nvPr/>
        </p:nvGraphicFramePr>
        <p:xfrm>
          <a:off x="536575" y="355600"/>
          <a:ext cx="16105188" cy="9255540"/>
        </p:xfrm>
        <a:graphic>
          <a:graphicData uri="http://schemas.openxmlformats.org/drawingml/2006/table">
            <a:tbl>
              <a:tblPr/>
              <a:tblGrid>
                <a:gridCol w="5164138"/>
                <a:gridCol w="5791200"/>
                <a:gridCol w="5149850"/>
              </a:tblGrid>
              <a:tr h="362769">
                <a:tc rowSpan="2">
                  <a:txBody>
                    <a:bodyPr/>
                    <a:lstStyle/>
                    <a:p>
                      <a:pPr marL="0" marR="0" lvl="0" indent="0" algn="ctr" defTabSz="914400" rtl="0" eaLnBrk="1" fontAlgn="base" latinLnBrk="0" hangingPunct="1">
                        <a:lnSpc>
                          <a:spcPct val="100000"/>
                        </a:lnSpc>
                        <a:spcBef>
                          <a:spcPct val="20000"/>
                        </a:spcBef>
                        <a:spcAft>
                          <a:spcPct val="0"/>
                        </a:spcAft>
                        <a:buClr>
                          <a:srgbClr val="AA1054"/>
                        </a:buClr>
                        <a:buSzPct val="60000"/>
                        <a:buFont typeface="Wingdings 3" pitchFamily="18" charset="2"/>
                        <a:buNone/>
                        <a:tabLst/>
                      </a:pPr>
                      <a:endParaRPr kumimoji="0" lang="en-US" altLang="zh-CN" sz="1900" b="1" i="0" u="none" strike="noStrike" cap="none" normalizeH="0" baseline="0" smtClean="0">
                        <a:ln>
                          <a:noFill/>
                        </a:ln>
                        <a:solidFill>
                          <a:schemeClr val="bg1"/>
                        </a:solidFill>
                        <a:effectLst/>
                        <a:latin typeface="微软雅黑" pitchFamily="34" charset="-122"/>
                        <a:ea typeface="微软雅黑" pitchFamily="34" charset="-122"/>
                      </a:endParaRPr>
                    </a:p>
                    <a:p>
                      <a:pPr marL="0" marR="0" lvl="0" indent="0" algn="ctr" defTabSz="914400" rtl="0" eaLnBrk="1" fontAlgn="base" latinLnBrk="0" hangingPunct="1">
                        <a:lnSpc>
                          <a:spcPct val="100000"/>
                        </a:lnSpc>
                        <a:spcBef>
                          <a:spcPct val="40000"/>
                        </a:spcBef>
                        <a:spcAft>
                          <a:spcPct val="0"/>
                        </a:spcAft>
                        <a:buClr>
                          <a:srgbClr val="AA1054"/>
                        </a:buClr>
                        <a:buSzPct val="60000"/>
                        <a:buFont typeface="Wingdings 3" pitchFamily="18" charset="2"/>
                        <a:buNone/>
                        <a:tabLst/>
                      </a:pPr>
                      <a:endParaRPr kumimoji="0" lang="en-US" altLang="zh-CN" sz="1900" b="0" i="0" u="none" strike="noStrike" cap="none" normalizeH="0" baseline="0" smtClean="0">
                        <a:ln>
                          <a:noFill/>
                        </a:ln>
                        <a:solidFill>
                          <a:schemeClr val="bg1"/>
                        </a:solidFill>
                        <a:effectLst/>
                        <a:latin typeface="微软雅黑" pitchFamily="34" charset="-122"/>
                        <a:ea typeface="微软雅黑" pitchFamily="34" charset="-122"/>
                      </a:endParaRPr>
                    </a:p>
                  </a:txBody>
                  <a:tcPr marL="57985" marR="57985" marT="28992" marB="28992" horzOverflow="overflow">
                    <a:lnL>
                      <a:noFill/>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AA1054"/>
                        </a:buClr>
                        <a:buSzPct val="60000"/>
                        <a:buFont typeface="Wingdings 3" pitchFamily="18" charset="2"/>
                        <a:buNone/>
                        <a:tabLst/>
                      </a:pPr>
                      <a:r>
                        <a:rPr kumimoji="0" lang="zh-CN" altLang="en-US" sz="2000" b="1" i="0" u="none" strike="noStrike" cap="none" normalizeH="0" baseline="0" smtClean="0">
                          <a:ln>
                            <a:noFill/>
                          </a:ln>
                          <a:solidFill>
                            <a:srgbClr val="3366CC"/>
                          </a:solidFill>
                          <a:effectLst/>
                          <a:latin typeface="微软雅黑" pitchFamily="34" charset="-122"/>
                          <a:ea typeface="微软雅黑" pitchFamily="34" charset="-122"/>
                        </a:rPr>
                        <a:t>优势</a:t>
                      </a:r>
                      <a:r>
                        <a:rPr kumimoji="0" lang="en-US" altLang="zh-CN" sz="2000" b="1" i="0" u="none" strike="noStrike" cap="none" normalizeH="0" baseline="0" smtClean="0">
                          <a:ln>
                            <a:noFill/>
                          </a:ln>
                          <a:solidFill>
                            <a:srgbClr val="3366CC"/>
                          </a:solidFill>
                          <a:effectLst/>
                          <a:latin typeface="微软雅黑" pitchFamily="34" charset="-122"/>
                          <a:ea typeface="微软雅黑" pitchFamily="34" charset="-122"/>
                        </a:rPr>
                        <a:t>-----Strength</a:t>
                      </a:r>
                    </a:p>
                  </a:txBody>
                  <a:tcPr marL="57985" marR="57985" marT="28992" marB="28992"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AA1054"/>
                        </a:buClr>
                        <a:buSzPct val="60000"/>
                        <a:buFont typeface="Wingdings 3" pitchFamily="18" charset="2"/>
                        <a:buNone/>
                        <a:tabLst/>
                      </a:pPr>
                      <a:r>
                        <a:rPr kumimoji="0" lang="zh-CN" altLang="en-US" sz="2000" b="1" i="0" u="none" strike="noStrike" cap="none" normalizeH="0" baseline="0" smtClean="0">
                          <a:ln>
                            <a:noFill/>
                          </a:ln>
                          <a:solidFill>
                            <a:srgbClr val="3366CC"/>
                          </a:solidFill>
                          <a:effectLst/>
                          <a:latin typeface="微软雅黑" pitchFamily="34" charset="-122"/>
                          <a:ea typeface="微软雅黑" pitchFamily="34" charset="-122"/>
                        </a:rPr>
                        <a:t>劣势</a:t>
                      </a:r>
                      <a:r>
                        <a:rPr kumimoji="0" lang="en-US" altLang="zh-CN" sz="2000" b="1" i="0" u="none" strike="noStrike" cap="none" normalizeH="0" baseline="0" smtClean="0">
                          <a:ln>
                            <a:noFill/>
                          </a:ln>
                          <a:solidFill>
                            <a:srgbClr val="3366CC"/>
                          </a:solidFill>
                          <a:effectLst/>
                          <a:latin typeface="微软雅黑" pitchFamily="34" charset="-122"/>
                          <a:ea typeface="微软雅黑" pitchFamily="34" charset="-122"/>
                        </a:rPr>
                        <a:t>-----Weak</a:t>
                      </a:r>
                    </a:p>
                  </a:txBody>
                  <a:tcPr marL="57985" marR="57985" marT="28992" marB="28992" horzOverflow="overflow">
                    <a:lnL w="19050" cap="flat" cmpd="sng" algn="ctr">
                      <a:solidFill>
                        <a:schemeClr val="bg1"/>
                      </a:solidFill>
                      <a:prstDash val="solid"/>
                      <a:round/>
                      <a:headEnd type="none" w="med" len="med"/>
                      <a:tailEnd type="none" w="med" len="med"/>
                    </a:lnL>
                    <a:lnR>
                      <a:noFill/>
                    </a:lnR>
                    <a:lnT>
                      <a:noFill/>
                    </a:lnT>
                    <a:lnB w="19050" cap="flat" cmpd="sng" algn="ctr">
                      <a:solidFill>
                        <a:schemeClr val="bg1"/>
                      </a:solidFill>
                      <a:prstDash val="solid"/>
                      <a:round/>
                      <a:headEnd type="none" w="med" len="med"/>
                      <a:tailEnd type="none" w="med" len="med"/>
                    </a:lnB>
                    <a:lnTlToBr>
                      <a:noFill/>
                    </a:lnTlToBr>
                    <a:lnBlToTr>
                      <a:noFill/>
                    </a:lnBlToTr>
                    <a:solidFill>
                      <a:schemeClr val="accent1"/>
                    </a:solidFill>
                  </a:tcPr>
                </a:tc>
              </a:tr>
              <a:tr h="5356689">
                <a:tc vMerge="1">
                  <a:txBody>
                    <a:bodyPr/>
                    <a:lstStyle/>
                    <a:p>
                      <a:endParaRPr lang="zh-CN" altLang="en-US"/>
                    </a:p>
                  </a:txBody>
                  <a:tcPr/>
                </a:tc>
                <a:tc>
                  <a:txBody>
                    <a:bodyPr/>
                    <a:lstStyle/>
                    <a:p>
                      <a:pPr marL="0" marR="0" lvl="0" indent="0" algn="l" defTabSz="912813" rtl="0" eaLnBrk="0" fontAlgn="base" latinLnBrk="0" hangingPunct="0">
                        <a:lnSpc>
                          <a:spcPct val="100000"/>
                        </a:lnSpc>
                        <a:spcBef>
                          <a:spcPct val="20000"/>
                        </a:spcBef>
                        <a:spcAft>
                          <a:spcPct val="0"/>
                        </a:spcAft>
                        <a:buClrTx/>
                        <a:buSzTx/>
                        <a:buFont typeface="Wingdings" pitchFamily="2" charset="2"/>
                        <a:buNone/>
                        <a:tabLst/>
                      </a:pPr>
                      <a:endParaRPr kumimoji="0" lang="zh-CN" altLang="en-US" sz="1900" b="0" i="0" u="sng" strike="noStrike" cap="none" normalizeH="0" baseline="0" smtClean="0">
                        <a:ln>
                          <a:noFill/>
                        </a:ln>
                        <a:solidFill>
                          <a:schemeClr val="bg1"/>
                        </a:solidFill>
                        <a:effectLst/>
                        <a:latin typeface="微软雅黑" pitchFamily="34" charset="-122"/>
                        <a:ea typeface="微软雅黑" pitchFamily="34" charset="-122"/>
                      </a:endParaRPr>
                    </a:p>
                    <a:p>
                      <a:pPr marL="0" marR="0" lvl="0" indent="0" algn="l" defTabSz="912813"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项目地块位于无锡市中心，属于核心区域，通达性强，具有绝对的地段优势；</a:t>
                      </a:r>
                    </a:p>
                    <a:p>
                      <a:pPr marL="0" marR="0" lvl="0" indent="0" algn="l" defTabSz="912813"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作为地铁地下商业，客流量得到保障。</a:t>
                      </a:r>
                    </a:p>
                    <a:p>
                      <a:pPr marL="0" marR="0" lvl="0" indent="0" algn="l" defTabSz="912813"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区域商贸业发达，有着良好的发展环境。</a:t>
                      </a:r>
                    </a:p>
                    <a:p>
                      <a:pPr marL="0" marR="0" lvl="0" indent="0" algn="l" defTabSz="912813"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锡单核商业中心的格局短时间内较难改变，中心成熟商圈的商铺受到投资者认可，价格稳定。</a:t>
                      </a:r>
                    </a:p>
                    <a:p>
                      <a:pPr marL="0" marR="0" lvl="0" indent="0" algn="l" defTabSz="912813" rtl="0" eaLnBrk="1" fontAlgn="base" latinLnBrk="0" hangingPunct="1">
                        <a:lnSpc>
                          <a:spcPct val="150000"/>
                        </a:lnSpc>
                        <a:spcBef>
                          <a:spcPct val="0"/>
                        </a:spcBef>
                        <a:spcAft>
                          <a:spcPct val="0"/>
                        </a:spcAft>
                        <a:buClrTx/>
                        <a:buSzTx/>
                        <a:buFont typeface="Wingdings" pitchFamily="2" charset="2"/>
                        <a:buChar char="Ø"/>
                        <a:tabLst/>
                      </a:pPr>
                      <a:endParaRPr kumimoji="0" lang="en-US" altLang="zh-CN" sz="1900" b="0" i="0" u="none" strike="noStrike" cap="none" normalizeH="0" baseline="0" smtClean="0">
                        <a:ln>
                          <a:noFill/>
                        </a:ln>
                        <a:solidFill>
                          <a:schemeClr val="bg1"/>
                        </a:solidFill>
                        <a:effectLst/>
                        <a:latin typeface="微软雅黑" pitchFamily="34" charset="-122"/>
                        <a:ea typeface="微软雅黑" pitchFamily="34" charset="-122"/>
                      </a:endParaRPr>
                    </a:p>
                    <a:p>
                      <a:pPr marL="0" marR="0" lvl="0" indent="0" algn="l" defTabSz="912813" rtl="0" eaLnBrk="1" fontAlgn="base" latinLnBrk="0" hangingPunct="1">
                        <a:lnSpc>
                          <a:spcPct val="100000"/>
                        </a:lnSpc>
                        <a:spcBef>
                          <a:spcPct val="0"/>
                        </a:spcBef>
                        <a:spcAft>
                          <a:spcPct val="0"/>
                        </a:spcAft>
                        <a:buClrTx/>
                        <a:buSzTx/>
                        <a:buFont typeface="Wingdings" pitchFamily="2" charset="2"/>
                        <a:buChar char="Ø"/>
                        <a:tabLst/>
                      </a:pPr>
                      <a:endParaRPr kumimoji="0" lang="en-US" altLang="zh-CN" sz="1900" b="0" i="0" u="none" strike="noStrike" cap="none" normalizeH="0" baseline="0" smtClean="0">
                        <a:ln>
                          <a:noFill/>
                        </a:ln>
                        <a:solidFill>
                          <a:schemeClr val="bg1"/>
                        </a:solidFill>
                        <a:effectLst/>
                        <a:latin typeface="微软雅黑" pitchFamily="34" charset="-122"/>
                        <a:ea typeface="微软雅黑" pitchFamily="34" charset="-122"/>
                      </a:endParaRPr>
                    </a:p>
                    <a:p>
                      <a:pPr marL="0" marR="0" lvl="0" indent="0" algn="l" defTabSz="912813" rtl="0" eaLnBrk="1" fontAlgn="base" latinLnBrk="0" hangingPunct="1">
                        <a:lnSpc>
                          <a:spcPct val="100000"/>
                        </a:lnSpc>
                        <a:spcBef>
                          <a:spcPct val="0"/>
                        </a:spcBef>
                        <a:spcAft>
                          <a:spcPct val="0"/>
                        </a:spcAft>
                        <a:buClrTx/>
                        <a:buSzTx/>
                        <a:buFont typeface="Wingdings" pitchFamily="2" charset="2"/>
                        <a:buChar char="Ø"/>
                        <a:tabLst/>
                      </a:pPr>
                      <a:endParaRPr kumimoji="0" lang="en-US" altLang="zh-CN" sz="1900" b="0" i="0" u="none" strike="noStrike" cap="none" normalizeH="0" baseline="0" smtClean="0">
                        <a:ln>
                          <a:noFill/>
                        </a:ln>
                        <a:solidFill>
                          <a:schemeClr val="bg1"/>
                        </a:solidFill>
                        <a:effectLst/>
                        <a:latin typeface="微软雅黑" pitchFamily="34" charset="-122"/>
                        <a:ea typeface="微软雅黑" pitchFamily="34" charset="-122"/>
                      </a:endParaRPr>
                    </a:p>
                    <a:p>
                      <a:pPr marL="0" marR="0" lvl="0" indent="0" algn="l" defTabSz="912813" rtl="0" eaLnBrk="1" fontAlgn="base" latinLnBrk="0" hangingPunct="1">
                        <a:lnSpc>
                          <a:spcPct val="100000"/>
                        </a:lnSpc>
                        <a:spcBef>
                          <a:spcPct val="0"/>
                        </a:spcBef>
                        <a:spcAft>
                          <a:spcPct val="0"/>
                        </a:spcAft>
                        <a:buClrTx/>
                        <a:buSzTx/>
                        <a:buFont typeface="Wingdings" pitchFamily="2" charset="2"/>
                        <a:buChar char="Ø"/>
                        <a:tabLst/>
                      </a:pPr>
                      <a:endParaRPr kumimoji="0" lang="en-US" altLang="zh-CN" sz="1900" b="0" i="0" u="none" strike="noStrike" cap="none" normalizeH="0" baseline="0" smtClean="0">
                        <a:ln>
                          <a:noFill/>
                        </a:ln>
                        <a:solidFill>
                          <a:schemeClr val="bg1"/>
                        </a:solidFill>
                        <a:effectLst/>
                        <a:latin typeface="微软雅黑" pitchFamily="34" charset="-122"/>
                        <a:ea typeface="微软雅黑" pitchFamily="34" charset="-122"/>
                      </a:endParaRPr>
                    </a:p>
                    <a:p>
                      <a:pPr marL="0" marR="0" lvl="0" indent="0" algn="l" defTabSz="912813" rtl="0" eaLnBrk="1" fontAlgn="base" latinLnBrk="0" hangingPunct="1">
                        <a:lnSpc>
                          <a:spcPct val="100000"/>
                        </a:lnSpc>
                        <a:spcBef>
                          <a:spcPct val="0"/>
                        </a:spcBef>
                        <a:spcAft>
                          <a:spcPct val="0"/>
                        </a:spcAft>
                        <a:buClrTx/>
                        <a:buSzTx/>
                        <a:buFont typeface="Wingdings" pitchFamily="2" charset="2"/>
                        <a:buChar char="Ø"/>
                        <a:tabLst/>
                      </a:pPr>
                      <a:endParaRPr kumimoji="0" lang="en-US" altLang="zh-CN" sz="1900" b="0" i="0" u="none" strike="noStrike" cap="none" normalizeH="0" baseline="0" smtClean="0">
                        <a:ln>
                          <a:noFill/>
                        </a:ln>
                        <a:solidFill>
                          <a:schemeClr val="bg1"/>
                        </a:solidFill>
                        <a:effectLst/>
                        <a:latin typeface="微软雅黑" pitchFamily="34" charset="-122"/>
                        <a:ea typeface="微软雅黑" pitchFamily="34" charset="-122"/>
                      </a:endParaRPr>
                    </a:p>
                    <a:p>
                      <a:pPr marL="0" marR="0" lvl="0" indent="0" algn="l" defTabSz="912813" rtl="0" eaLnBrk="1" fontAlgn="base" latinLnBrk="0" hangingPunct="1">
                        <a:lnSpc>
                          <a:spcPct val="100000"/>
                        </a:lnSpc>
                        <a:spcBef>
                          <a:spcPct val="0"/>
                        </a:spcBef>
                        <a:spcAft>
                          <a:spcPct val="0"/>
                        </a:spcAft>
                        <a:buClrTx/>
                        <a:buSzTx/>
                        <a:buFont typeface="Wingdings" pitchFamily="2" charset="2"/>
                        <a:buChar char="Ø"/>
                        <a:tabLst/>
                      </a:pPr>
                      <a:endParaRPr kumimoji="0" lang="en-US" altLang="zh-CN" sz="1900" b="0" i="0" u="none" strike="noStrike" cap="none" normalizeH="0" baseline="0" smtClean="0">
                        <a:ln>
                          <a:noFill/>
                        </a:ln>
                        <a:solidFill>
                          <a:schemeClr val="bg1"/>
                        </a:solidFill>
                        <a:effectLst/>
                        <a:latin typeface="微软雅黑" pitchFamily="34" charset="-122"/>
                        <a:ea typeface="微软雅黑" pitchFamily="34" charset="-122"/>
                      </a:endParaRPr>
                    </a:p>
                    <a:p>
                      <a:pPr marL="0" marR="0" lvl="0" indent="0" algn="l" defTabSz="912813" rtl="0" eaLnBrk="1" fontAlgn="base" latinLnBrk="0" hangingPunct="1">
                        <a:lnSpc>
                          <a:spcPct val="100000"/>
                        </a:lnSpc>
                        <a:spcBef>
                          <a:spcPct val="0"/>
                        </a:spcBef>
                        <a:spcAft>
                          <a:spcPct val="0"/>
                        </a:spcAft>
                        <a:buClrTx/>
                        <a:buSzTx/>
                        <a:buFont typeface="Wingdings" pitchFamily="2" charset="2"/>
                        <a:buChar char="Ø"/>
                        <a:tabLst/>
                      </a:pPr>
                      <a:endParaRPr kumimoji="0" lang="en-US" altLang="zh-CN" sz="1900" b="0" i="0" u="none" strike="noStrike" cap="none" normalizeH="0" baseline="0" smtClean="0">
                        <a:ln>
                          <a:noFill/>
                        </a:ln>
                        <a:solidFill>
                          <a:schemeClr val="bg1"/>
                        </a:solidFill>
                        <a:effectLst/>
                        <a:latin typeface="微软雅黑" pitchFamily="34" charset="-122"/>
                        <a:ea typeface="微软雅黑" pitchFamily="34" charset="-122"/>
                      </a:endParaRPr>
                    </a:p>
                  </a:txBody>
                  <a:tcPr marL="57985" marR="57985" marT="28992" marB="28992"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7F7F7F">
                        <a:alpha val="43137"/>
                      </a:srgbClr>
                    </a:solidFill>
                  </a:tcPr>
                </a:tc>
                <a:tc>
                  <a:txBody>
                    <a:bodyPr/>
                    <a:lstStyle/>
                    <a:p>
                      <a:pPr marL="0" marR="0" lvl="0" indent="0" algn="l" defTabSz="912813" rtl="0" eaLnBrk="0" fontAlgn="base" latinLnBrk="0" hangingPunct="0">
                        <a:lnSpc>
                          <a:spcPct val="100000"/>
                        </a:lnSpc>
                        <a:spcBef>
                          <a:spcPct val="20000"/>
                        </a:spcBef>
                        <a:spcAft>
                          <a:spcPct val="0"/>
                        </a:spcAft>
                        <a:buClrTx/>
                        <a:buSzTx/>
                        <a:buFont typeface="Wingdings" pitchFamily="2" charset="2"/>
                        <a:buNone/>
                        <a:tabLst/>
                      </a:pPr>
                      <a:endParaRPr kumimoji="0" lang="zh-CN" altLang="en-US" sz="1900" b="0" i="0" u="sng" strike="noStrike" cap="none" normalizeH="0" baseline="0" smtClean="0">
                        <a:ln>
                          <a:noFill/>
                        </a:ln>
                        <a:solidFill>
                          <a:schemeClr val="tx1"/>
                        </a:solidFill>
                        <a:effectLst/>
                        <a:latin typeface="微软雅黑" pitchFamily="34" charset="-122"/>
                        <a:ea typeface="微软雅黑" pitchFamily="34" charset="-122"/>
                      </a:endParaRPr>
                    </a:p>
                    <a:p>
                      <a:pPr marL="0" marR="0" lvl="0" indent="0" algn="l" defTabSz="912813" rtl="0" eaLnBrk="0" fontAlgn="base" latinLnBrk="0" hangingPunct="0">
                        <a:lnSpc>
                          <a:spcPct val="100000"/>
                        </a:lnSpc>
                        <a:spcBef>
                          <a:spcPct val="20000"/>
                        </a:spcBef>
                        <a:spcAft>
                          <a:spcPct val="0"/>
                        </a:spcAft>
                        <a:buClrTx/>
                        <a:buSzTx/>
                        <a:buFont typeface="Wingdings" pitchFamily="2" charset="2"/>
                        <a:buNone/>
                        <a:tabLst/>
                      </a:pPr>
                      <a:endParaRPr kumimoji="0" lang="zh-CN" altLang="zh-CN" sz="1900" b="0" i="0" u="sng" strike="noStrike" cap="none" normalizeH="0" baseline="0" smtClean="0">
                        <a:ln>
                          <a:noFill/>
                        </a:ln>
                        <a:solidFill>
                          <a:schemeClr val="tx1"/>
                        </a:solidFill>
                        <a:effectLst/>
                        <a:latin typeface="微软雅黑" pitchFamily="34" charset="-122"/>
                        <a:ea typeface="微软雅黑" pitchFamily="34" charset="-122"/>
                      </a:endParaRPr>
                    </a:p>
                    <a:p>
                      <a:pPr marL="0" marR="0" lvl="0" indent="0" algn="l" defTabSz="912813"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区域住宅人口较少</a:t>
                      </a:r>
                      <a:endParaRPr kumimoji="0" lang="zh-CN" altLang="zh-CN" sz="1900" b="1"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l" defTabSz="912813"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项目体量相对不大，过道宽度有限。</a:t>
                      </a:r>
                      <a:endParaRPr kumimoji="0" lang="en-US" altLang="zh-CN" sz="1900" b="1" i="0" u="none" strike="noStrike" cap="none" normalizeH="0" baseline="0" smtClean="0">
                        <a:ln>
                          <a:noFill/>
                        </a:ln>
                        <a:solidFill>
                          <a:schemeClr val="tx1"/>
                        </a:solidFill>
                        <a:effectLst/>
                        <a:latin typeface="微软雅黑" pitchFamily="34" charset="-122"/>
                        <a:ea typeface="微软雅黑" pitchFamily="34" charset="-122"/>
                      </a:endParaRPr>
                    </a:p>
                  </a:txBody>
                  <a:tcPr marL="57985" marR="57985" marT="28992" marB="28992"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7F7F7F">
                        <a:alpha val="43137"/>
                      </a:srgbClr>
                    </a:solidFill>
                  </a:tcPr>
                </a:tc>
              </a:tr>
              <a:tr h="408487">
                <a:tc>
                  <a:txBody>
                    <a:bodyPr/>
                    <a:lstStyle/>
                    <a:p>
                      <a:pPr marL="0" marR="0" lvl="0" indent="0" algn="ctr" defTabSz="914400" rtl="0" eaLnBrk="1" fontAlgn="base" latinLnBrk="0" hangingPunct="1">
                        <a:lnSpc>
                          <a:spcPct val="100000"/>
                        </a:lnSpc>
                        <a:spcBef>
                          <a:spcPct val="20000"/>
                        </a:spcBef>
                        <a:spcAft>
                          <a:spcPct val="0"/>
                        </a:spcAft>
                        <a:buClr>
                          <a:srgbClr val="AA1054"/>
                        </a:buClr>
                        <a:buSzPct val="60000"/>
                        <a:buFont typeface="Wingdings 3" pitchFamily="18" charset="2"/>
                        <a:buNone/>
                        <a:tabLst/>
                      </a:pPr>
                      <a:r>
                        <a:rPr kumimoji="0" lang="zh-CN" altLang="en-US" sz="2000" b="1" i="0" u="none" strike="noStrike" cap="none" normalizeH="0" baseline="0" smtClean="0">
                          <a:ln>
                            <a:noFill/>
                          </a:ln>
                          <a:solidFill>
                            <a:srgbClr val="3366CC"/>
                          </a:solidFill>
                          <a:effectLst/>
                          <a:latin typeface="微软雅黑" pitchFamily="34" charset="-122"/>
                          <a:ea typeface="微软雅黑" pitchFamily="34" charset="-122"/>
                        </a:rPr>
                        <a:t>机会</a:t>
                      </a:r>
                      <a:r>
                        <a:rPr kumimoji="0" lang="en-US" altLang="zh-CN" sz="2000" b="1" i="0" u="none" strike="noStrike" cap="none" normalizeH="0" baseline="0" smtClean="0">
                          <a:ln>
                            <a:noFill/>
                          </a:ln>
                          <a:solidFill>
                            <a:srgbClr val="3366CC"/>
                          </a:solidFill>
                          <a:effectLst/>
                          <a:latin typeface="微软雅黑" pitchFamily="34" charset="-122"/>
                          <a:ea typeface="微软雅黑" pitchFamily="34" charset="-122"/>
                        </a:rPr>
                        <a:t>-----Opportunity</a:t>
                      </a:r>
                    </a:p>
                  </a:txBody>
                  <a:tcPr marL="57985" marR="57985" marT="28992" marB="28992" horzOverflow="overflow">
                    <a:lnL>
                      <a:noFill/>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AA1054"/>
                        </a:buClr>
                        <a:buSzPct val="60000"/>
                        <a:buFont typeface="Wingdings 3" pitchFamily="18" charset="2"/>
                        <a:buNone/>
                        <a:tabLst/>
                      </a:pPr>
                      <a:r>
                        <a:rPr kumimoji="0" lang="zh-CN" altLang="en-US" sz="2000" b="1" i="0" u="none" strike="noStrike" cap="none" normalizeH="0" baseline="0" smtClean="0">
                          <a:ln>
                            <a:noFill/>
                          </a:ln>
                          <a:solidFill>
                            <a:srgbClr val="3366CC"/>
                          </a:solidFill>
                          <a:effectLst/>
                          <a:latin typeface="微软雅黑" pitchFamily="34" charset="-122"/>
                          <a:ea typeface="微软雅黑" pitchFamily="34" charset="-122"/>
                        </a:rPr>
                        <a:t>威胁</a:t>
                      </a:r>
                      <a:r>
                        <a:rPr kumimoji="0" lang="en-US" altLang="zh-CN" sz="2000" b="1" i="0" u="none" strike="noStrike" cap="none" normalizeH="0" baseline="0" smtClean="0">
                          <a:ln>
                            <a:noFill/>
                          </a:ln>
                          <a:solidFill>
                            <a:srgbClr val="3366CC"/>
                          </a:solidFill>
                          <a:effectLst/>
                          <a:latin typeface="微软雅黑" pitchFamily="34" charset="-122"/>
                          <a:ea typeface="微软雅黑" pitchFamily="34" charset="-122"/>
                        </a:rPr>
                        <a:t>-----Threaten</a:t>
                      </a:r>
                      <a:endParaRPr kumimoji="0" lang="zh-CN" altLang="en-US" sz="2000" b="1" i="0" u="none" strike="noStrike" cap="none" normalizeH="0" baseline="0" smtClean="0">
                        <a:ln>
                          <a:noFill/>
                        </a:ln>
                        <a:solidFill>
                          <a:srgbClr val="3366CC"/>
                        </a:solidFill>
                        <a:effectLst/>
                        <a:latin typeface="微软雅黑" pitchFamily="34" charset="-122"/>
                        <a:ea typeface="微软雅黑" pitchFamily="34" charset="-122"/>
                      </a:endParaRPr>
                    </a:p>
                  </a:txBody>
                  <a:tcPr marL="57985" marR="57985" marT="28992" marB="28992"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AA1054"/>
                        </a:buClr>
                        <a:buSzPct val="60000"/>
                        <a:buFont typeface="Wingdings 3" pitchFamily="18" charset="2"/>
                        <a:buNone/>
                        <a:tabLst/>
                      </a:pPr>
                      <a:endParaRPr kumimoji="0" lang="zh-CN" altLang="en-US" sz="2300" b="1" i="0" u="none" strike="noStrike" cap="none" normalizeH="0" baseline="0" smtClean="0">
                        <a:ln>
                          <a:noFill/>
                        </a:ln>
                        <a:solidFill>
                          <a:schemeClr val="bg1"/>
                        </a:solidFill>
                        <a:effectLst/>
                        <a:latin typeface="微软雅黑" pitchFamily="34" charset="-122"/>
                        <a:ea typeface="微软雅黑" pitchFamily="34" charset="-122"/>
                      </a:endParaRPr>
                    </a:p>
                  </a:txBody>
                  <a:tcPr marL="57985" marR="57985" marT="28992" marB="28992"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AA65E"/>
                    </a:solidFill>
                  </a:tcPr>
                </a:tc>
              </a:tr>
              <a:tr h="3127179">
                <a:tc>
                  <a:txBody>
                    <a:bodyPr/>
                    <a:lstStyle/>
                    <a:p>
                      <a:pPr marL="0" marR="0" lvl="0" indent="0" algn="l" defTabSz="912813" rtl="0" eaLnBrk="0" fontAlgn="base" latinLnBrk="0" hangingPunct="0">
                        <a:lnSpc>
                          <a:spcPct val="150000"/>
                        </a:lnSpc>
                        <a:spcBef>
                          <a:spcPct val="20000"/>
                        </a:spcBef>
                        <a:spcAft>
                          <a:spcPct val="0"/>
                        </a:spcAft>
                        <a:buClrTx/>
                        <a:buSzTx/>
                        <a:buFont typeface="Wingdings" pitchFamily="2" charset="2"/>
                        <a:buChar char="Ø"/>
                        <a:tabLst/>
                      </a:pPr>
                      <a:r>
                        <a:rPr kumimoji="0" lang="zh-CN" altLang="zh-CN" sz="1900" b="1" i="0" u="none" strike="noStrike" cap="none" normalizeH="0" baseline="0" smtClean="0">
                          <a:ln>
                            <a:noFill/>
                          </a:ln>
                          <a:solidFill>
                            <a:schemeClr val="tx1"/>
                          </a:solidFill>
                          <a:effectLst/>
                          <a:latin typeface="微软雅黑" pitchFamily="34" charset="-122"/>
                          <a:ea typeface="微软雅黑" pitchFamily="34" charset="-122"/>
                        </a:rPr>
                        <a:t>中心区域重新打造规划，核心价值凸显，城市化进程加速，中心区域未来发展潜力巨大；</a:t>
                      </a:r>
                    </a:p>
                    <a:p>
                      <a:pPr marL="0" marR="0" lvl="0" indent="0" algn="l" defTabSz="912813"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相较周边其他在建商业项目，本案开业时间早，抢  占先机。</a:t>
                      </a:r>
                      <a:endParaRPr kumimoji="0" lang="zh-CN" altLang="zh-CN" sz="1900" b="1"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l" defTabSz="912813"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到</a:t>
                      </a:r>
                      <a:r>
                        <a:rPr kumimoji="0" lang="en-US" altLang="zh-CN" sz="1900" b="1" i="0" u="none" strike="noStrike" cap="none" normalizeH="0" baseline="0" smtClean="0">
                          <a:ln>
                            <a:noFill/>
                          </a:ln>
                          <a:solidFill>
                            <a:schemeClr val="tx1"/>
                          </a:solidFill>
                          <a:effectLst/>
                          <a:latin typeface="微软雅黑" pitchFamily="34" charset="-122"/>
                          <a:ea typeface="微软雅黑" pitchFamily="34" charset="-122"/>
                        </a:rPr>
                        <a:t>2020</a:t>
                      </a: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年，无锡市人口将从现有的</a:t>
                      </a:r>
                      <a:r>
                        <a:rPr kumimoji="0" lang="en-US" altLang="zh-CN" sz="1900" b="1" i="0" u="none" strike="noStrike" cap="none" normalizeH="0" baseline="0" smtClean="0">
                          <a:ln>
                            <a:noFill/>
                          </a:ln>
                          <a:solidFill>
                            <a:schemeClr val="tx1"/>
                          </a:solidFill>
                          <a:effectLst/>
                          <a:latin typeface="微软雅黑" pitchFamily="34" charset="-122"/>
                          <a:ea typeface="微软雅黑" pitchFamily="34" charset="-122"/>
                        </a:rPr>
                        <a:t>619</a:t>
                      </a: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万猛增到</a:t>
                      </a:r>
                      <a:r>
                        <a:rPr kumimoji="0" lang="en-US" altLang="zh-CN" sz="1900" b="1" i="0" u="none" strike="noStrike" cap="none" normalizeH="0" baseline="0" smtClean="0">
                          <a:ln>
                            <a:noFill/>
                          </a:ln>
                          <a:solidFill>
                            <a:schemeClr val="tx1"/>
                          </a:solidFill>
                          <a:effectLst/>
                          <a:latin typeface="微软雅黑" pitchFamily="34" charset="-122"/>
                          <a:ea typeface="微软雅黑" pitchFamily="34" charset="-122"/>
                        </a:rPr>
                        <a:t>750</a:t>
                      </a: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万左右，届时消费需求旺盛。</a:t>
                      </a:r>
                    </a:p>
                    <a:p>
                      <a:pPr marL="0" marR="0" lvl="0" indent="0" algn="l" defTabSz="912813" rtl="0" eaLnBrk="0" fontAlgn="base" latinLnBrk="0" hangingPunct="0">
                        <a:lnSpc>
                          <a:spcPct val="100000"/>
                        </a:lnSpc>
                        <a:spcBef>
                          <a:spcPct val="20000"/>
                        </a:spcBef>
                        <a:spcAft>
                          <a:spcPct val="0"/>
                        </a:spcAft>
                        <a:buClrTx/>
                        <a:buSzTx/>
                        <a:buFont typeface="Wingdings" pitchFamily="2" charset="2"/>
                        <a:buNone/>
                        <a:tabLst/>
                      </a:pPr>
                      <a:endParaRPr kumimoji="0" lang="en-US" altLang="zh-CN" sz="1900" b="1" i="0" u="none" strike="noStrike" cap="none" normalizeH="0" baseline="0" smtClean="0">
                        <a:ln>
                          <a:noFill/>
                        </a:ln>
                        <a:solidFill>
                          <a:schemeClr val="tx1"/>
                        </a:solidFill>
                        <a:effectLst/>
                        <a:latin typeface="微软雅黑" pitchFamily="34" charset="-122"/>
                        <a:ea typeface="微软雅黑" pitchFamily="34" charset="-122"/>
                      </a:endParaRPr>
                    </a:p>
                  </a:txBody>
                  <a:tcPr marL="57985" marR="57985" marT="28992" marB="28992" horzOverflow="overflow">
                    <a:lnL>
                      <a:noFill/>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a:noFill/>
                    </a:lnB>
                    <a:lnTlToBr>
                      <a:noFill/>
                    </a:lnTlToBr>
                    <a:lnBlToTr>
                      <a:noFill/>
                    </a:lnBlToTr>
                    <a:solidFill>
                      <a:srgbClr val="7F7F7F">
                        <a:alpha val="43921"/>
                      </a:srgbClr>
                    </a:solidFill>
                  </a:tcPr>
                </a:tc>
                <a:tc>
                  <a:txBody>
                    <a:bodyPr/>
                    <a:lstStyle/>
                    <a:p>
                      <a:pPr marL="0" marR="0" lvl="0" indent="0" algn="l" defTabSz="914400"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中山路商圈商业项目众多，且多数对本案形成竞争；</a:t>
                      </a:r>
                    </a:p>
                    <a:p>
                      <a:pPr marL="0" marR="0" lvl="0" indent="0" algn="l" defTabSz="914400"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地下商业首次登陆无锡，消费者接受度有待观望</a:t>
                      </a:r>
                    </a:p>
                    <a:p>
                      <a:pPr marL="0" marR="0" lvl="0" indent="0" algn="l" defTabSz="914400" rtl="0" eaLnBrk="0" fontAlgn="base" latinLnBrk="0" hangingPunct="0">
                        <a:lnSpc>
                          <a:spcPct val="150000"/>
                        </a:lnSpc>
                        <a:spcBef>
                          <a:spcPct val="20000"/>
                        </a:spcBef>
                        <a:spcAft>
                          <a:spcPct val="0"/>
                        </a:spcAft>
                        <a:buClrTx/>
                        <a:buSzTx/>
                        <a:buFont typeface="Wingdings" pitchFamily="2" charset="2"/>
                        <a:buChar char="Ø"/>
                        <a:tabLst/>
                      </a:pPr>
                      <a:r>
                        <a:rPr kumimoji="0" lang="zh-CN" altLang="en-US" sz="1900" b="1" i="0" u="none" strike="noStrike" cap="none" normalizeH="0" baseline="0" smtClean="0">
                          <a:ln>
                            <a:noFill/>
                          </a:ln>
                          <a:solidFill>
                            <a:schemeClr val="tx1"/>
                          </a:solidFill>
                          <a:effectLst/>
                          <a:latin typeface="微软雅黑" pitchFamily="34" charset="-122"/>
                          <a:ea typeface="微软雅黑" pitchFamily="34" charset="-122"/>
                        </a:rPr>
                        <a:t>苏宁和恒隆两颗明珠都将在项目周边崛起，未来将度本案形成强烈竞争。</a:t>
                      </a:r>
                    </a:p>
                  </a:txBody>
                  <a:tcPr marL="57985" marR="57985" marT="28992" marB="28992"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AA1054"/>
                        </a:buClr>
                        <a:buSzPct val="60000"/>
                        <a:buFont typeface="Wingdings" pitchFamily="2" charset="2"/>
                        <a:buNone/>
                        <a:tabLst/>
                      </a:pPr>
                      <a:endParaRPr kumimoji="0" lang="zh-CN" altLang="zh-CN" sz="1900" b="0" i="0" u="none" strike="noStrike" cap="none" normalizeH="0" baseline="0" smtClean="0">
                        <a:ln>
                          <a:noFill/>
                        </a:ln>
                        <a:solidFill>
                          <a:schemeClr val="tx1"/>
                        </a:solidFill>
                        <a:effectLst/>
                        <a:latin typeface="微软雅黑" pitchFamily="34" charset="-122"/>
                        <a:ea typeface="微软雅黑" pitchFamily="34" charset="-122"/>
                      </a:endParaRPr>
                    </a:p>
                  </a:txBody>
                  <a:tcPr marL="57985" marR="57985" marT="28992" marB="28992"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a:noFill/>
                    </a:lnB>
                    <a:lnTlToBr>
                      <a:noFill/>
                    </a:lnTlToBr>
                    <a:lnBlToTr>
                      <a:noFill/>
                    </a:lnBlToTr>
                    <a:solidFill>
                      <a:schemeClr val="bg1"/>
                    </a:solidFill>
                  </a:tcPr>
                </a:tc>
              </a:tr>
            </a:tbl>
          </a:graphicData>
        </a:graphic>
      </p:graphicFrame>
      <p:sp>
        <p:nvSpPr>
          <p:cNvPr id="5" name="Text Box 46"/>
          <p:cNvSpPr txBox="1">
            <a:spLocks noChangeArrowheads="1"/>
          </p:cNvSpPr>
          <p:nvPr/>
        </p:nvSpPr>
        <p:spPr bwMode="auto">
          <a:xfrm>
            <a:off x="487363" y="4098925"/>
            <a:ext cx="16232187" cy="1912938"/>
          </a:xfrm>
          <a:prstGeom prst="rect">
            <a:avLst/>
          </a:prstGeom>
          <a:solidFill>
            <a:srgbClr val="3366CC"/>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buClr>
                <a:srgbClr val="AA1054"/>
              </a:buClr>
              <a:buFont typeface="Wingdings 3" pitchFamily="18" charset="2"/>
              <a:buNone/>
            </a:pPr>
            <a:r>
              <a:rPr lang="en-US" altLang="zh-CN" sz="5800">
                <a:solidFill>
                  <a:schemeClr val="bg1"/>
                </a:solidFill>
                <a:latin typeface="微软雅黑" pitchFamily="34" charset="-122"/>
                <a:ea typeface="微软雅黑" pitchFamily="34" charset="-122"/>
              </a:rPr>
              <a:t>  </a:t>
            </a:r>
            <a:r>
              <a:rPr lang="en-US" altLang="zh-CN" sz="5200">
                <a:solidFill>
                  <a:schemeClr val="bg1"/>
                </a:solidFill>
                <a:latin typeface="微软雅黑" pitchFamily="34" charset="-122"/>
                <a:ea typeface="微软雅黑" pitchFamily="34" charset="-122"/>
              </a:rPr>
              <a:t>SO</a:t>
            </a:r>
            <a:r>
              <a:rPr lang="zh-CN" altLang="en-US" sz="5200">
                <a:solidFill>
                  <a:schemeClr val="bg1"/>
                </a:solidFill>
                <a:latin typeface="微软雅黑" pitchFamily="34" charset="-122"/>
                <a:ea typeface="微软雅黑" pitchFamily="34" charset="-122"/>
              </a:rPr>
              <a:t>战略</a:t>
            </a:r>
            <a:r>
              <a:rPr lang="en-US" altLang="zh-CN" sz="5200">
                <a:solidFill>
                  <a:schemeClr val="bg1"/>
                </a:solidFill>
                <a:latin typeface="微软雅黑" pitchFamily="34" charset="-122"/>
                <a:ea typeface="微软雅黑" pitchFamily="34" charset="-122"/>
              </a:rPr>
              <a:t>——</a:t>
            </a:r>
            <a:r>
              <a:rPr lang="zh-CN" altLang="en-US" sz="5200">
                <a:solidFill>
                  <a:schemeClr val="bg1"/>
                </a:solidFill>
                <a:latin typeface="微软雅黑" pitchFamily="34" charset="-122"/>
                <a:ea typeface="微软雅黑" pitchFamily="34" charset="-122"/>
              </a:rPr>
              <a:t>核心区域，创造核心价值</a:t>
            </a:r>
          </a:p>
          <a:p>
            <a:pPr eaLnBrk="1" hangingPunct="1">
              <a:buClr>
                <a:srgbClr val="AA1054"/>
              </a:buClr>
              <a:buFont typeface="Wingdings 3" pitchFamily="18" charset="2"/>
              <a:buNone/>
            </a:pPr>
            <a:r>
              <a:rPr lang="zh-CN" altLang="en-US" sz="2900">
                <a:solidFill>
                  <a:schemeClr val="bg1"/>
                </a:solidFill>
                <a:latin typeface="微软雅黑" pitchFamily="34" charset="-122"/>
                <a:ea typeface="微软雅黑" pitchFamily="34" charset="-122"/>
              </a:rPr>
              <a:t>借助城市中心优势以及规划效应，把握核心商圈在城市升级的战略位置优势，在传承城市文化的同时，塑造新纪元的无锡商业生活。</a:t>
            </a:r>
            <a:endParaRPr lang="en-US" altLang="zh-CN" sz="5200">
              <a:solidFill>
                <a:schemeClr val="bg1"/>
              </a:solidFill>
              <a:latin typeface="微软雅黑" pitchFamily="34" charset="-122"/>
              <a:ea typeface="微软雅黑" pitchFamily="34" charset="-122"/>
            </a:endParaRPr>
          </a:p>
        </p:txBody>
      </p:sp>
      <p:sp>
        <p:nvSpPr>
          <p:cNvPr id="106516"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en-US" altLang="zh-CN" sz="3600" b="1"/>
              <a:t>SWOT</a:t>
            </a:r>
            <a:r>
              <a:rPr lang="zh-CN" altLang="en-US" sz="3600" b="1"/>
              <a:t>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9"/>
          <p:cNvSpPr txBox="1">
            <a:spLocks noChangeArrowheads="1"/>
          </p:cNvSpPr>
          <p:nvPr/>
        </p:nvSpPr>
        <p:spPr bwMode="auto">
          <a:xfrm>
            <a:off x="1123950" y="1366838"/>
            <a:ext cx="10764838" cy="5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109995" tIns="54997" rIns="109995" bIns="54997">
            <a:spAutoFit/>
          </a:bodyPr>
          <a:lstStyle>
            <a:lvl1pPr defTabSz="1100138" eaLnBrk="0" hangingPunct="0">
              <a:defRPr sz="3200">
                <a:solidFill>
                  <a:schemeClr val="tx1"/>
                </a:solidFill>
                <a:latin typeface="华文细黑" pitchFamily="2" charset="-122"/>
                <a:ea typeface="华文细黑" pitchFamily="2" charset="-122"/>
              </a:defRPr>
            </a:lvl1pPr>
            <a:lvl2pPr marL="742950" indent="-285750" defTabSz="1100138" eaLnBrk="0" hangingPunct="0">
              <a:defRPr sz="3200">
                <a:solidFill>
                  <a:schemeClr val="tx1"/>
                </a:solidFill>
                <a:latin typeface="华文细黑" pitchFamily="2" charset="-122"/>
                <a:ea typeface="华文细黑" pitchFamily="2" charset="-122"/>
              </a:defRPr>
            </a:lvl2pPr>
            <a:lvl3pPr marL="1143000" indent="-228600" defTabSz="1100138" eaLnBrk="0" hangingPunct="0">
              <a:defRPr sz="3200">
                <a:solidFill>
                  <a:schemeClr val="tx1"/>
                </a:solidFill>
                <a:latin typeface="华文细黑" pitchFamily="2" charset="-122"/>
                <a:ea typeface="华文细黑" pitchFamily="2" charset="-122"/>
              </a:defRPr>
            </a:lvl3pPr>
            <a:lvl4pPr marL="1600200" indent="-228600" defTabSz="1100138" eaLnBrk="0" hangingPunct="0">
              <a:defRPr sz="3200">
                <a:solidFill>
                  <a:schemeClr val="tx1"/>
                </a:solidFill>
                <a:latin typeface="华文细黑" pitchFamily="2" charset="-122"/>
                <a:ea typeface="华文细黑" pitchFamily="2" charset="-122"/>
              </a:defRPr>
            </a:lvl4pPr>
            <a:lvl5pPr marL="2057400" indent="-228600" defTabSz="1100138" eaLnBrk="0" hangingPunct="0">
              <a:defRPr sz="3200">
                <a:solidFill>
                  <a:schemeClr val="tx1"/>
                </a:solidFill>
                <a:latin typeface="华文细黑" pitchFamily="2" charset="-122"/>
                <a:ea typeface="华文细黑" pitchFamily="2" charset="-122"/>
              </a:defRPr>
            </a:lvl5pPr>
            <a:lvl6pPr marL="25146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b="1">
                <a:solidFill>
                  <a:srgbClr val="3366CC"/>
                </a:solidFill>
                <a:latin typeface="微软雅黑" pitchFamily="34" charset="-122"/>
                <a:ea typeface="微软雅黑" pitchFamily="34" charset="-122"/>
              </a:rPr>
              <a:t>定位策略：强化优势，利用机遇，弥补劣势，弱化威胁</a:t>
            </a:r>
          </a:p>
        </p:txBody>
      </p:sp>
      <p:sp>
        <p:nvSpPr>
          <p:cNvPr id="107523" name="Text Box 3"/>
          <p:cNvSpPr txBox="1">
            <a:spLocks noChangeArrowheads="1"/>
          </p:cNvSpPr>
          <p:nvPr/>
        </p:nvSpPr>
        <p:spPr bwMode="blackWhite">
          <a:xfrm>
            <a:off x="11079163" y="2465388"/>
            <a:ext cx="3913187" cy="1525587"/>
          </a:xfrm>
          <a:prstGeom prst="rect">
            <a:avLst/>
          </a:prstGeom>
          <a:solidFill>
            <a:srgbClr val="3366CC"/>
          </a:solidFill>
          <a:ln>
            <a:noFill/>
          </a:ln>
          <a:extLst>
            <a:ext uri="{91240B29-F687-4F45-9708-019B960494DF}">
              <a14:hiddenLine xmlns:a14="http://schemas.microsoft.com/office/drawing/2010/main" xmlns="" w="9525" algn="ctr">
                <a:solidFill>
                  <a:srgbClr val="000000"/>
                </a:solidFill>
                <a:prstDash val="dash"/>
                <a:miter lim="800000"/>
                <a:headEnd type="none" w="med" len="lg"/>
                <a:tailEnd type="none" w="sm" len="sm"/>
              </a14:hiddenLine>
            </a:ext>
          </a:extLst>
        </p:spPr>
        <p:txBody>
          <a:bodyPr lIns="55009" tIns="0" rIns="55009" bIns="0" anchor="ctr"/>
          <a:lstStyle>
            <a:lvl1pPr defTabSz="1100138" eaLnBrk="0" hangingPunct="0">
              <a:defRPr sz="3200">
                <a:solidFill>
                  <a:schemeClr val="tx1"/>
                </a:solidFill>
                <a:latin typeface="华文细黑" pitchFamily="2" charset="-122"/>
                <a:ea typeface="华文细黑" pitchFamily="2" charset="-122"/>
              </a:defRPr>
            </a:lvl1pPr>
            <a:lvl2pPr marL="742950" indent="-285750" defTabSz="1100138" eaLnBrk="0" hangingPunct="0">
              <a:defRPr sz="3200">
                <a:solidFill>
                  <a:schemeClr val="tx1"/>
                </a:solidFill>
                <a:latin typeface="华文细黑" pitchFamily="2" charset="-122"/>
                <a:ea typeface="华文细黑" pitchFamily="2" charset="-122"/>
              </a:defRPr>
            </a:lvl2pPr>
            <a:lvl3pPr marL="1143000" indent="-228600" defTabSz="1100138" eaLnBrk="0" hangingPunct="0">
              <a:defRPr sz="3200">
                <a:solidFill>
                  <a:schemeClr val="tx1"/>
                </a:solidFill>
                <a:latin typeface="华文细黑" pitchFamily="2" charset="-122"/>
                <a:ea typeface="华文细黑" pitchFamily="2" charset="-122"/>
              </a:defRPr>
            </a:lvl3pPr>
            <a:lvl4pPr marL="1600200" indent="-228600" defTabSz="1100138" eaLnBrk="0" hangingPunct="0">
              <a:defRPr sz="3200">
                <a:solidFill>
                  <a:schemeClr val="tx1"/>
                </a:solidFill>
                <a:latin typeface="华文细黑" pitchFamily="2" charset="-122"/>
                <a:ea typeface="华文细黑" pitchFamily="2" charset="-122"/>
              </a:defRPr>
            </a:lvl4pPr>
            <a:lvl5pPr marL="2057400" indent="-228600" defTabSz="1100138" eaLnBrk="0" hangingPunct="0">
              <a:defRPr sz="3200">
                <a:solidFill>
                  <a:schemeClr val="tx1"/>
                </a:solidFill>
                <a:latin typeface="华文细黑" pitchFamily="2" charset="-122"/>
                <a:ea typeface="华文细黑" pitchFamily="2" charset="-122"/>
              </a:defRPr>
            </a:lvl5pPr>
            <a:lvl6pPr marL="25146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just" eaLnBrk="1" hangingPunct="1">
              <a:lnSpc>
                <a:spcPct val="130000"/>
              </a:lnSpc>
              <a:spcBef>
                <a:spcPct val="30000"/>
              </a:spcBef>
              <a:buFont typeface="Wingdings" pitchFamily="2" charset="2"/>
              <a:buChar char="p"/>
            </a:pPr>
            <a:r>
              <a:rPr lang="zh-CN" altLang="en-US" sz="2300">
                <a:solidFill>
                  <a:schemeClr val="bg1"/>
                </a:solidFill>
                <a:latin typeface="微软雅黑" pitchFamily="34" charset="-122"/>
                <a:ea typeface="微软雅黑" pitchFamily="34" charset="-122"/>
              </a:rPr>
              <a:t>充分挖掘项目优势</a:t>
            </a:r>
          </a:p>
          <a:p>
            <a:pPr algn="just" eaLnBrk="1" hangingPunct="1">
              <a:lnSpc>
                <a:spcPct val="130000"/>
              </a:lnSpc>
              <a:spcBef>
                <a:spcPct val="30000"/>
              </a:spcBef>
              <a:buFont typeface="Wingdings" pitchFamily="2" charset="2"/>
              <a:buChar char="p"/>
            </a:pPr>
            <a:r>
              <a:rPr lang="zh-CN" altLang="en-US" sz="2300">
                <a:solidFill>
                  <a:schemeClr val="bg1"/>
                </a:solidFill>
                <a:latin typeface="微软雅黑" pitchFamily="34" charset="-122"/>
                <a:ea typeface="微软雅黑" pitchFamily="34" charset="-122"/>
              </a:rPr>
              <a:t>深度挖掘项目潜力</a:t>
            </a:r>
          </a:p>
          <a:p>
            <a:pPr algn="just" eaLnBrk="1" hangingPunct="1">
              <a:lnSpc>
                <a:spcPct val="130000"/>
              </a:lnSpc>
              <a:spcBef>
                <a:spcPct val="30000"/>
              </a:spcBef>
              <a:buFont typeface="Wingdings" pitchFamily="2" charset="2"/>
              <a:buChar char="p"/>
            </a:pPr>
            <a:r>
              <a:rPr lang="zh-CN" altLang="en-US" sz="2300">
                <a:solidFill>
                  <a:schemeClr val="bg1"/>
                </a:solidFill>
                <a:latin typeface="微软雅黑" pitchFamily="34" charset="-122"/>
                <a:ea typeface="微软雅黑" pitchFamily="34" charset="-122"/>
              </a:rPr>
              <a:t>城市消费倾向达成</a:t>
            </a:r>
          </a:p>
        </p:txBody>
      </p:sp>
      <p:sp>
        <p:nvSpPr>
          <p:cNvPr id="107524" name="Text Box 4"/>
          <p:cNvSpPr txBox="1">
            <a:spLocks noChangeArrowheads="1"/>
          </p:cNvSpPr>
          <p:nvPr/>
        </p:nvSpPr>
        <p:spPr bwMode="blackWhite">
          <a:xfrm>
            <a:off x="11069638" y="4779963"/>
            <a:ext cx="3821112" cy="1573212"/>
          </a:xfrm>
          <a:prstGeom prst="rect">
            <a:avLst/>
          </a:prstGeom>
          <a:solidFill>
            <a:srgbClr val="969696"/>
          </a:solidFill>
          <a:ln>
            <a:noFill/>
          </a:ln>
          <a:extLst>
            <a:ext uri="{91240B29-F687-4F45-9708-019B960494DF}">
              <a14:hiddenLine xmlns:a14="http://schemas.microsoft.com/office/drawing/2010/main" xmlns="" w="9525" algn="ctr">
                <a:solidFill>
                  <a:srgbClr val="000000"/>
                </a:solidFill>
                <a:prstDash val="dash"/>
                <a:miter lim="800000"/>
                <a:headEnd type="none" w="med" len="lg"/>
                <a:tailEnd type="none" w="sm" len="sm"/>
              </a14:hiddenLine>
            </a:ext>
          </a:extLst>
        </p:spPr>
        <p:txBody>
          <a:bodyPr lIns="55009" tIns="0" rIns="55009" bIns="0" anchor="ctr"/>
          <a:lstStyle>
            <a:lvl1pPr defTabSz="1100138" eaLnBrk="0" hangingPunct="0">
              <a:defRPr sz="3200">
                <a:solidFill>
                  <a:schemeClr val="tx1"/>
                </a:solidFill>
                <a:latin typeface="华文细黑" pitchFamily="2" charset="-122"/>
                <a:ea typeface="华文细黑" pitchFamily="2" charset="-122"/>
              </a:defRPr>
            </a:lvl1pPr>
            <a:lvl2pPr marL="742950" indent="-285750" defTabSz="1100138" eaLnBrk="0" hangingPunct="0">
              <a:defRPr sz="3200">
                <a:solidFill>
                  <a:schemeClr val="tx1"/>
                </a:solidFill>
                <a:latin typeface="华文细黑" pitchFamily="2" charset="-122"/>
                <a:ea typeface="华文细黑" pitchFamily="2" charset="-122"/>
              </a:defRPr>
            </a:lvl2pPr>
            <a:lvl3pPr marL="1143000" indent="-228600" defTabSz="1100138" eaLnBrk="0" hangingPunct="0">
              <a:defRPr sz="3200">
                <a:solidFill>
                  <a:schemeClr val="tx1"/>
                </a:solidFill>
                <a:latin typeface="华文细黑" pitchFamily="2" charset="-122"/>
                <a:ea typeface="华文细黑" pitchFamily="2" charset="-122"/>
              </a:defRPr>
            </a:lvl3pPr>
            <a:lvl4pPr marL="1600200" indent="-228600" defTabSz="1100138" eaLnBrk="0" hangingPunct="0">
              <a:defRPr sz="3200">
                <a:solidFill>
                  <a:schemeClr val="tx1"/>
                </a:solidFill>
                <a:latin typeface="华文细黑" pitchFamily="2" charset="-122"/>
                <a:ea typeface="华文细黑" pitchFamily="2" charset="-122"/>
              </a:defRPr>
            </a:lvl4pPr>
            <a:lvl5pPr marL="2057400" indent="-228600" defTabSz="1100138" eaLnBrk="0" hangingPunct="0">
              <a:defRPr sz="3200">
                <a:solidFill>
                  <a:schemeClr val="tx1"/>
                </a:solidFill>
                <a:latin typeface="华文细黑" pitchFamily="2" charset="-122"/>
                <a:ea typeface="华文细黑" pitchFamily="2" charset="-122"/>
              </a:defRPr>
            </a:lvl5pPr>
            <a:lvl6pPr marL="25146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100138"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just" eaLnBrk="1" hangingPunct="1">
              <a:lnSpc>
                <a:spcPct val="130000"/>
              </a:lnSpc>
              <a:spcBef>
                <a:spcPct val="30000"/>
              </a:spcBef>
              <a:buFont typeface="Wingdings" pitchFamily="2" charset="2"/>
              <a:buChar char="p"/>
            </a:pPr>
            <a:r>
              <a:rPr lang="zh-CN" altLang="en-US" sz="2300">
                <a:solidFill>
                  <a:schemeClr val="bg1"/>
                </a:solidFill>
                <a:latin typeface="微软雅黑" pitchFamily="34" charset="-122"/>
                <a:ea typeface="微软雅黑" pitchFamily="34" charset="-122"/>
              </a:rPr>
              <a:t>准确定位、调整策略</a:t>
            </a:r>
          </a:p>
          <a:p>
            <a:pPr algn="just" eaLnBrk="1" hangingPunct="1">
              <a:lnSpc>
                <a:spcPct val="130000"/>
              </a:lnSpc>
              <a:spcBef>
                <a:spcPct val="30000"/>
              </a:spcBef>
              <a:buFont typeface="Wingdings" pitchFamily="2" charset="2"/>
              <a:buChar char="p"/>
            </a:pPr>
            <a:r>
              <a:rPr lang="zh-CN" altLang="en-US" sz="2300">
                <a:solidFill>
                  <a:schemeClr val="bg1"/>
                </a:solidFill>
                <a:latin typeface="微软雅黑" pitchFamily="34" charset="-122"/>
                <a:ea typeface="微软雅黑" pitchFamily="34" charset="-122"/>
              </a:rPr>
              <a:t>错位竞争、消化威胁</a:t>
            </a:r>
          </a:p>
          <a:p>
            <a:pPr algn="just" eaLnBrk="1" hangingPunct="1">
              <a:lnSpc>
                <a:spcPct val="130000"/>
              </a:lnSpc>
              <a:spcBef>
                <a:spcPct val="30000"/>
              </a:spcBef>
              <a:buFont typeface="Wingdings" pitchFamily="2" charset="2"/>
              <a:buChar char="p"/>
            </a:pPr>
            <a:r>
              <a:rPr lang="zh-CN" altLang="en-US" sz="2300">
                <a:solidFill>
                  <a:schemeClr val="bg1"/>
                </a:solidFill>
                <a:latin typeface="微软雅黑" pitchFamily="34" charset="-122"/>
                <a:ea typeface="微软雅黑" pitchFamily="34" charset="-122"/>
              </a:rPr>
              <a:t>合理规划、转化不利因素</a:t>
            </a:r>
          </a:p>
        </p:txBody>
      </p:sp>
      <p:sp>
        <p:nvSpPr>
          <p:cNvPr id="107525" name="AutoShape 5"/>
          <p:cNvSpPr>
            <a:spLocks noChangeArrowheads="1"/>
          </p:cNvSpPr>
          <p:nvPr/>
        </p:nvSpPr>
        <p:spPr bwMode="blackWhite">
          <a:xfrm>
            <a:off x="8107363" y="2651125"/>
            <a:ext cx="2898775" cy="10572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66CC"/>
          </a:solidFill>
          <a:ln>
            <a:noFill/>
          </a:ln>
          <a:extLst>
            <a:ext uri="{91240B29-F687-4F45-9708-019B960494DF}">
              <a14:hiddenLine xmlns:a14="http://schemas.microsoft.com/office/drawing/2010/main" xmlns="" w="9525" algn="ctr">
                <a:solidFill>
                  <a:srgbClr val="000000"/>
                </a:solidFill>
                <a:prstDash val="dash"/>
                <a:miter lim="800000"/>
                <a:headEnd/>
                <a:tailEnd/>
              </a14:hiddenLine>
            </a:ext>
          </a:extLst>
        </p:spPr>
        <p:txBody>
          <a:bodyPr lIns="55009" tIns="0" rIns="55009" bIns="0" anchor="ctr"/>
          <a:lstStyle/>
          <a:p>
            <a:pPr algn="ctr" defTabSz="1100138"/>
            <a:r>
              <a:rPr lang="zh-CN" altLang="en-US" sz="2600">
                <a:solidFill>
                  <a:schemeClr val="bg1"/>
                </a:solidFill>
                <a:latin typeface="微软雅黑" pitchFamily="34" charset="-122"/>
                <a:ea typeface="微软雅黑" pitchFamily="34" charset="-122"/>
              </a:rPr>
              <a:t>放大、挖掘 </a:t>
            </a:r>
          </a:p>
        </p:txBody>
      </p:sp>
      <p:sp>
        <p:nvSpPr>
          <p:cNvPr id="107526" name="Rectangle 6"/>
          <p:cNvSpPr>
            <a:spLocks noChangeArrowheads="1"/>
          </p:cNvSpPr>
          <p:nvPr/>
        </p:nvSpPr>
        <p:spPr bwMode="blackWhite">
          <a:xfrm>
            <a:off x="5160963" y="2117725"/>
            <a:ext cx="2738437" cy="2163763"/>
          </a:xfrm>
          <a:prstGeom prst="rect">
            <a:avLst/>
          </a:prstGeom>
          <a:solidFill>
            <a:srgbClr val="3366CC"/>
          </a:solidFill>
          <a:ln>
            <a:noFill/>
          </a:ln>
          <a:extLst>
            <a:ext uri="{91240B29-F687-4F45-9708-019B960494DF}">
              <a14:hiddenLine xmlns:a14="http://schemas.microsoft.com/office/drawing/2010/main" xmlns="" w="9525" algn="ctr">
                <a:solidFill>
                  <a:srgbClr val="000000"/>
                </a:solidFill>
                <a:prstDash val="dash"/>
                <a:miter lim="800000"/>
                <a:headEnd/>
                <a:tailEnd/>
              </a14:hiddenLine>
            </a:ext>
          </a:extLst>
        </p:spPr>
        <p:txBody>
          <a:bodyPr lIns="55009" tIns="0" rIns="55009" bIns="0" anchor="ctr"/>
          <a:lstStyle/>
          <a:p>
            <a:pPr algn="ctr" defTabSz="1100138">
              <a:lnSpc>
                <a:spcPct val="130000"/>
              </a:lnSpc>
            </a:pPr>
            <a:r>
              <a:rPr lang="zh-CN" altLang="en-US" sz="2300">
                <a:solidFill>
                  <a:schemeClr val="bg1"/>
                </a:solidFill>
                <a:latin typeface="微软雅黑" pitchFamily="34" charset="-122"/>
                <a:ea typeface="微软雅黑" pitchFamily="34" charset="-122"/>
              </a:rPr>
              <a:t>城市核心区域商业</a:t>
            </a:r>
          </a:p>
          <a:p>
            <a:pPr algn="ctr" defTabSz="1100138">
              <a:lnSpc>
                <a:spcPct val="130000"/>
              </a:lnSpc>
            </a:pPr>
            <a:r>
              <a:rPr lang="zh-CN" altLang="en-US" sz="2300">
                <a:solidFill>
                  <a:schemeClr val="bg1"/>
                </a:solidFill>
                <a:latin typeface="微软雅黑" pitchFamily="34" charset="-122"/>
                <a:ea typeface="微软雅黑" pitchFamily="34" charset="-122"/>
              </a:rPr>
              <a:t>区域内通达性较强</a:t>
            </a:r>
          </a:p>
          <a:p>
            <a:pPr algn="ctr" defTabSz="1100138">
              <a:lnSpc>
                <a:spcPct val="130000"/>
              </a:lnSpc>
            </a:pPr>
            <a:r>
              <a:rPr lang="zh-CN" altLang="en-US" sz="2300">
                <a:solidFill>
                  <a:schemeClr val="bg1"/>
                </a:solidFill>
                <a:latin typeface="微软雅黑" pitchFamily="34" charset="-122"/>
                <a:ea typeface="微软雅黑" pitchFamily="34" charset="-122"/>
              </a:rPr>
              <a:t>地铁商业客流庞大</a:t>
            </a:r>
          </a:p>
          <a:p>
            <a:pPr algn="ctr" defTabSz="1100138">
              <a:lnSpc>
                <a:spcPct val="130000"/>
              </a:lnSpc>
            </a:pPr>
            <a:r>
              <a:rPr lang="zh-CN" altLang="en-US" sz="2300">
                <a:solidFill>
                  <a:schemeClr val="bg1"/>
                </a:solidFill>
                <a:latin typeface="微软雅黑" pitchFamily="34" charset="-122"/>
                <a:ea typeface="微软雅黑" pitchFamily="34" charset="-122"/>
              </a:rPr>
              <a:t>商业发展空间大</a:t>
            </a:r>
          </a:p>
        </p:txBody>
      </p:sp>
      <p:sp>
        <p:nvSpPr>
          <p:cNvPr id="107527" name="AutoShape 7"/>
          <p:cNvSpPr>
            <a:spLocks noChangeArrowheads="1"/>
          </p:cNvSpPr>
          <p:nvPr/>
        </p:nvSpPr>
        <p:spPr bwMode="blackWhite">
          <a:xfrm>
            <a:off x="8056563" y="4981575"/>
            <a:ext cx="2894012" cy="10572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69696"/>
          </a:solidFill>
          <a:ln>
            <a:noFill/>
          </a:ln>
          <a:extLst>
            <a:ext uri="{91240B29-F687-4F45-9708-019B960494DF}">
              <a14:hiddenLine xmlns:a14="http://schemas.microsoft.com/office/drawing/2010/main" xmlns="" w="9525" algn="ctr">
                <a:solidFill>
                  <a:srgbClr val="000000"/>
                </a:solidFill>
                <a:prstDash val="dash"/>
                <a:miter lim="800000"/>
                <a:headEnd/>
                <a:tailEnd/>
              </a14:hiddenLine>
            </a:ext>
          </a:extLst>
        </p:spPr>
        <p:txBody>
          <a:bodyPr lIns="55009" tIns="0" rIns="55009" bIns="0" anchor="ctr"/>
          <a:lstStyle/>
          <a:p>
            <a:pPr algn="ctr" defTabSz="1100138"/>
            <a:r>
              <a:rPr lang="zh-CN" altLang="en-US" sz="2600">
                <a:solidFill>
                  <a:schemeClr val="bg1"/>
                </a:solidFill>
                <a:latin typeface="微软雅黑" pitchFamily="34" charset="-122"/>
                <a:ea typeface="微软雅黑" pitchFamily="34" charset="-122"/>
              </a:rPr>
              <a:t>弱化、弥补</a:t>
            </a:r>
          </a:p>
        </p:txBody>
      </p:sp>
      <p:sp>
        <p:nvSpPr>
          <p:cNvPr id="107528" name="Rectangle 8"/>
          <p:cNvSpPr>
            <a:spLocks noChangeArrowheads="1"/>
          </p:cNvSpPr>
          <p:nvPr/>
        </p:nvSpPr>
        <p:spPr bwMode="blackWhite">
          <a:xfrm>
            <a:off x="5103813" y="4522788"/>
            <a:ext cx="2740025" cy="2052637"/>
          </a:xfrm>
          <a:prstGeom prst="rect">
            <a:avLst/>
          </a:prstGeom>
          <a:solidFill>
            <a:srgbClr val="969696"/>
          </a:solidFill>
          <a:ln>
            <a:noFill/>
          </a:ln>
          <a:extLst>
            <a:ext uri="{91240B29-F687-4F45-9708-019B960494DF}">
              <a14:hiddenLine xmlns:a14="http://schemas.microsoft.com/office/drawing/2010/main" xmlns="" w="9525" algn="ctr">
                <a:solidFill>
                  <a:srgbClr val="000000"/>
                </a:solidFill>
                <a:prstDash val="dash"/>
                <a:miter lim="800000"/>
                <a:headEnd/>
                <a:tailEnd/>
              </a14:hiddenLine>
            </a:ext>
          </a:extLst>
        </p:spPr>
        <p:txBody>
          <a:bodyPr lIns="55009" tIns="0" rIns="55009" bIns="0" anchor="ctr"/>
          <a:lstStyle/>
          <a:p>
            <a:pPr algn="ctr" defTabSz="1100138">
              <a:lnSpc>
                <a:spcPct val="120000"/>
              </a:lnSpc>
            </a:pPr>
            <a:r>
              <a:rPr lang="zh-CN" altLang="en-US" sz="2300">
                <a:solidFill>
                  <a:schemeClr val="bg1"/>
                </a:solidFill>
                <a:latin typeface="微软雅黑" pitchFamily="34" charset="-122"/>
                <a:ea typeface="微软雅黑" pitchFamily="34" charset="-122"/>
              </a:rPr>
              <a:t>住宅人口有限</a:t>
            </a:r>
          </a:p>
          <a:p>
            <a:pPr algn="ctr" defTabSz="1100138">
              <a:lnSpc>
                <a:spcPct val="120000"/>
              </a:lnSpc>
            </a:pPr>
            <a:r>
              <a:rPr lang="zh-CN" altLang="en-US" sz="2300">
                <a:solidFill>
                  <a:schemeClr val="bg1"/>
                </a:solidFill>
                <a:latin typeface="微软雅黑" pitchFamily="34" charset="-122"/>
                <a:ea typeface="微软雅黑" pitchFamily="34" charset="-122"/>
              </a:rPr>
              <a:t>地铁商业不确定性</a:t>
            </a:r>
          </a:p>
          <a:p>
            <a:pPr algn="ctr" defTabSz="1100138">
              <a:lnSpc>
                <a:spcPct val="120000"/>
              </a:lnSpc>
            </a:pPr>
            <a:r>
              <a:rPr lang="zh-CN" altLang="en-US" sz="2300">
                <a:solidFill>
                  <a:schemeClr val="bg1"/>
                </a:solidFill>
                <a:latin typeface="微软雅黑" pitchFamily="34" charset="-122"/>
                <a:ea typeface="微软雅黑" pitchFamily="34" charset="-122"/>
              </a:rPr>
              <a:t>市场竞争</a:t>
            </a:r>
          </a:p>
          <a:p>
            <a:pPr algn="ctr" defTabSz="1100138">
              <a:lnSpc>
                <a:spcPct val="120000"/>
              </a:lnSpc>
            </a:pPr>
            <a:r>
              <a:rPr lang="zh-CN" altLang="en-US" sz="2300">
                <a:solidFill>
                  <a:schemeClr val="bg1"/>
                </a:solidFill>
                <a:latin typeface="微软雅黑" pitchFamily="34" charset="-122"/>
                <a:ea typeface="微软雅黑" pitchFamily="34" charset="-122"/>
              </a:rPr>
              <a:t>体量有限</a:t>
            </a:r>
          </a:p>
        </p:txBody>
      </p:sp>
      <p:sp>
        <p:nvSpPr>
          <p:cNvPr id="107529" name="Rectangle 10"/>
          <p:cNvSpPr>
            <a:spLocks noChangeArrowheads="1"/>
          </p:cNvSpPr>
          <p:nvPr/>
        </p:nvSpPr>
        <p:spPr bwMode="blackWhite">
          <a:xfrm>
            <a:off x="1960563" y="2660650"/>
            <a:ext cx="2501900" cy="939800"/>
          </a:xfrm>
          <a:prstGeom prst="rect">
            <a:avLst/>
          </a:prstGeom>
          <a:solidFill>
            <a:srgbClr val="3366CC"/>
          </a:solidFill>
          <a:ln>
            <a:noFill/>
          </a:ln>
          <a:extLst>
            <a:ext uri="{91240B29-F687-4F45-9708-019B960494DF}">
              <a14:hiddenLine xmlns:a14="http://schemas.microsoft.com/office/drawing/2010/main" xmlns="" w="9525" algn="ctr">
                <a:solidFill>
                  <a:srgbClr val="000000"/>
                </a:solidFill>
                <a:prstDash val="dash"/>
                <a:miter lim="800000"/>
                <a:headEnd/>
                <a:tailEnd/>
              </a14:hiddenLine>
            </a:ext>
          </a:extLst>
        </p:spPr>
        <p:txBody>
          <a:bodyPr lIns="55009" tIns="0" rIns="55009" bIns="0" anchor="ctr"/>
          <a:lstStyle/>
          <a:p>
            <a:pPr algn="ctr" defTabSz="1100138"/>
            <a:r>
              <a:rPr lang="zh-CN" altLang="en-US" sz="2600">
                <a:solidFill>
                  <a:schemeClr val="bg1"/>
                </a:solidFill>
                <a:latin typeface="微软雅黑" pitchFamily="34" charset="-122"/>
                <a:ea typeface="微软雅黑" pitchFamily="34" charset="-122"/>
              </a:rPr>
              <a:t>优势与机会</a:t>
            </a:r>
          </a:p>
        </p:txBody>
      </p:sp>
      <p:sp>
        <p:nvSpPr>
          <p:cNvPr id="107530" name="Rectangle 11"/>
          <p:cNvSpPr>
            <a:spLocks noChangeArrowheads="1"/>
          </p:cNvSpPr>
          <p:nvPr/>
        </p:nvSpPr>
        <p:spPr bwMode="blackWhite">
          <a:xfrm>
            <a:off x="1927225" y="5084763"/>
            <a:ext cx="2501900" cy="881062"/>
          </a:xfrm>
          <a:prstGeom prst="rect">
            <a:avLst/>
          </a:prstGeom>
          <a:solidFill>
            <a:srgbClr val="969696"/>
          </a:solidFill>
          <a:ln>
            <a:noFill/>
          </a:ln>
          <a:extLst>
            <a:ext uri="{91240B29-F687-4F45-9708-019B960494DF}">
              <a14:hiddenLine xmlns:a14="http://schemas.microsoft.com/office/drawing/2010/main" xmlns="" w="9525" algn="ctr">
                <a:solidFill>
                  <a:srgbClr val="000000"/>
                </a:solidFill>
                <a:prstDash val="dash"/>
                <a:miter lim="800000"/>
                <a:headEnd/>
                <a:tailEnd/>
              </a14:hiddenLine>
            </a:ext>
          </a:extLst>
        </p:spPr>
        <p:txBody>
          <a:bodyPr lIns="55009" tIns="0" rIns="55009" bIns="0" anchor="ctr"/>
          <a:lstStyle/>
          <a:p>
            <a:pPr algn="ctr" defTabSz="1100138"/>
            <a:r>
              <a:rPr lang="zh-CN" altLang="en-US" sz="2600">
                <a:solidFill>
                  <a:schemeClr val="bg1"/>
                </a:solidFill>
                <a:latin typeface="微软雅黑" pitchFamily="34" charset="-122"/>
                <a:ea typeface="微软雅黑" pitchFamily="34" charset="-122"/>
              </a:rPr>
              <a:t>劣势与威胁 </a:t>
            </a:r>
          </a:p>
        </p:txBody>
      </p:sp>
      <p:sp>
        <p:nvSpPr>
          <p:cNvPr id="107531" name="AutoShape 16"/>
          <p:cNvSpPr>
            <a:spLocks noChangeArrowheads="1"/>
          </p:cNvSpPr>
          <p:nvPr/>
        </p:nvSpPr>
        <p:spPr bwMode="blackWhite">
          <a:xfrm>
            <a:off x="4538663" y="4981575"/>
            <a:ext cx="471487" cy="9969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69696"/>
          </a:solidFill>
          <a:ln>
            <a:noFill/>
          </a:ln>
          <a:extLst>
            <a:ext uri="{91240B29-F687-4F45-9708-019B960494DF}">
              <a14:hiddenLine xmlns:a14="http://schemas.microsoft.com/office/drawing/2010/main" xmlns="" w="9525" algn="ctr">
                <a:solidFill>
                  <a:srgbClr val="000000"/>
                </a:solidFill>
                <a:prstDash val="dash"/>
                <a:miter lim="800000"/>
                <a:headEnd/>
                <a:tailEnd/>
              </a14:hiddenLine>
            </a:ext>
          </a:extLst>
        </p:spPr>
        <p:txBody>
          <a:bodyPr lIns="73522" tIns="0" rIns="73522" bIns="0" anchor="ctr"/>
          <a:lstStyle/>
          <a:p>
            <a:pPr defTabSz="1473200"/>
            <a:endParaRPr lang="zh-CN" altLang="en-US" sz="2900">
              <a:latin typeface="微软雅黑" pitchFamily="34" charset="-122"/>
              <a:ea typeface="微软雅黑" pitchFamily="34" charset="-122"/>
            </a:endParaRPr>
          </a:p>
        </p:txBody>
      </p:sp>
      <p:sp>
        <p:nvSpPr>
          <p:cNvPr id="107532" name="AutoShape 17"/>
          <p:cNvSpPr>
            <a:spLocks noChangeArrowheads="1"/>
          </p:cNvSpPr>
          <p:nvPr/>
        </p:nvSpPr>
        <p:spPr bwMode="blackWhite">
          <a:xfrm>
            <a:off x="4533900" y="2641600"/>
            <a:ext cx="468313" cy="9969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66CC"/>
          </a:solidFill>
          <a:ln>
            <a:noFill/>
          </a:ln>
          <a:extLst>
            <a:ext uri="{91240B29-F687-4F45-9708-019B960494DF}">
              <a14:hiddenLine xmlns:a14="http://schemas.microsoft.com/office/drawing/2010/main" xmlns="" w="9525" algn="ctr">
                <a:solidFill>
                  <a:srgbClr val="000000"/>
                </a:solidFill>
                <a:prstDash val="dash"/>
                <a:miter lim="800000"/>
                <a:headEnd/>
                <a:tailEnd/>
              </a14:hiddenLine>
            </a:ext>
          </a:extLst>
        </p:spPr>
        <p:txBody>
          <a:bodyPr lIns="73522" tIns="0" rIns="73522" bIns="0" anchor="ctr"/>
          <a:lstStyle/>
          <a:p>
            <a:pPr defTabSz="1473200"/>
            <a:endParaRPr lang="zh-CN" altLang="en-US" sz="2900">
              <a:latin typeface="微软雅黑" pitchFamily="34" charset="-122"/>
              <a:ea typeface="微软雅黑" pitchFamily="34" charset="-122"/>
            </a:endParaRPr>
          </a:p>
        </p:txBody>
      </p:sp>
      <p:sp>
        <p:nvSpPr>
          <p:cNvPr id="107533" name="Rectangle 20"/>
          <p:cNvSpPr>
            <a:spLocks noChangeArrowheads="1"/>
          </p:cNvSpPr>
          <p:nvPr/>
        </p:nvSpPr>
        <p:spPr bwMode="auto">
          <a:xfrm>
            <a:off x="3524250" y="7062788"/>
            <a:ext cx="10048875" cy="1606550"/>
          </a:xfrm>
          <a:prstGeom prst="rect">
            <a:avLst/>
          </a:prstGeom>
          <a:solidFill>
            <a:srgbClr val="996633"/>
          </a:solidFill>
          <a:ln>
            <a:noFill/>
          </a:ln>
          <a:effectLst>
            <a:prstShdw prst="shdw17" dist="17961" dir="2700000">
              <a:srgbClr val="993D00"/>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47282" tIns="73641" rIns="147282" bIns="73641" anchor="ctr">
            <a:spAutoFit/>
          </a:bodyPr>
          <a:lstStyle/>
          <a:p>
            <a:pPr algn="ctr" defTabSz="1473200"/>
            <a:r>
              <a:rPr lang="zh-CN" altLang="en-US" sz="2400" b="1">
                <a:solidFill>
                  <a:schemeClr val="bg1"/>
                </a:solidFill>
                <a:latin typeface="微软雅黑" pitchFamily="34" charset="-122"/>
                <a:ea typeface="微软雅黑" pitchFamily="34" charset="-122"/>
              </a:rPr>
              <a:t>强化城市核心，地铁地下商业概念；</a:t>
            </a:r>
          </a:p>
          <a:p>
            <a:pPr algn="ctr" defTabSz="1473200"/>
            <a:r>
              <a:rPr lang="zh-CN" altLang="en-US" sz="2400" b="1">
                <a:solidFill>
                  <a:schemeClr val="bg1"/>
                </a:solidFill>
                <a:latin typeface="微软雅黑" pitchFamily="34" charset="-122"/>
                <a:ea typeface="微软雅黑" pitchFamily="34" charset="-122"/>
              </a:rPr>
              <a:t>提升商业档次、改变消费观念；</a:t>
            </a:r>
          </a:p>
          <a:p>
            <a:pPr algn="ctr" defTabSz="1473200"/>
            <a:r>
              <a:rPr lang="zh-CN" altLang="en-US" sz="2400" b="1">
                <a:solidFill>
                  <a:schemeClr val="bg1"/>
                </a:solidFill>
                <a:latin typeface="微软雅黑" pitchFamily="34" charset="-122"/>
                <a:ea typeface="微软雅黑" pitchFamily="34" charset="-122"/>
              </a:rPr>
              <a:t>通过合理业态划分，设定项目发展目标及阶段，提升与消费群的契合度；</a:t>
            </a:r>
          </a:p>
          <a:p>
            <a:pPr algn="ctr" defTabSz="1473200"/>
            <a:r>
              <a:rPr lang="zh-CN" altLang="en-US" sz="2400" b="1">
                <a:solidFill>
                  <a:schemeClr val="bg1"/>
                </a:solidFill>
                <a:latin typeface="微软雅黑" pitchFamily="34" charset="-122"/>
                <a:ea typeface="微软雅黑" pitchFamily="34" charset="-122"/>
              </a:rPr>
              <a:t>融合市场与项目规划，提升核心竞争力；</a:t>
            </a:r>
          </a:p>
        </p:txBody>
      </p:sp>
      <p:sp>
        <p:nvSpPr>
          <p:cNvPr id="107534"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战略解析</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4"/>
          <p:cNvSpPr txBox="1">
            <a:spLocks noChangeArrowheads="1"/>
          </p:cNvSpPr>
          <p:nvPr/>
        </p:nvSpPr>
        <p:spPr bwMode="auto">
          <a:xfrm>
            <a:off x="1293813" y="2855913"/>
            <a:ext cx="13335000" cy="61753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buClr>
                <a:schemeClr val="tx1"/>
              </a:buClr>
              <a:buFont typeface="Wingdings" pitchFamily="2" charset="2"/>
              <a:buChar char="u"/>
            </a:pPr>
            <a:r>
              <a:rPr lang="zh-CN" altLang="en-US" sz="3000">
                <a:latin typeface="Arial" pitchFamily="34" charset="0"/>
                <a:ea typeface="微软雅黑" pitchFamily="34" charset="-122"/>
              </a:rPr>
              <a:t>本案周边住宅人口有限，对消费可能带来不利影响</a:t>
            </a:r>
          </a:p>
        </p:txBody>
      </p:sp>
      <p:sp>
        <p:nvSpPr>
          <p:cNvPr id="108547" name="Text Box 6"/>
          <p:cNvSpPr txBox="1">
            <a:spLocks noChangeArrowheads="1"/>
          </p:cNvSpPr>
          <p:nvPr/>
        </p:nvSpPr>
        <p:spPr bwMode="auto">
          <a:xfrm>
            <a:off x="1293813" y="3476625"/>
            <a:ext cx="14231937" cy="347980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buClr>
                <a:schemeClr val="tx1"/>
              </a:buClr>
              <a:buFont typeface="Wingdings" pitchFamily="2" charset="2"/>
              <a:buChar char="ü"/>
            </a:pPr>
            <a:r>
              <a:rPr lang="zh-CN" altLang="en-US" sz="2700">
                <a:latin typeface="Arial" pitchFamily="34" charset="0"/>
                <a:ea typeface="微软雅黑" pitchFamily="34" charset="-122"/>
              </a:rPr>
              <a:t>中山路商圈作为</a:t>
            </a:r>
            <a:r>
              <a:rPr lang="zh-CN" altLang="en-US" sz="2700" b="1">
                <a:solidFill>
                  <a:srgbClr val="0033CC"/>
                </a:solidFill>
                <a:latin typeface="Arial" pitchFamily="34" charset="0"/>
                <a:ea typeface="微软雅黑" pitchFamily="34" charset="-122"/>
              </a:rPr>
              <a:t>城市最高能级</a:t>
            </a:r>
            <a:r>
              <a:rPr lang="zh-CN" altLang="en-US" sz="2700">
                <a:latin typeface="Arial" pitchFamily="34" charset="0"/>
                <a:ea typeface="微软雅黑" pitchFamily="34" charset="-122"/>
              </a:rPr>
              <a:t>的商圈，辐射区域广，辐射消费类群多，其消费主要导入形式为</a:t>
            </a:r>
            <a:r>
              <a:rPr lang="zh-CN" altLang="en-US" sz="2700" b="1">
                <a:solidFill>
                  <a:srgbClr val="0033CC"/>
                </a:solidFill>
                <a:latin typeface="Arial" pitchFamily="34" charset="0"/>
                <a:ea typeface="微软雅黑" pitchFamily="34" charset="-122"/>
              </a:rPr>
              <a:t>市中心便捷发达的交通体系</a:t>
            </a:r>
            <a:r>
              <a:rPr lang="zh-CN" altLang="en-US" sz="2700">
                <a:latin typeface="Arial" pitchFamily="34" charset="0"/>
                <a:ea typeface="微软雅黑" pitchFamily="34" charset="-122"/>
              </a:rPr>
              <a:t>，本项目是无锡市中心地铁地下商业项目，每天庞大的地铁客流量，将使本案消费支撑等到保证。</a:t>
            </a:r>
          </a:p>
          <a:p>
            <a:pPr eaLnBrk="1" hangingPunct="1">
              <a:lnSpc>
                <a:spcPct val="150000"/>
              </a:lnSpc>
              <a:spcBef>
                <a:spcPct val="50000"/>
              </a:spcBef>
              <a:buClr>
                <a:schemeClr val="tx1"/>
              </a:buClr>
              <a:buFont typeface="Wingdings" pitchFamily="2" charset="2"/>
              <a:buChar char="ü"/>
            </a:pPr>
            <a:r>
              <a:rPr lang="zh-CN" altLang="en-US" sz="2700">
                <a:latin typeface="Arial" pitchFamily="34" charset="0"/>
                <a:ea typeface="微软雅黑" pitchFamily="34" charset="-122"/>
              </a:rPr>
              <a:t>崇安区规划将重点打造商贸流通、金融保险、商务服务、信息技术、文化创意等</a:t>
            </a:r>
            <a:r>
              <a:rPr lang="zh-CN" altLang="en-US" sz="2700" b="1">
                <a:solidFill>
                  <a:srgbClr val="0033CC"/>
                </a:solidFill>
                <a:latin typeface="Arial" pitchFamily="34" charset="0"/>
                <a:ea typeface="微软雅黑" pitchFamily="34" charset="-122"/>
              </a:rPr>
              <a:t>五大产业</a:t>
            </a:r>
            <a:r>
              <a:rPr lang="zh-CN" altLang="en-US" sz="2700">
                <a:latin typeface="Arial" pitchFamily="34" charset="0"/>
                <a:ea typeface="微软雅黑" pitchFamily="34" charset="-122"/>
              </a:rPr>
              <a:t>，这将给本案带来稳定的</a:t>
            </a:r>
            <a:r>
              <a:rPr lang="zh-CN" altLang="en-US" sz="2700" b="1">
                <a:solidFill>
                  <a:srgbClr val="0033CC"/>
                </a:solidFill>
                <a:latin typeface="Arial" pitchFamily="34" charset="0"/>
                <a:ea typeface="微软雅黑" pitchFamily="34" charset="-122"/>
              </a:rPr>
              <a:t>产业消费群和商务消费群</a:t>
            </a:r>
            <a:r>
              <a:rPr lang="zh-CN" altLang="en-US" sz="2700">
                <a:latin typeface="Arial" pitchFamily="34" charset="0"/>
                <a:ea typeface="微软雅黑" pitchFamily="34" charset="-122"/>
              </a:rPr>
              <a:t>。</a:t>
            </a:r>
          </a:p>
        </p:txBody>
      </p:sp>
      <p:sp>
        <p:nvSpPr>
          <p:cNvPr id="108548" name="Text Box 8"/>
          <p:cNvSpPr txBox="1">
            <a:spLocks noChangeArrowheads="1"/>
          </p:cNvSpPr>
          <p:nvPr/>
        </p:nvSpPr>
        <p:spPr bwMode="auto">
          <a:xfrm>
            <a:off x="1293813" y="2011363"/>
            <a:ext cx="4625975" cy="520700"/>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en-US" altLang="zh-CN" sz="3000" b="1">
                <a:latin typeface="Arial" pitchFamily="34" charset="0"/>
                <a:ea typeface="宋体" pitchFamily="2" charset="-122"/>
              </a:rPr>
              <a:t>Question 1</a:t>
            </a:r>
          </a:p>
        </p:txBody>
      </p:sp>
      <p:sp>
        <p:nvSpPr>
          <p:cNvPr id="108549"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spcBef>
                <a:spcPct val="50000"/>
              </a:spcBef>
            </a:pPr>
            <a:r>
              <a:rPr lang="zh-CN" altLang="en-US" sz="3600" b="1"/>
              <a:t>疑难解答</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矩形 28"/>
          <p:cNvSpPr>
            <a:spLocks noChangeArrowheads="1"/>
          </p:cNvSpPr>
          <p:nvPr/>
        </p:nvSpPr>
        <p:spPr bwMode="auto">
          <a:xfrm>
            <a:off x="13554075" y="4422775"/>
            <a:ext cx="33877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spcBef>
                <a:spcPct val="50000"/>
              </a:spcBef>
            </a:pPr>
            <a:r>
              <a:rPr lang="zh-CN" altLang="en-US" sz="2000" b="1">
                <a:solidFill>
                  <a:srgbClr val="C00000"/>
                </a:solidFill>
                <a:latin typeface="微软雅黑" pitchFamily="34" charset="-122"/>
                <a:ea typeface="微软雅黑" pitchFamily="34" charset="-122"/>
              </a:rPr>
              <a:t>崇安寺三期（规划中）</a:t>
            </a:r>
          </a:p>
        </p:txBody>
      </p:sp>
      <p:pic>
        <p:nvPicPr>
          <p:cNvPr id="10957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71788" y="3336925"/>
            <a:ext cx="10809287"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2" name="矩形 10"/>
          <p:cNvSpPr>
            <a:spLocks noChangeArrowheads="1"/>
          </p:cNvSpPr>
          <p:nvPr/>
        </p:nvSpPr>
        <p:spPr bwMode="auto">
          <a:xfrm>
            <a:off x="11634788" y="2473325"/>
            <a:ext cx="4491037"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spcBef>
                <a:spcPct val="50000"/>
              </a:spcBef>
            </a:pPr>
            <a:r>
              <a:rPr lang="zh-CN" altLang="en-US" sz="2000" b="1">
                <a:solidFill>
                  <a:srgbClr val="C00000"/>
                </a:solidFill>
                <a:latin typeface="微软雅黑" pitchFamily="34" charset="-122"/>
                <a:ea typeface="微软雅黑" pitchFamily="34" charset="-122"/>
              </a:rPr>
              <a:t>太古广场（预计</a:t>
            </a:r>
            <a:r>
              <a:rPr lang="en-US" altLang="zh-CN" sz="2000" b="1">
                <a:solidFill>
                  <a:srgbClr val="C00000"/>
                </a:solidFill>
                <a:latin typeface="微软雅黑" pitchFamily="34" charset="-122"/>
                <a:ea typeface="微软雅黑" pitchFamily="34" charset="-122"/>
              </a:rPr>
              <a:t>2014</a:t>
            </a:r>
            <a:r>
              <a:rPr lang="zh-CN" altLang="en-US" sz="2000" b="1">
                <a:solidFill>
                  <a:srgbClr val="C00000"/>
                </a:solidFill>
                <a:latin typeface="微软雅黑" pitchFamily="34" charset="-122"/>
                <a:ea typeface="微软雅黑" pitchFamily="34" charset="-122"/>
              </a:rPr>
              <a:t>年建成）</a:t>
            </a:r>
          </a:p>
        </p:txBody>
      </p:sp>
      <p:sp>
        <p:nvSpPr>
          <p:cNvPr id="109573" name="矩形 11"/>
          <p:cNvSpPr>
            <a:spLocks noChangeArrowheads="1"/>
          </p:cNvSpPr>
          <p:nvPr/>
        </p:nvSpPr>
        <p:spPr bwMode="auto">
          <a:xfrm>
            <a:off x="4573588" y="7112000"/>
            <a:ext cx="6316662"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spcBef>
                <a:spcPct val="50000"/>
              </a:spcBef>
            </a:pPr>
            <a:r>
              <a:rPr lang="zh-CN" altLang="en-US" sz="2000" b="1">
                <a:solidFill>
                  <a:srgbClr val="C00000"/>
                </a:solidFill>
                <a:latin typeface="微软雅黑" pitchFamily="34" charset="-122"/>
                <a:ea typeface="微软雅黑" pitchFamily="34" charset="-122"/>
              </a:rPr>
              <a:t>苏宁广场（在建，预计</a:t>
            </a:r>
            <a:r>
              <a:rPr lang="en-US" altLang="zh-CN" sz="2000" b="1">
                <a:solidFill>
                  <a:srgbClr val="C00000"/>
                </a:solidFill>
                <a:latin typeface="微软雅黑" pitchFamily="34" charset="-122"/>
                <a:ea typeface="微软雅黑" pitchFamily="34" charset="-122"/>
              </a:rPr>
              <a:t>2013</a:t>
            </a:r>
            <a:r>
              <a:rPr lang="zh-CN" altLang="en-US" sz="2000" b="1">
                <a:solidFill>
                  <a:srgbClr val="C00000"/>
                </a:solidFill>
                <a:latin typeface="微软雅黑" pitchFamily="34" charset="-122"/>
                <a:ea typeface="微软雅黑" pitchFamily="34" charset="-122"/>
              </a:rPr>
              <a:t>年建成）</a:t>
            </a:r>
          </a:p>
        </p:txBody>
      </p:sp>
      <p:sp>
        <p:nvSpPr>
          <p:cNvPr id="109574" name="圆角矩形 15"/>
          <p:cNvSpPr>
            <a:spLocks noChangeArrowheads="1"/>
          </p:cNvSpPr>
          <p:nvPr/>
        </p:nvSpPr>
        <p:spPr bwMode="auto">
          <a:xfrm>
            <a:off x="4816475" y="3584575"/>
            <a:ext cx="2428875" cy="492125"/>
          </a:xfrm>
          <a:prstGeom prst="roundRect">
            <a:avLst>
              <a:gd name="adj" fmla="val 16667"/>
            </a:avLst>
          </a:prstGeom>
          <a:solidFill>
            <a:srgbClr val="FFC000">
              <a:alpha val="38823"/>
            </a:srgbClr>
          </a:solidFill>
          <a:ln w="25400" algn="ctr">
            <a:solidFill>
              <a:srgbClr val="FFC000"/>
            </a:solidFill>
            <a:round/>
            <a:headEnd/>
            <a:tailEnd/>
          </a:ln>
        </p:spPr>
        <p:txBody>
          <a:bodyPr lIns="154305" tIns="77153" rIns="154305" bIns="77153" anchor="ctr"/>
          <a:lstStyle/>
          <a:p>
            <a:pPr algn="ctr" defTabSz="1543050"/>
            <a:endParaRPr lang="zh-CN" altLang="en-US" sz="3000">
              <a:solidFill>
                <a:srgbClr val="FFFFFF"/>
              </a:solidFill>
              <a:latin typeface="Calibri" pitchFamily="34" charset="0"/>
              <a:ea typeface="宋体" pitchFamily="2" charset="-122"/>
            </a:endParaRPr>
          </a:p>
        </p:txBody>
      </p:sp>
      <p:cxnSp>
        <p:nvCxnSpPr>
          <p:cNvPr id="18" name="直接箭头连接符 17"/>
          <p:cNvCxnSpPr/>
          <p:nvPr/>
        </p:nvCxnSpPr>
        <p:spPr bwMode="auto">
          <a:xfrm>
            <a:off x="3741738" y="3587750"/>
            <a:ext cx="954087" cy="1635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bwMode="auto">
          <a:xfrm rot="5400000" flipH="1" flipV="1">
            <a:off x="4687094" y="6123782"/>
            <a:ext cx="744537" cy="9715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9577" name="矩形 21"/>
          <p:cNvSpPr>
            <a:spLocks noChangeArrowheads="1"/>
          </p:cNvSpPr>
          <p:nvPr/>
        </p:nvSpPr>
        <p:spPr bwMode="auto">
          <a:xfrm>
            <a:off x="7731125" y="6483350"/>
            <a:ext cx="3024188"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spcBef>
                <a:spcPct val="50000"/>
              </a:spcBef>
            </a:pPr>
            <a:r>
              <a:rPr lang="zh-CN" altLang="en-US" sz="2000" b="1">
                <a:solidFill>
                  <a:srgbClr val="C00000"/>
                </a:solidFill>
                <a:latin typeface="微软雅黑" pitchFamily="34" charset="-122"/>
                <a:ea typeface="微软雅黑" pitchFamily="34" charset="-122"/>
              </a:rPr>
              <a:t>崇安寺三期（规划中）</a:t>
            </a:r>
          </a:p>
        </p:txBody>
      </p:sp>
      <p:sp>
        <p:nvSpPr>
          <p:cNvPr id="109578" name="矩形 22"/>
          <p:cNvSpPr>
            <a:spLocks noChangeArrowheads="1"/>
          </p:cNvSpPr>
          <p:nvPr/>
        </p:nvSpPr>
        <p:spPr bwMode="auto">
          <a:xfrm>
            <a:off x="7612063" y="5159375"/>
            <a:ext cx="1943100" cy="496888"/>
          </a:xfrm>
          <a:prstGeom prst="rect">
            <a:avLst/>
          </a:prstGeom>
          <a:solidFill>
            <a:srgbClr val="92D050">
              <a:alpha val="70195"/>
            </a:srgbClr>
          </a:solidFill>
          <a:ln w="25400" algn="ctr">
            <a:solidFill>
              <a:srgbClr val="92D050"/>
            </a:solidFill>
            <a:miter lim="800000"/>
            <a:headEnd/>
            <a:tailEnd/>
          </a:ln>
        </p:spPr>
        <p:txBody>
          <a:bodyPr lIns="154305" tIns="77153" rIns="154305" bIns="77153" anchor="ctr"/>
          <a:lstStyle/>
          <a:p>
            <a:pPr algn="ctr" defTabSz="1543050"/>
            <a:endParaRPr lang="zh-CN" altLang="en-US" sz="3000">
              <a:solidFill>
                <a:srgbClr val="FFFFFF"/>
              </a:solidFill>
              <a:latin typeface="Calibri" pitchFamily="34" charset="0"/>
              <a:ea typeface="宋体" pitchFamily="2" charset="-122"/>
            </a:endParaRPr>
          </a:p>
        </p:txBody>
      </p:sp>
      <p:sp>
        <p:nvSpPr>
          <p:cNvPr id="25" name="任意多边形 24"/>
          <p:cNvSpPr/>
          <p:nvPr/>
        </p:nvSpPr>
        <p:spPr bwMode="auto">
          <a:xfrm>
            <a:off x="4743450" y="5146675"/>
            <a:ext cx="1749425" cy="1104900"/>
          </a:xfrm>
          <a:custGeom>
            <a:avLst/>
            <a:gdLst>
              <a:gd name="connsiteX0" fmla="*/ 97536 w 1036320"/>
              <a:gd name="connsiteY0" fmla="*/ 24384 h 963168"/>
              <a:gd name="connsiteX1" fmla="*/ 12192 w 1036320"/>
              <a:gd name="connsiteY1" fmla="*/ 109728 h 963168"/>
              <a:gd name="connsiteX2" fmla="*/ 36576 w 1036320"/>
              <a:gd name="connsiteY2" fmla="*/ 512064 h 963168"/>
              <a:gd name="connsiteX3" fmla="*/ 0 w 1036320"/>
              <a:gd name="connsiteY3" fmla="*/ 780288 h 963168"/>
              <a:gd name="connsiteX4" fmla="*/ 816864 w 1036320"/>
              <a:gd name="connsiteY4" fmla="*/ 963168 h 963168"/>
              <a:gd name="connsiteX5" fmla="*/ 938784 w 1036320"/>
              <a:gd name="connsiteY5" fmla="*/ 682752 h 963168"/>
              <a:gd name="connsiteX6" fmla="*/ 1024128 w 1036320"/>
              <a:gd name="connsiteY6" fmla="*/ 292608 h 963168"/>
              <a:gd name="connsiteX7" fmla="*/ 1036320 w 1036320"/>
              <a:gd name="connsiteY7" fmla="*/ 85344 h 963168"/>
              <a:gd name="connsiteX8" fmla="*/ 890016 w 1036320"/>
              <a:gd name="connsiteY8" fmla="*/ 0 h 963168"/>
              <a:gd name="connsiteX9" fmla="*/ 97536 w 1036320"/>
              <a:gd name="connsiteY9" fmla="*/ 24384 h 96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6320" h="963168">
                <a:moveTo>
                  <a:pt x="97536" y="24384"/>
                </a:moveTo>
                <a:lnTo>
                  <a:pt x="12192" y="109728"/>
                </a:lnTo>
                <a:lnTo>
                  <a:pt x="36576" y="512064"/>
                </a:lnTo>
                <a:lnTo>
                  <a:pt x="0" y="780288"/>
                </a:lnTo>
                <a:lnTo>
                  <a:pt x="816864" y="963168"/>
                </a:lnTo>
                <a:lnTo>
                  <a:pt x="938784" y="682752"/>
                </a:lnTo>
                <a:lnTo>
                  <a:pt x="1024128" y="292608"/>
                </a:lnTo>
                <a:lnTo>
                  <a:pt x="1036320" y="85344"/>
                </a:lnTo>
                <a:lnTo>
                  <a:pt x="890016" y="0"/>
                </a:lnTo>
                <a:lnTo>
                  <a:pt x="97536" y="24384"/>
                </a:lnTo>
                <a:close/>
              </a:path>
            </a:pathLst>
          </a:custGeom>
          <a:solidFill>
            <a:srgbClr val="FF9900">
              <a:alpha val="70000"/>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cxnSp>
        <p:nvCxnSpPr>
          <p:cNvPr id="26" name="直接箭头连接符 25"/>
          <p:cNvCxnSpPr/>
          <p:nvPr/>
        </p:nvCxnSpPr>
        <p:spPr bwMode="auto">
          <a:xfrm rot="5400000" flipH="1" flipV="1">
            <a:off x="8312944" y="6092032"/>
            <a:ext cx="661987" cy="1206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9581" name="矩形 27"/>
          <p:cNvSpPr>
            <a:spLocks noChangeArrowheads="1"/>
          </p:cNvSpPr>
          <p:nvPr/>
        </p:nvSpPr>
        <p:spPr bwMode="auto">
          <a:xfrm>
            <a:off x="10647363" y="4165600"/>
            <a:ext cx="1338262" cy="493713"/>
          </a:xfrm>
          <a:prstGeom prst="rect">
            <a:avLst/>
          </a:prstGeom>
          <a:solidFill>
            <a:srgbClr val="92D050">
              <a:alpha val="70195"/>
            </a:srgbClr>
          </a:solidFill>
          <a:ln w="25400" algn="ctr">
            <a:solidFill>
              <a:srgbClr val="92D050"/>
            </a:solidFill>
            <a:miter lim="800000"/>
            <a:headEnd/>
            <a:tailEnd/>
          </a:ln>
        </p:spPr>
        <p:txBody>
          <a:bodyPr lIns="154305" tIns="77153" rIns="154305" bIns="77153" anchor="ctr"/>
          <a:lstStyle/>
          <a:p>
            <a:pPr algn="ctr" defTabSz="1543050"/>
            <a:endParaRPr lang="zh-CN" altLang="en-US" sz="3000">
              <a:solidFill>
                <a:srgbClr val="FFFFFF"/>
              </a:solidFill>
              <a:latin typeface="Calibri" pitchFamily="34" charset="0"/>
              <a:ea typeface="宋体" pitchFamily="2" charset="-122"/>
            </a:endParaRPr>
          </a:p>
        </p:txBody>
      </p:sp>
      <p:cxnSp>
        <p:nvCxnSpPr>
          <p:cNvPr id="30" name="直接箭头连接符 29"/>
          <p:cNvCxnSpPr/>
          <p:nvPr/>
        </p:nvCxnSpPr>
        <p:spPr bwMode="auto">
          <a:xfrm rot="10800000">
            <a:off x="12471400" y="4330700"/>
            <a:ext cx="973138" cy="165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9583" name="圆角矩形 35"/>
          <p:cNvSpPr>
            <a:spLocks noChangeArrowheads="1"/>
          </p:cNvSpPr>
          <p:nvPr/>
        </p:nvSpPr>
        <p:spPr bwMode="auto">
          <a:xfrm>
            <a:off x="7612063" y="4165600"/>
            <a:ext cx="1335087" cy="606425"/>
          </a:xfrm>
          <a:prstGeom prst="roundRect">
            <a:avLst>
              <a:gd name="adj" fmla="val 16667"/>
            </a:avLst>
          </a:prstGeom>
          <a:solidFill>
            <a:srgbClr val="FFC000">
              <a:alpha val="38823"/>
            </a:srgbClr>
          </a:solidFill>
          <a:ln w="25400" algn="ctr">
            <a:solidFill>
              <a:srgbClr val="FFC000"/>
            </a:solidFill>
            <a:round/>
            <a:headEnd/>
            <a:tailEnd/>
          </a:ln>
        </p:spPr>
        <p:txBody>
          <a:bodyPr lIns="154305" tIns="77153" rIns="154305" bIns="77153" anchor="ctr"/>
          <a:lstStyle/>
          <a:p>
            <a:pPr algn="ctr" defTabSz="1543050"/>
            <a:endParaRPr lang="zh-CN" altLang="en-US" sz="3000">
              <a:solidFill>
                <a:srgbClr val="FFFFFF"/>
              </a:solidFill>
              <a:latin typeface="Calibri" pitchFamily="34" charset="0"/>
              <a:ea typeface="宋体" pitchFamily="2" charset="-122"/>
            </a:endParaRPr>
          </a:p>
        </p:txBody>
      </p:sp>
      <p:cxnSp>
        <p:nvCxnSpPr>
          <p:cNvPr id="37" name="直接箭头连接符 36"/>
          <p:cNvCxnSpPr/>
          <p:nvPr/>
        </p:nvCxnSpPr>
        <p:spPr bwMode="auto">
          <a:xfrm flipV="1">
            <a:off x="8826500" y="3679825"/>
            <a:ext cx="630238" cy="3190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auto">
          <a:xfrm rot="5400000">
            <a:off x="5087937" y="8224838"/>
            <a:ext cx="11652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9586" name="TextBox 41"/>
          <p:cNvSpPr txBox="1">
            <a:spLocks noChangeArrowheads="1"/>
          </p:cNvSpPr>
          <p:nvPr/>
        </p:nvSpPr>
        <p:spPr bwMode="auto">
          <a:xfrm>
            <a:off x="7959725" y="8556625"/>
            <a:ext cx="7950200" cy="41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200" b="1">
                <a:latin typeface="微软雅黑" pitchFamily="34" charset="-122"/>
                <a:ea typeface="微软雅黑" pitchFamily="34" charset="-122"/>
              </a:rPr>
              <a:t>截止到</a:t>
            </a:r>
            <a:r>
              <a:rPr lang="en-US" altLang="zh-CN" sz="2200" b="1">
                <a:latin typeface="微软雅黑" pitchFamily="34" charset="-122"/>
                <a:ea typeface="微软雅黑" pitchFamily="34" charset="-122"/>
              </a:rPr>
              <a:t>2015</a:t>
            </a:r>
            <a:r>
              <a:rPr lang="zh-CN" altLang="en-US" sz="2200" b="1">
                <a:latin typeface="微软雅黑" pitchFamily="34" charset="-122"/>
                <a:ea typeface="微软雅黑" pitchFamily="34" charset="-122"/>
              </a:rPr>
              <a:t>年，本案周边的商业物业。</a:t>
            </a:r>
          </a:p>
        </p:txBody>
      </p:sp>
      <p:sp>
        <p:nvSpPr>
          <p:cNvPr id="109587" name="矩形 38"/>
          <p:cNvSpPr>
            <a:spLocks noChangeArrowheads="1"/>
          </p:cNvSpPr>
          <p:nvPr/>
        </p:nvSpPr>
        <p:spPr bwMode="auto">
          <a:xfrm>
            <a:off x="4764088" y="7507288"/>
            <a:ext cx="2733675" cy="155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spcBef>
                <a:spcPct val="50000"/>
              </a:spcBef>
            </a:pPr>
            <a:r>
              <a:rPr lang="zh-CN" altLang="en-US" sz="2000" b="1">
                <a:latin typeface="微软雅黑" pitchFamily="34" charset="-122"/>
                <a:ea typeface="微软雅黑" pitchFamily="34" charset="-122"/>
              </a:rPr>
              <a:t>酒店      </a:t>
            </a:r>
            <a:r>
              <a:rPr lang="en-US" altLang="zh-CN" sz="2000" b="1">
                <a:latin typeface="微软雅黑" pitchFamily="34" charset="-122"/>
                <a:ea typeface="微软雅黑" pitchFamily="34" charset="-122"/>
              </a:rPr>
              <a:t>16%</a:t>
            </a:r>
          </a:p>
          <a:p>
            <a:pPr defTabSz="1543050">
              <a:spcBef>
                <a:spcPct val="50000"/>
              </a:spcBef>
            </a:pPr>
            <a:r>
              <a:rPr lang="zh-CN" altLang="en-US" sz="2000" b="1">
                <a:latin typeface="微软雅黑" pitchFamily="34" charset="-122"/>
                <a:ea typeface="微软雅黑" pitchFamily="34" charset="-122"/>
              </a:rPr>
              <a:t>商业      </a:t>
            </a:r>
            <a:r>
              <a:rPr lang="en-US" altLang="zh-CN" sz="2000" b="1">
                <a:latin typeface="微软雅黑" pitchFamily="34" charset="-122"/>
                <a:ea typeface="微软雅黑" pitchFamily="34" charset="-122"/>
              </a:rPr>
              <a:t>31%</a:t>
            </a:r>
          </a:p>
          <a:p>
            <a:pPr defTabSz="1543050">
              <a:spcBef>
                <a:spcPct val="50000"/>
              </a:spcBef>
            </a:pPr>
            <a:r>
              <a:rPr lang="zh-CN" altLang="en-US" sz="2000" b="1">
                <a:latin typeface="微软雅黑" pitchFamily="34" charset="-122"/>
                <a:ea typeface="微软雅黑" pitchFamily="34" charset="-122"/>
              </a:rPr>
              <a:t>办公       </a:t>
            </a:r>
            <a:r>
              <a:rPr lang="en-US" altLang="zh-CN" sz="2000" b="1">
                <a:latin typeface="微软雅黑" pitchFamily="34" charset="-122"/>
                <a:ea typeface="微软雅黑" pitchFamily="34" charset="-122"/>
              </a:rPr>
              <a:t>8%</a:t>
            </a:r>
          </a:p>
          <a:p>
            <a:pPr defTabSz="1543050">
              <a:spcBef>
                <a:spcPct val="50000"/>
              </a:spcBef>
            </a:pPr>
            <a:r>
              <a:rPr lang="zh-CN" altLang="en-US" sz="2000" b="1">
                <a:latin typeface="微软雅黑" pitchFamily="34" charset="-122"/>
                <a:ea typeface="微软雅黑" pitchFamily="34" charset="-122"/>
              </a:rPr>
              <a:t>住宅      </a:t>
            </a:r>
            <a:r>
              <a:rPr lang="en-US" altLang="zh-CN" sz="2000" b="1">
                <a:latin typeface="微软雅黑" pitchFamily="34" charset="-122"/>
                <a:ea typeface="微软雅黑" pitchFamily="34" charset="-122"/>
              </a:rPr>
              <a:t>45%</a:t>
            </a:r>
            <a:endParaRPr lang="zh-CN" altLang="en-US" sz="2000" b="1">
              <a:latin typeface="微软雅黑" pitchFamily="34" charset="-122"/>
              <a:ea typeface="微软雅黑" pitchFamily="34" charset="-122"/>
            </a:endParaRPr>
          </a:p>
        </p:txBody>
      </p:sp>
      <p:grpSp>
        <p:nvGrpSpPr>
          <p:cNvPr id="109588" name="组合 50"/>
          <p:cNvGrpSpPr>
            <a:grpSpLocks/>
          </p:cNvGrpSpPr>
          <p:nvPr/>
        </p:nvGrpSpPr>
        <p:grpSpPr bwMode="auto">
          <a:xfrm>
            <a:off x="4884738" y="7923213"/>
            <a:ext cx="1584325" cy="914400"/>
            <a:chOff x="3491422" y="5519124"/>
            <a:chExt cx="939517" cy="794540"/>
          </a:xfrm>
        </p:grpSpPr>
        <p:cxnSp>
          <p:nvCxnSpPr>
            <p:cNvPr id="47" name="直接连接符 46"/>
            <p:cNvCxnSpPr/>
            <p:nvPr/>
          </p:nvCxnSpPr>
          <p:spPr>
            <a:xfrm>
              <a:off x="3491422" y="5519124"/>
              <a:ext cx="9395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491422" y="5916394"/>
              <a:ext cx="9395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491422" y="6313664"/>
              <a:ext cx="9395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9589" name="Picture 11" descr="C:\Documents and Settings\user\桌面\u=1350702439,668050768&amp;fm=0&amp;gp=0.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79663" y="7064375"/>
            <a:ext cx="2073275" cy="199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90" name="Picture 4" descr="C:\Program Files\Tencent\QQ\Users\378689148\FileRecv\崇安寺三期.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729788" y="2117725"/>
            <a:ext cx="1905000" cy="184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91" name="矩形 61"/>
          <p:cNvSpPr>
            <a:spLocks noChangeArrowheads="1"/>
          </p:cNvSpPr>
          <p:nvPr/>
        </p:nvSpPr>
        <p:spPr bwMode="auto">
          <a:xfrm>
            <a:off x="11769725" y="2938463"/>
            <a:ext cx="2994025" cy="1166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spcBef>
                <a:spcPct val="50000"/>
              </a:spcBef>
            </a:pPr>
            <a:r>
              <a:rPr lang="zh-CN" altLang="en-US" sz="2000" b="1">
                <a:latin typeface="微软雅黑" pitchFamily="34" charset="-122"/>
                <a:ea typeface="微软雅黑" pitchFamily="34" charset="-122"/>
              </a:rPr>
              <a:t>酒店    </a:t>
            </a:r>
            <a:r>
              <a:rPr lang="en-US" altLang="zh-CN" sz="2000" b="1">
                <a:latin typeface="微软雅黑" pitchFamily="34" charset="-122"/>
                <a:ea typeface="微软雅黑" pitchFamily="34" charset="-122"/>
              </a:rPr>
              <a:t>30%</a:t>
            </a:r>
          </a:p>
          <a:p>
            <a:pPr defTabSz="1543050">
              <a:spcBef>
                <a:spcPct val="50000"/>
              </a:spcBef>
            </a:pPr>
            <a:r>
              <a:rPr lang="zh-CN" altLang="en-US" sz="2000" b="1">
                <a:latin typeface="微软雅黑" pitchFamily="34" charset="-122"/>
                <a:ea typeface="微软雅黑" pitchFamily="34" charset="-122"/>
              </a:rPr>
              <a:t>商业    </a:t>
            </a:r>
            <a:r>
              <a:rPr lang="en-US" altLang="zh-CN" sz="2000" b="1">
                <a:latin typeface="微软雅黑" pitchFamily="34" charset="-122"/>
                <a:ea typeface="微软雅黑" pitchFamily="34" charset="-122"/>
              </a:rPr>
              <a:t>40%</a:t>
            </a:r>
          </a:p>
          <a:p>
            <a:pPr defTabSz="1543050">
              <a:spcBef>
                <a:spcPct val="50000"/>
              </a:spcBef>
            </a:pPr>
            <a:r>
              <a:rPr lang="zh-CN" altLang="en-US" sz="2000" b="1">
                <a:latin typeface="微软雅黑" pitchFamily="34" charset="-122"/>
                <a:ea typeface="微软雅黑" pitchFamily="34" charset="-122"/>
              </a:rPr>
              <a:t>办公    </a:t>
            </a:r>
            <a:r>
              <a:rPr lang="en-US" altLang="zh-CN" sz="2000" b="1">
                <a:latin typeface="微软雅黑" pitchFamily="34" charset="-122"/>
                <a:ea typeface="微软雅黑" pitchFamily="34" charset="-122"/>
              </a:rPr>
              <a:t>30%</a:t>
            </a:r>
            <a:endParaRPr lang="zh-CN" altLang="en-US" sz="2000" b="1">
              <a:latin typeface="微软雅黑" pitchFamily="34" charset="-122"/>
              <a:ea typeface="微软雅黑" pitchFamily="34" charset="-122"/>
            </a:endParaRPr>
          </a:p>
        </p:txBody>
      </p:sp>
      <p:grpSp>
        <p:nvGrpSpPr>
          <p:cNvPr id="109592" name="组合 66"/>
          <p:cNvGrpSpPr>
            <a:grpSpLocks/>
          </p:cNvGrpSpPr>
          <p:nvPr/>
        </p:nvGrpSpPr>
        <p:grpSpPr bwMode="auto">
          <a:xfrm>
            <a:off x="11907838" y="3001963"/>
            <a:ext cx="1577975" cy="1020762"/>
            <a:chOff x="7164320" y="3916330"/>
            <a:chExt cx="835795" cy="793180"/>
          </a:xfrm>
        </p:grpSpPr>
        <p:cxnSp>
          <p:nvCxnSpPr>
            <p:cNvPr id="63" name="直接连接符 62"/>
            <p:cNvCxnSpPr/>
            <p:nvPr/>
          </p:nvCxnSpPr>
          <p:spPr>
            <a:xfrm>
              <a:off x="7164320" y="4174144"/>
              <a:ext cx="8357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164320" y="4526943"/>
              <a:ext cx="8357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5400000">
              <a:off x="7136018" y="4312920"/>
              <a:ext cx="7931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593" name="组合 76"/>
          <p:cNvGrpSpPr>
            <a:grpSpLocks/>
          </p:cNvGrpSpPr>
          <p:nvPr/>
        </p:nvGrpSpPr>
        <p:grpSpPr bwMode="auto">
          <a:xfrm>
            <a:off x="885825" y="4573588"/>
            <a:ext cx="2990850" cy="1557337"/>
            <a:chOff x="7524328" y="4509120"/>
            <a:chExt cx="1584176" cy="1207454"/>
          </a:xfrm>
        </p:grpSpPr>
        <p:sp>
          <p:nvSpPr>
            <p:cNvPr id="109598" name="矩形 71"/>
            <p:cNvSpPr>
              <a:spLocks noChangeArrowheads="1"/>
            </p:cNvSpPr>
            <p:nvPr/>
          </p:nvSpPr>
          <p:spPr bwMode="auto">
            <a:xfrm>
              <a:off x="7524328" y="4509120"/>
              <a:ext cx="1584176" cy="120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spcBef>
                  <a:spcPct val="50000"/>
                </a:spcBef>
              </a:pPr>
              <a:r>
                <a:rPr lang="zh-CN" altLang="en-US" sz="2000" b="1">
                  <a:latin typeface="微软雅黑" pitchFamily="34" charset="-122"/>
                  <a:ea typeface="微软雅黑" pitchFamily="34" charset="-122"/>
                </a:rPr>
                <a:t>酒店    </a:t>
              </a:r>
              <a:r>
                <a:rPr lang="en-US" altLang="zh-CN" sz="2000" b="1">
                  <a:latin typeface="微软雅黑" pitchFamily="34" charset="-122"/>
                  <a:ea typeface="微软雅黑" pitchFamily="34" charset="-122"/>
                </a:rPr>
                <a:t>30%</a:t>
              </a:r>
            </a:p>
            <a:p>
              <a:pPr defTabSz="1543050">
                <a:spcBef>
                  <a:spcPct val="50000"/>
                </a:spcBef>
              </a:pPr>
              <a:r>
                <a:rPr lang="zh-CN" altLang="en-US" sz="2000" b="1">
                  <a:latin typeface="微软雅黑" pitchFamily="34" charset="-122"/>
                  <a:ea typeface="微软雅黑" pitchFamily="34" charset="-122"/>
                </a:rPr>
                <a:t>商业    </a:t>
              </a:r>
              <a:r>
                <a:rPr lang="en-US" altLang="zh-CN" sz="2000" b="1">
                  <a:latin typeface="微软雅黑" pitchFamily="34" charset="-122"/>
                  <a:ea typeface="微软雅黑" pitchFamily="34" charset="-122"/>
                </a:rPr>
                <a:t>40%</a:t>
              </a:r>
            </a:p>
            <a:p>
              <a:pPr defTabSz="1543050">
                <a:spcBef>
                  <a:spcPct val="50000"/>
                </a:spcBef>
              </a:pPr>
              <a:r>
                <a:rPr lang="zh-CN" altLang="en-US" sz="2000" b="1">
                  <a:latin typeface="微软雅黑" pitchFamily="34" charset="-122"/>
                  <a:ea typeface="微软雅黑" pitchFamily="34" charset="-122"/>
                </a:rPr>
                <a:t>办公    </a:t>
              </a:r>
              <a:r>
                <a:rPr lang="en-US" altLang="zh-CN" sz="2000" b="1">
                  <a:latin typeface="微软雅黑" pitchFamily="34" charset="-122"/>
                  <a:ea typeface="微软雅黑" pitchFamily="34" charset="-122"/>
                </a:rPr>
                <a:t>30%</a:t>
              </a:r>
            </a:p>
            <a:p>
              <a:pPr defTabSz="1543050">
                <a:spcBef>
                  <a:spcPct val="50000"/>
                </a:spcBef>
              </a:pPr>
              <a:r>
                <a:rPr lang="zh-CN" altLang="en-US" sz="2000" b="1">
                  <a:latin typeface="微软雅黑" pitchFamily="34" charset="-122"/>
                  <a:ea typeface="微软雅黑" pitchFamily="34" charset="-122"/>
                </a:rPr>
                <a:t>住宅    </a:t>
              </a:r>
              <a:r>
                <a:rPr lang="en-US" altLang="zh-CN" sz="2000" b="1">
                  <a:latin typeface="微软雅黑" pitchFamily="34" charset="-122"/>
                  <a:ea typeface="微软雅黑" pitchFamily="34" charset="-122"/>
                </a:rPr>
                <a:t>20%</a:t>
              </a:r>
              <a:endParaRPr lang="zh-CN" altLang="en-US" sz="2000" b="1">
                <a:latin typeface="微软雅黑" pitchFamily="34" charset="-122"/>
                <a:ea typeface="微软雅黑" pitchFamily="34" charset="-122"/>
              </a:endParaRPr>
            </a:p>
          </p:txBody>
        </p:sp>
        <p:grpSp>
          <p:nvGrpSpPr>
            <p:cNvPr id="109599" name="组合 75"/>
            <p:cNvGrpSpPr>
              <a:grpSpLocks/>
            </p:cNvGrpSpPr>
            <p:nvPr/>
          </p:nvGrpSpPr>
          <p:grpSpPr bwMode="auto">
            <a:xfrm>
              <a:off x="7595797" y="4596303"/>
              <a:ext cx="835773" cy="1081360"/>
              <a:chOff x="7624086" y="4596303"/>
              <a:chExt cx="835773" cy="1081360"/>
            </a:xfrm>
          </p:grpSpPr>
          <p:grpSp>
            <p:nvGrpSpPr>
              <p:cNvPr id="109600" name="组合 67"/>
              <p:cNvGrpSpPr>
                <a:grpSpLocks/>
              </p:cNvGrpSpPr>
              <p:nvPr/>
            </p:nvGrpSpPr>
            <p:grpSpPr bwMode="auto">
              <a:xfrm>
                <a:off x="7624086" y="4596303"/>
                <a:ext cx="835773" cy="1081360"/>
                <a:chOff x="7163749" y="3948231"/>
                <a:chExt cx="835773" cy="1081360"/>
              </a:xfrm>
            </p:grpSpPr>
            <p:cxnSp>
              <p:nvCxnSpPr>
                <p:cNvPr id="69" name="直接连接符 68"/>
                <p:cNvCxnSpPr/>
                <p:nvPr/>
              </p:nvCxnSpPr>
              <p:spPr>
                <a:xfrm>
                  <a:off x="7163753" y="4213068"/>
                  <a:ext cx="8358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163753" y="4567550"/>
                  <a:ext cx="8358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a:off x="6986665" y="4488776"/>
                  <a:ext cx="1080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直接连接符 72"/>
              <p:cNvCxnSpPr/>
              <p:nvPr/>
            </p:nvCxnSpPr>
            <p:spPr>
              <a:xfrm>
                <a:off x="7624090" y="5570104"/>
                <a:ext cx="8358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9594" name="矩形 77"/>
          <p:cNvSpPr>
            <a:spLocks noChangeArrowheads="1"/>
          </p:cNvSpPr>
          <p:nvPr/>
        </p:nvSpPr>
        <p:spPr bwMode="auto">
          <a:xfrm>
            <a:off x="885825" y="4141788"/>
            <a:ext cx="6315075"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p>
            <a:pPr defTabSz="1543050">
              <a:spcBef>
                <a:spcPct val="50000"/>
              </a:spcBef>
            </a:pPr>
            <a:r>
              <a:rPr lang="zh-CN" altLang="en-US" sz="2000" b="1">
                <a:solidFill>
                  <a:srgbClr val="C00000"/>
                </a:solidFill>
                <a:latin typeface="微软雅黑" pitchFamily="34" charset="-122"/>
                <a:ea typeface="微软雅黑" pitchFamily="34" charset="-122"/>
              </a:rPr>
              <a:t>崇安寺二期（在建）</a:t>
            </a:r>
          </a:p>
        </p:txBody>
      </p:sp>
      <p:pic>
        <p:nvPicPr>
          <p:cNvPr id="109595" name="Picture 12" descr="C:\Documents and Settings\user\桌面\崇安寺二期.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5700" y="2381250"/>
            <a:ext cx="2252663" cy="170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96" name="Text Box 45"/>
          <p:cNvSpPr txBox="1">
            <a:spLocks noChangeArrowheads="1"/>
          </p:cNvSpPr>
          <p:nvPr/>
        </p:nvSpPr>
        <p:spPr bwMode="auto">
          <a:xfrm>
            <a:off x="885825" y="1390650"/>
            <a:ext cx="13335000" cy="617538"/>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buClr>
                <a:schemeClr val="tx1"/>
              </a:buClr>
              <a:buFont typeface="Wingdings" pitchFamily="2" charset="2"/>
              <a:buChar char="u"/>
            </a:pPr>
            <a:r>
              <a:rPr lang="zh-CN" altLang="en-US" sz="3000">
                <a:latin typeface="Arial" pitchFamily="34" charset="0"/>
                <a:ea typeface="微软雅黑" pitchFamily="34" charset="-122"/>
              </a:rPr>
              <a:t>项目体量有限，周边众多的商业项目，将对本案产生威胁</a:t>
            </a:r>
          </a:p>
        </p:txBody>
      </p:sp>
      <p:sp>
        <p:nvSpPr>
          <p:cNvPr id="109597"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spcBef>
                <a:spcPct val="50000"/>
              </a:spcBef>
            </a:pPr>
            <a:r>
              <a:rPr lang="en-US" altLang="zh-CN" sz="3600" b="1">
                <a:latin typeface="Arial" pitchFamily="34" charset="0"/>
                <a:ea typeface="宋体" pitchFamily="2" charset="-122"/>
              </a:rPr>
              <a:t>Question 2</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title" idx="4294967295"/>
          </p:nvPr>
        </p:nvSpPr>
        <p:spPr bwMode="auto">
          <a:xfrm>
            <a:off x="9594850" y="1960563"/>
            <a:ext cx="5307013" cy="755650"/>
          </a:xfrm>
          <a:prstGeom prst="rect">
            <a:avLst/>
          </a:prstGeom>
          <a:solidFill>
            <a:srgbClr val="FFFFFF"/>
          </a:solidFill>
          <a:ln>
            <a:solidFill>
              <a:srgbClr val="000000"/>
            </a:solidFill>
            <a:miter lim="800000"/>
            <a:headEnd/>
            <a:tailEnd/>
          </a:ln>
        </p:spPr>
        <p:txBody>
          <a:bodyPr lIns="154281" tIns="77141" rIns="154281" bIns="77141" anchor="ctr"/>
          <a:lstStyle/>
          <a:p>
            <a:r>
              <a:rPr lang="en-US" altLang="zh-CN" sz="3200" b="1" smtClean="0">
                <a:solidFill>
                  <a:srgbClr val="0033CC"/>
                </a:solidFill>
                <a:latin typeface="微软雅黑" pitchFamily="34" charset="-122"/>
                <a:ea typeface="微软雅黑" pitchFamily="34" charset="-122"/>
              </a:rPr>
              <a:t>Q2</a:t>
            </a:r>
            <a:r>
              <a:rPr lang="zh-CN" altLang="en-US" sz="3200" b="1" smtClean="0">
                <a:solidFill>
                  <a:srgbClr val="0033CC"/>
                </a:solidFill>
                <a:latin typeface="微软雅黑" pitchFamily="34" charset="-122"/>
                <a:ea typeface="微软雅黑" pitchFamily="34" charset="-122"/>
              </a:rPr>
              <a:t>出路</a:t>
            </a:r>
            <a:r>
              <a:rPr lang="en-US" altLang="zh-CN" sz="3200" b="1" smtClean="0">
                <a:solidFill>
                  <a:srgbClr val="0033CC"/>
                </a:solidFill>
                <a:latin typeface="微软雅黑" pitchFamily="34" charset="-122"/>
                <a:ea typeface="微软雅黑" pitchFamily="34" charset="-122"/>
              </a:rPr>
              <a:t>—</a:t>
            </a:r>
            <a:r>
              <a:rPr lang="zh-CN" altLang="en-US" sz="3200" b="1" smtClean="0">
                <a:solidFill>
                  <a:srgbClr val="0033CC"/>
                </a:solidFill>
                <a:latin typeface="微软雅黑" pitchFamily="34" charset="-122"/>
                <a:ea typeface="微软雅黑" pitchFamily="34" charset="-122"/>
              </a:rPr>
              <a:t>理论依据</a:t>
            </a:r>
          </a:p>
        </p:txBody>
      </p:sp>
      <p:sp>
        <p:nvSpPr>
          <p:cNvPr id="110595" name="Rectangle 3"/>
          <p:cNvSpPr>
            <a:spLocks noGrp="1"/>
          </p:cNvSpPr>
          <p:nvPr>
            <p:ph type="body" idx="4294967295"/>
          </p:nvPr>
        </p:nvSpPr>
        <p:spPr bwMode="auto">
          <a:xfrm>
            <a:off x="1428750" y="1736725"/>
            <a:ext cx="6462713" cy="7316788"/>
          </a:xfrm>
          <a:prstGeom prst="rect">
            <a:avLst/>
          </a:prstGeom>
          <a:solidFill>
            <a:schemeClr val="bg1"/>
          </a:solidFill>
          <a:ln w="28575">
            <a:solidFill>
              <a:srgbClr val="FF0000"/>
            </a:solidFill>
            <a:prstDash val="dashDot"/>
            <a:miter lim="800000"/>
            <a:headEnd/>
            <a:tailEnd/>
          </a:ln>
        </p:spPr>
        <p:txBody>
          <a:bodyPr lIns="154281" tIns="77141" rIns="154281" bIns="77141">
            <a:spAutoFit/>
          </a:bodyPr>
          <a:lstStyle/>
          <a:p>
            <a:pPr marL="341313" indent="-341313" algn="just" defTabSz="912813">
              <a:lnSpc>
                <a:spcPct val="150000"/>
              </a:lnSpc>
            </a:pPr>
            <a:r>
              <a:rPr lang="zh-CN" altLang="en-US" sz="2400" b="1" smtClean="0">
                <a:ea typeface="微软雅黑" pitchFamily="34" charset="-122"/>
              </a:rPr>
              <a:t>聚集经济理论</a:t>
            </a:r>
            <a:r>
              <a:rPr lang="zh-CN" altLang="en-US" sz="2400" smtClean="0"/>
              <a:t> </a:t>
            </a:r>
            <a:endParaRPr lang="zh-CN" altLang="en-US" sz="2400" b="1" smtClean="0"/>
          </a:p>
          <a:p>
            <a:pPr marL="341313" indent="-341313" algn="just" defTabSz="912813">
              <a:lnSpc>
                <a:spcPct val="150000"/>
              </a:lnSpc>
            </a:pPr>
            <a:r>
              <a:rPr lang="en-US" altLang="zh-CN" sz="2400" smtClean="0">
                <a:latin typeface="微软雅黑" pitchFamily="34" charset="-122"/>
                <a:ea typeface="微软雅黑" pitchFamily="34" charset="-122"/>
              </a:rPr>
              <a:t>[</a:t>
            </a:r>
            <a:r>
              <a:rPr lang="zh-CN" altLang="en-US" sz="2400" smtClean="0">
                <a:latin typeface="微软雅黑" pitchFamily="34" charset="-122"/>
                <a:ea typeface="微软雅黑" pitchFamily="34" charset="-122"/>
              </a:rPr>
              <a:t>原理</a:t>
            </a:r>
            <a:r>
              <a:rPr lang="en-US" altLang="zh-CN" sz="2400" smtClean="0">
                <a:latin typeface="微软雅黑" pitchFamily="34" charset="-122"/>
                <a:ea typeface="微软雅黑" pitchFamily="34" charset="-122"/>
              </a:rPr>
              <a:t>]</a:t>
            </a:r>
          </a:p>
          <a:p>
            <a:pPr marL="341313" indent="-341313" algn="just" defTabSz="912813">
              <a:lnSpc>
                <a:spcPct val="150000"/>
              </a:lnSpc>
            </a:pPr>
            <a:r>
              <a:rPr lang="zh-CN" altLang="en-US" sz="2400" smtClean="0">
                <a:latin typeface="微软雅黑" pitchFamily="34" charset="-122"/>
                <a:ea typeface="微软雅黑" pitchFamily="34" charset="-122"/>
              </a:rPr>
              <a:t>聚集经济是由于把生产按某种规模聚集在同一地点进行，因而给生产或销售方面带来的利益或造成的节约。</a:t>
            </a:r>
          </a:p>
          <a:p>
            <a:pPr marL="341313" indent="-341313" algn="just" defTabSz="912813">
              <a:lnSpc>
                <a:spcPct val="150000"/>
              </a:lnSpc>
              <a:buFontTx/>
              <a:buNone/>
            </a:pPr>
            <a:r>
              <a:rPr lang="zh-CN" altLang="en-US" sz="2400" smtClean="0">
                <a:latin typeface="微软雅黑" pitchFamily="34" charset="-122"/>
                <a:ea typeface="微软雅黑" pitchFamily="34" charset="-122"/>
              </a:rPr>
              <a:t>     （德国</a:t>
            </a:r>
            <a:r>
              <a:rPr lang="en-US" altLang="zh-CN" sz="2400" smtClean="0">
                <a:latin typeface="微软雅黑" pitchFamily="34" charset="-122"/>
                <a:ea typeface="微软雅黑" pitchFamily="34" charset="-122"/>
              </a:rPr>
              <a:t>--A•</a:t>
            </a:r>
            <a:r>
              <a:rPr lang="zh-CN" altLang="en-US" sz="2400" smtClean="0">
                <a:latin typeface="微软雅黑" pitchFamily="34" charset="-122"/>
                <a:ea typeface="微软雅黑" pitchFamily="34" charset="-122"/>
              </a:rPr>
              <a:t>韦伯）</a:t>
            </a:r>
          </a:p>
          <a:p>
            <a:pPr marL="341313" indent="-341313" algn="just" defTabSz="912813" fontAlgn="t">
              <a:lnSpc>
                <a:spcPct val="150000"/>
              </a:lnSpc>
              <a:spcBef>
                <a:spcPct val="0"/>
              </a:spcBef>
            </a:pPr>
            <a:r>
              <a:rPr lang="en-US" altLang="zh-CN" sz="2400" smtClean="0">
                <a:latin typeface="微软雅黑" pitchFamily="34" charset="-122"/>
                <a:ea typeface="微软雅黑" pitchFamily="34" charset="-122"/>
              </a:rPr>
              <a:t>[</a:t>
            </a:r>
            <a:r>
              <a:rPr lang="zh-CN" altLang="en-US" sz="2400" smtClean="0">
                <a:latin typeface="微软雅黑" pitchFamily="34" charset="-122"/>
                <a:ea typeface="微软雅黑" pitchFamily="34" charset="-122"/>
              </a:rPr>
              <a:t>阐释</a:t>
            </a:r>
            <a:r>
              <a:rPr lang="en-US" altLang="zh-CN" sz="2400" smtClean="0">
                <a:latin typeface="微软雅黑" pitchFamily="34" charset="-122"/>
                <a:ea typeface="微软雅黑" pitchFamily="34" charset="-122"/>
              </a:rPr>
              <a:t>]  </a:t>
            </a:r>
          </a:p>
          <a:p>
            <a:pPr marL="341313" indent="-341313" algn="just" defTabSz="912813" fontAlgn="t">
              <a:lnSpc>
                <a:spcPct val="150000"/>
              </a:lnSpc>
              <a:spcBef>
                <a:spcPct val="0"/>
              </a:spcBef>
            </a:pPr>
            <a:r>
              <a:rPr lang="zh-CN" altLang="en-US" sz="2400" smtClean="0">
                <a:latin typeface="微软雅黑" pitchFamily="34" charset="-122"/>
                <a:ea typeface="微软雅黑" pitchFamily="34" charset="-122"/>
              </a:rPr>
              <a:t>聚集经济内涵中不可或缺的两个方面是：与专业化相联系的规模经济利益和与多样化相联系的范围经济利益。确切地讲，聚集经济是一种通过规模经济和范围经济的获得来提高效率和降低成本的系统力量。</a:t>
            </a:r>
          </a:p>
          <a:p>
            <a:pPr marL="341313" indent="-341313" algn="just" defTabSz="912813" fontAlgn="t">
              <a:lnSpc>
                <a:spcPct val="80000"/>
              </a:lnSpc>
              <a:spcBef>
                <a:spcPct val="0"/>
              </a:spcBef>
            </a:pPr>
            <a:endParaRPr lang="zh-CN" altLang="en-US" sz="2400" smtClean="0">
              <a:latin typeface="微软雅黑" pitchFamily="34" charset="-122"/>
              <a:ea typeface="微软雅黑" pitchFamily="34" charset="-122"/>
            </a:endParaRPr>
          </a:p>
        </p:txBody>
      </p:sp>
      <p:grpSp>
        <p:nvGrpSpPr>
          <p:cNvPr id="2" name="Group 4"/>
          <p:cNvGrpSpPr>
            <a:grpSpLocks/>
          </p:cNvGrpSpPr>
          <p:nvPr/>
        </p:nvGrpSpPr>
        <p:grpSpPr bwMode="auto">
          <a:xfrm>
            <a:off x="10137816" y="3024622"/>
            <a:ext cx="4356091" cy="1525732"/>
            <a:chOff x="3424" y="1888"/>
            <a:chExt cx="1452" cy="678"/>
          </a:xfrm>
          <a:effectLst>
            <a:outerShdw blurRad="50800" dist="38100" dir="2700000" algn="tl" rotWithShape="0">
              <a:prstClr val="black">
                <a:alpha val="40000"/>
              </a:prstClr>
            </a:outerShdw>
          </a:effectLst>
        </p:grpSpPr>
        <p:sp>
          <p:nvSpPr>
            <p:cNvPr id="100359" name="Rectangle 5"/>
            <p:cNvSpPr>
              <a:spLocks noChangeArrowheads="1"/>
            </p:cNvSpPr>
            <p:nvPr/>
          </p:nvSpPr>
          <p:spPr bwMode="auto">
            <a:xfrm>
              <a:off x="3424" y="1888"/>
              <a:ext cx="1452" cy="678"/>
            </a:xfrm>
            <a:prstGeom prst="rect">
              <a:avLst/>
            </a:prstGeom>
            <a:solidFill>
              <a:schemeClr val="bg1"/>
            </a:solidFill>
            <a:ln w="9525" algn="ctr">
              <a:solidFill>
                <a:srgbClr val="3366FF"/>
              </a:solidFill>
              <a:miter lim="800000"/>
              <a:headEnd/>
              <a:tailEnd/>
            </a:ln>
          </p:spPr>
          <p:txBody>
            <a:bodyPr anchor="ctr">
              <a:spAutoFit/>
            </a:bodyPr>
            <a:lstStyle/>
            <a:p>
              <a:pPr algn="r" defTabSz="912813">
                <a:defRPr/>
              </a:pPr>
              <a:endParaRPr lang="zh-CN" altLang="en-US">
                <a:latin typeface="Arial" charset="0"/>
                <a:ea typeface="楷体_GB2312"/>
                <a:cs typeface="楷体_GB2312"/>
              </a:endParaRPr>
            </a:p>
            <a:p>
              <a:pPr algn="r" defTabSz="912813">
                <a:defRPr/>
              </a:pPr>
              <a:r>
                <a:rPr lang="zh-CN" altLang="en-US">
                  <a:latin typeface="Arial" charset="0"/>
                  <a:ea typeface="楷体_GB2312"/>
                  <a:cs typeface="楷体_GB2312"/>
                </a:rPr>
                <a:t>∑</a:t>
              </a:r>
              <a:r>
                <a:rPr lang="en-US" altLang="zh-CN">
                  <a:latin typeface="Arial" charset="0"/>
                  <a:ea typeface="楷体_GB2312"/>
                  <a:cs typeface="楷体_GB2312"/>
                </a:rPr>
                <a:t>(1+n)</a:t>
              </a:r>
              <a:r>
                <a:rPr lang="en-US" altLang="zh-CN" baseline="30000">
                  <a:latin typeface="Arial" charset="0"/>
                  <a:ea typeface="楷体_GB2312"/>
                  <a:cs typeface="楷体_GB2312"/>
                </a:rPr>
                <a:t>n</a:t>
              </a:r>
              <a:r>
                <a:rPr lang="en-US" altLang="zh-CN">
                  <a:latin typeface="Arial" charset="0"/>
                  <a:ea typeface="楷体_GB2312"/>
                  <a:cs typeface="楷体_GB2312"/>
                </a:rPr>
                <a:t> </a:t>
              </a:r>
            </a:p>
          </p:txBody>
        </p:sp>
        <p:sp>
          <p:nvSpPr>
            <p:cNvPr id="100360" name="Rectangle 6"/>
            <p:cNvSpPr>
              <a:spLocks noChangeArrowheads="1"/>
            </p:cNvSpPr>
            <p:nvPr/>
          </p:nvSpPr>
          <p:spPr bwMode="auto">
            <a:xfrm>
              <a:off x="3456" y="1920"/>
              <a:ext cx="996" cy="231"/>
            </a:xfrm>
            <a:prstGeom prst="rect">
              <a:avLst/>
            </a:prstGeom>
            <a:solidFill>
              <a:schemeClr val="bg1"/>
            </a:solidFill>
            <a:ln w="9525" algn="ctr">
              <a:solidFill>
                <a:srgbClr val="3366FF"/>
              </a:solidFill>
              <a:miter lim="800000"/>
              <a:headEnd/>
              <a:tailEnd/>
            </a:ln>
          </p:spPr>
          <p:txBody>
            <a:bodyPr>
              <a:spAutoFit/>
            </a:bodyPr>
            <a:lstStyle/>
            <a:p>
              <a:pPr marL="342900" indent="-342900">
                <a:spcBef>
                  <a:spcPct val="20000"/>
                </a:spcBef>
                <a:defRPr/>
              </a:pPr>
              <a:r>
                <a:rPr lang="zh-CN" altLang="en-US" sz="1800" b="1">
                  <a:latin typeface="Arial" charset="0"/>
                  <a:ea typeface="楷体_GB2312"/>
                  <a:cs typeface="楷体_GB2312"/>
                </a:rPr>
                <a:t>公式</a:t>
              </a:r>
            </a:p>
          </p:txBody>
        </p:sp>
      </p:grpSp>
      <p:sp>
        <p:nvSpPr>
          <p:cNvPr id="100356" name="Line 7"/>
          <p:cNvSpPr>
            <a:spLocks noChangeShapeType="1"/>
          </p:cNvSpPr>
          <p:nvPr/>
        </p:nvSpPr>
        <p:spPr bwMode="auto">
          <a:xfrm flipH="1">
            <a:off x="8910638" y="3455988"/>
            <a:ext cx="17462" cy="4443412"/>
          </a:xfrm>
          <a:prstGeom prst="line">
            <a:avLst/>
          </a:prstGeom>
          <a:noFill/>
          <a:ln w="9525">
            <a:solidFill>
              <a:srgbClr val="3366FF"/>
            </a:solidFill>
            <a:round/>
            <a:headEnd/>
            <a:tailEnd/>
          </a:ln>
          <a:effectLst>
            <a:outerShdw blurRad="50800" dist="38100" dir="2700000" algn="tl" rotWithShape="0">
              <a:prstClr val="black">
                <a:alpha val="40000"/>
              </a:prstClr>
            </a:outerShdw>
          </a:effectLst>
        </p:spPr>
        <p:txBody>
          <a:bodyPr>
            <a:spAutoFit/>
          </a:bodyPr>
          <a:lstStyle/>
          <a:p>
            <a:pPr defTabSz="912813">
              <a:defRPr/>
            </a:pPr>
            <a:endParaRPr lang="zh-CN" altLang="en-US" sz="1800">
              <a:latin typeface="Arial" charset="0"/>
              <a:ea typeface="宋体" charset="-122"/>
            </a:endParaRPr>
          </a:p>
        </p:txBody>
      </p:sp>
      <p:sp>
        <p:nvSpPr>
          <p:cNvPr id="100357" name="Line 8"/>
          <p:cNvSpPr>
            <a:spLocks noChangeShapeType="1"/>
          </p:cNvSpPr>
          <p:nvPr/>
        </p:nvSpPr>
        <p:spPr bwMode="auto">
          <a:xfrm>
            <a:off x="9072563" y="5076825"/>
            <a:ext cx="7213600" cy="0"/>
          </a:xfrm>
          <a:prstGeom prst="line">
            <a:avLst/>
          </a:prstGeom>
          <a:noFill/>
          <a:ln w="9525">
            <a:solidFill>
              <a:srgbClr val="3366FF"/>
            </a:solidFill>
            <a:round/>
            <a:headEnd/>
            <a:tailEnd/>
          </a:ln>
          <a:effectLst>
            <a:outerShdw blurRad="50800" dist="38100" dir="2700000" algn="tl" rotWithShape="0">
              <a:prstClr val="black">
                <a:alpha val="40000"/>
              </a:prstClr>
            </a:outerShdw>
          </a:effectLst>
        </p:spPr>
        <p:txBody>
          <a:bodyPr>
            <a:spAutoFit/>
          </a:bodyPr>
          <a:lstStyle/>
          <a:p>
            <a:pPr defTabSz="912813">
              <a:defRPr/>
            </a:pPr>
            <a:endParaRPr lang="zh-CN" altLang="en-US" sz="1800">
              <a:latin typeface="Arial" charset="0"/>
              <a:ea typeface="宋体" charset="-122"/>
            </a:endParaRPr>
          </a:p>
        </p:txBody>
      </p:sp>
      <p:sp>
        <p:nvSpPr>
          <p:cNvPr id="110599" name="Rectangle 9"/>
          <p:cNvSpPr>
            <a:spLocks noChangeArrowheads="1"/>
          </p:cNvSpPr>
          <p:nvPr/>
        </p:nvSpPr>
        <p:spPr bwMode="auto">
          <a:xfrm>
            <a:off x="9072563" y="5292725"/>
            <a:ext cx="7632700" cy="3371850"/>
          </a:xfrm>
          <a:prstGeom prst="rect">
            <a:avLst/>
          </a:prstGeom>
          <a:solidFill>
            <a:schemeClr val="bg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lIns="154305" tIns="77153" rIns="154305" bIns="77153">
            <a:spAutoFit/>
          </a:bodyPr>
          <a:lstStyle/>
          <a:p>
            <a:pPr marL="579438" indent="-579438" algn="just" defTabSz="1543050" fontAlgn="t"/>
            <a:r>
              <a:rPr lang="en-US" altLang="zh-CN" sz="2500">
                <a:latin typeface="微软雅黑" pitchFamily="34" charset="-122"/>
                <a:ea typeface="微软雅黑" pitchFamily="34" charset="-122"/>
                <a:cs typeface="楷体_GB2312" pitchFamily="49" charset="-122"/>
              </a:rPr>
              <a:t>[</a:t>
            </a:r>
            <a:r>
              <a:rPr lang="zh-CN" altLang="en-US" sz="2500">
                <a:latin typeface="微软雅黑" pitchFamily="34" charset="-122"/>
                <a:ea typeface="微软雅黑" pitchFamily="34" charset="-122"/>
                <a:cs typeface="楷体_GB2312" pitchFamily="49" charset="-122"/>
              </a:rPr>
              <a:t>应用</a:t>
            </a:r>
            <a:r>
              <a:rPr lang="en-US" altLang="zh-CN" sz="2500">
                <a:latin typeface="微软雅黑" pitchFamily="34" charset="-122"/>
                <a:ea typeface="微软雅黑" pitchFamily="34" charset="-122"/>
                <a:cs typeface="楷体_GB2312" pitchFamily="49" charset="-122"/>
              </a:rPr>
              <a:t>]</a:t>
            </a:r>
          </a:p>
          <a:p>
            <a:pPr marL="579438" indent="-579438" algn="just" defTabSz="1543050" fontAlgn="t"/>
            <a:endParaRPr lang="zh-CN" altLang="en-US" sz="2000">
              <a:latin typeface="微软雅黑" pitchFamily="34" charset="-122"/>
              <a:ea typeface="微软雅黑" pitchFamily="34" charset="-122"/>
              <a:cs typeface="楷体_GB2312" pitchFamily="49" charset="-122"/>
            </a:endParaRPr>
          </a:p>
          <a:p>
            <a:pPr marL="579438" indent="-579438" algn="just" defTabSz="1543050" fontAlgn="t">
              <a:lnSpc>
                <a:spcPct val="150000"/>
              </a:lnSpc>
              <a:buClr>
                <a:schemeClr val="tx1"/>
              </a:buClr>
              <a:buFont typeface="Wingdings" pitchFamily="2" charset="2"/>
              <a:buChar char="Ø"/>
            </a:pPr>
            <a:r>
              <a:rPr lang="zh-CN" altLang="en-US" sz="2400" b="1">
                <a:solidFill>
                  <a:srgbClr val="0033CC"/>
                </a:solidFill>
                <a:latin typeface="Arial" pitchFamily="34" charset="0"/>
                <a:ea typeface="微软雅黑" pitchFamily="34" charset="-122"/>
                <a:cs typeface="楷体_GB2312" pitchFamily="49" charset="-122"/>
              </a:rPr>
              <a:t>功能</a:t>
            </a:r>
            <a:r>
              <a:rPr lang="zh-CN" altLang="en-US" sz="2400">
                <a:latin typeface="Arial" pitchFamily="34" charset="0"/>
                <a:ea typeface="微软雅黑" pitchFamily="34" charset="-122"/>
                <a:cs typeface="楷体_GB2312" pitchFamily="49" charset="-122"/>
              </a:rPr>
              <a:t>聚集</a:t>
            </a:r>
            <a:r>
              <a:rPr lang="en-US" altLang="zh-CN" sz="2400">
                <a:latin typeface="微软雅黑" pitchFamily="34" charset="-122"/>
                <a:ea typeface="微软雅黑" pitchFamily="34" charset="-122"/>
                <a:cs typeface="楷体_GB2312" pitchFamily="49" charset="-122"/>
              </a:rPr>
              <a:t>——</a:t>
            </a:r>
            <a:r>
              <a:rPr lang="zh-CN" altLang="en-US" sz="2400">
                <a:latin typeface="Arial" pitchFamily="34" charset="0"/>
                <a:ea typeface="微软雅黑" pitchFamily="34" charset="-122"/>
                <a:cs typeface="楷体_GB2312" pitchFamily="49" charset="-122"/>
              </a:rPr>
              <a:t>集现代服务业多功能于一体</a:t>
            </a:r>
          </a:p>
          <a:p>
            <a:pPr marL="579438" indent="-579438" algn="just" defTabSz="1543050" fontAlgn="t">
              <a:lnSpc>
                <a:spcPct val="150000"/>
              </a:lnSpc>
              <a:buClr>
                <a:schemeClr val="tx1"/>
              </a:buClr>
              <a:buFont typeface="Wingdings" pitchFamily="2" charset="2"/>
              <a:buChar char="Ø"/>
            </a:pPr>
            <a:r>
              <a:rPr lang="zh-CN" altLang="en-US" sz="2400" b="1">
                <a:solidFill>
                  <a:srgbClr val="0033CC"/>
                </a:solidFill>
                <a:latin typeface="Arial" pitchFamily="34" charset="0"/>
                <a:ea typeface="微软雅黑" pitchFamily="34" charset="-122"/>
                <a:cs typeface="楷体_GB2312" pitchFamily="49" charset="-122"/>
              </a:rPr>
              <a:t>品牌</a:t>
            </a:r>
            <a:r>
              <a:rPr lang="zh-CN" altLang="en-US" sz="2400">
                <a:latin typeface="Arial" pitchFamily="34" charset="0"/>
                <a:ea typeface="微软雅黑" pitchFamily="34" charset="-122"/>
                <a:cs typeface="楷体_GB2312" pitchFamily="49" charset="-122"/>
              </a:rPr>
              <a:t>聚集</a:t>
            </a:r>
            <a:r>
              <a:rPr lang="en-US" altLang="zh-CN" sz="2400">
                <a:latin typeface="微软雅黑" pitchFamily="34" charset="-122"/>
                <a:ea typeface="微软雅黑" pitchFamily="34" charset="-122"/>
                <a:cs typeface="楷体_GB2312" pitchFamily="49" charset="-122"/>
              </a:rPr>
              <a:t>——</a:t>
            </a:r>
            <a:r>
              <a:rPr lang="zh-CN" altLang="en-US" sz="2400">
                <a:latin typeface="Arial" pitchFamily="34" charset="0"/>
                <a:ea typeface="微软雅黑" pitchFamily="34" charset="-122"/>
                <a:cs typeface="楷体_GB2312" pitchFamily="49" charset="-122"/>
              </a:rPr>
              <a:t>汇聚国内外知名品牌</a:t>
            </a:r>
          </a:p>
          <a:p>
            <a:pPr marL="579438" indent="-579438" algn="just" defTabSz="1543050" fontAlgn="t">
              <a:lnSpc>
                <a:spcPct val="150000"/>
              </a:lnSpc>
              <a:buClr>
                <a:schemeClr val="tx1"/>
              </a:buClr>
              <a:buFont typeface="Wingdings" pitchFamily="2" charset="2"/>
              <a:buChar char="Ø"/>
            </a:pPr>
            <a:r>
              <a:rPr lang="zh-CN" altLang="en-US" sz="2400" b="1">
                <a:solidFill>
                  <a:srgbClr val="0033CC"/>
                </a:solidFill>
                <a:latin typeface="Arial" pitchFamily="34" charset="0"/>
                <a:ea typeface="微软雅黑" pitchFamily="34" charset="-122"/>
                <a:cs typeface="楷体_GB2312" pitchFamily="49" charset="-122"/>
              </a:rPr>
              <a:t>服务</a:t>
            </a:r>
            <a:r>
              <a:rPr lang="zh-CN" altLang="en-US" sz="2400">
                <a:latin typeface="Arial" pitchFamily="34" charset="0"/>
                <a:ea typeface="微软雅黑" pitchFamily="34" charset="-122"/>
                <a:cs typeface="楷体_GB2312" pitchFamily="49" charset="-122"/>
              </a:rPr>
              <a:t>聚集</a:t>
            </a:r>
            <a:r>
              <a:rPr lang="en-US" altLang="zh-CN" sz="2400">
                <a:latin typeface="微软雅黑" pitchFamily="34" charset="-122"/>
                <a:ea typeface="微软雅黑" pitchFamily="34" charset="-122"/>
                <a:cs typeface="楷体_GB2312" pitchFamily="49" charset="-122"/>
              </a:rPr>
              <a:t>——</a:t>
            </a:r>
            <a:r>
              <a:rPr lang="zh-CN" altLang="en-US" sz="2400">
                <a:latin typeface="Arial" pitchFamily="34" charset="0"/>
                <a:ea typeface="微软雅黑" pitchFamily="34" charset="-122"/>
                <a:cs typeface="楷体_GB2312" pitchFamily="49" charset="-122"/>
              </a:rPr>
              <a:t>集多种特色个性服务于一体</a:t>
            </a:r>
          </a:p>
          <a:p>
            <a:pPr marL="579438" indent="-579438" algn="just" defTabSz="1543050" fontAlgn="t">
              <a:lnSpc>
                <a:spcPct val="150000"/>
              </a:lnSpc>
              <a:buClr>
                <a:schemeClr val="tx1"/>
              </a:buClr>
              <a:buFont typeface="Wingdings" pitchFamily="2" charset="2"/>
              <a:buChar char="Ø"/>
            </a:pPr>
            <a:r>
              <a:rPr lang="zh-CN" altLang="en-US" sz="2400" b="1">
                <a:solidFill>
                  <a:srgbClr val="0033CC"/>
                </a:solidFill>
                <a:latin typeface="Arial" pitchFamily="34" charset="0"/>
                <a:ea typeface="微软雅黑" pitchFamily="34" charset="-122"/>
                <a:cs typeface="楷体_GB2312" pitchFamily="49" charset="-122"/>
              </a:rPr>
              <a:t>文化</a:t>
            </a:r>
            <a:r>
              <a:rPr lang="zh-CN" altLang="en-US" sz="2400">
                <a:latin typeface="Arial" pitchFamily="34" charset="0"/>
                <a:ea typeface="微软雅黑" pitchFamily="34" charset="-122"/>
                <a:cs typeface="楷体_GB2312" pitchFamily="49" charset="-122"/>
              </a:rPr>
              <a:t>聚集</a:t>
            </a:r>
            <a:r>
              <a:rPr lang="en-US" altLang="zh-CN" sz="2400">
                <a:latin typeface="微软雅黑" pitchFamily="34" charset="-122"/>
                <a:ea typeface="微软雅黑" pitchFamily="34" charset="-122"/>
                <a:cs typeface="楷体_GB2312" pitchFamily="49" charset="-122"/>
              </a:rPr>
              <a:t>——</a:t>
            </a:r>
            <a:r>
              <a:rPr lang="zh-CN" altLang="en-US" sz="2400">
                <a:latin typeface="Arial" pitchFamily="34" charset="0"/>
                <a:ea typeface="微软雅黑" pitchFamily="34" charset="-122"/>
                <a:cs typeface="楷体_GB2312" pitchFamily="49" charset="-122"/>
              </a:rPr>
              <a:t>地方文化展示，城市情感释放</a:t>
            </a:r>
          </a:p>
          <a:p>
            <a:pPr marL="579438" indent="-579438" algn="just" defTabSz="1543050" fontAlgn="t">
              <a:buClr>
                <a:schemeClr val="tx1"/>
              </a:buClr>
              <a:buFont typeface="Wingdings" pitchFamily="2" charset="2"/>
              <a:buChar char="Ø"/>
            </a:pPr>
            <a:endParaRPr lang="zh-CN" altLang="en-US" sz="2000">
              <a:latin typeface="Arial" pitchFamily="34" charset="0"/>
              <a:ea typeface="微软雅黑" pitchFamily="34" charset="-122"/>
              <a:cs typeface="楷体_GB2312" pitchFamily="49"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3" descr="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4438" y="4657725"/>
            <a:ext cx="7291387" cy="3538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19" name="Text Box 5"/>
          <p:cNvSpPr txBox="1">
            <a:spLocks noChangeArrowheads="1"/>
          </p:cNvSpPr>
          <p:nvPr/>
        </p:nvSpPr>
        <p:spPr bwMode="auto">
          <a:xfrm>
            <a:off x="1290638" y="1084263"/>
            <a:ext cx="14370050" cy="3271837"/>
          </a:xfrm>
          <a:prstGeom prst="rect">
            <a:avLst/>
          </a:prstGeom>
          <a:noFill/>
          <a:ln>
            <a:noFill/>
          </a:ln>
          <a:effectLst>
            <a:prstShdw prst="shdw17" dist="17961" dir="2700000">
              <a:srgbClr val="2F4D71"/>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spcBef>
                <a:spcPct val="50000"/>
              </a:spcBef>
              <a:buClr>
                <a:schemeClr val="tx1"/>
              </a:buClr>
              <a:buFont typeface="Wingdings" pitchFamily="2" charset="2"/>
              <a:buChar char="Ø"/>
            </a:pPr>
            <a:r>
              <a:rPr lang="zh-CN" altLang="en-US" sz="2700">
                <a:latin typeface="微软雅黑" pitchFamily="34" charset="-122"/>
                <a:ea typeface="微软雅黑" pitchFamily="34" charset="-122"/>
              </a:rPr>
              <a:t>现代的</a:t>
            </a:r>
            <a:r>
              <a:rPr lang="en-US" altLang="en-US" sz="2700">
                <a:latin typeface="微软雅黑" pitchFamily="34" charset="-122"/>
                <a:ea typeface="微软雅黑" pitchFamily="34" charset="-122"/>
              </a:rPr>
              <a:t>City business centre</a:t>
            </a:r>
            <a:r>
              <a:rPr lang="zh-CN" altLang="en-US" sz="2700">
                <a:latin typeface="微软雅黑" pitchFamily="34" charset="-122"/>
                <a:ea typeface="微软雅黑" pitchFamily="34" charset="-122"/>
              </a:rPr>
              <a:t>的消费趋向于</a:t>
            </a:r>
            <a:r>
              <a:rPr lang="zh-CN" altLang="en-US" sz="2700" b="1">
                <a:solidFill>
                  <a:srgbClr val="0033CC"/>
                </a:solidFill>
                <a:latin typeface="微软雅黑" pitchFamily="34" charset="-122"/>
                <a:ea typeface="微软雅黑" pitchFamily="34" charset="-122"/>
              </a:rPr>
              <a:t>便利性、消费时间节约性、商业功能多样性</a:t>
            </a:r>
            <a:r>
              <a:rPr lang="zh-CN" altLang="en-US" sz="2700" b="1">
                <a:solidFill>
                  <a:schemeClr val="hlink"/>
                </a:solidFill>
                <a:latin typeface="微软雅黑" pitchFamily="34" charset="-122"/>
                <a:ea typeface="微软雅黑" pitchFamily="34" charset="-122"/>
              </a:rPr>
              <a:t>。</a:t>
            </a:r>
            <a:r>
              <a:rPr lang="zh-CN" altLang="en-US" sz="2700">
                <a:latin typeface="微软雅黑" pitchFamily="34" charset="-122"/>
                <a:ea typeface="微软雅黑" pitchFamily="34" charset="-122"/>
              </a:rPr>
              <a:t>本案作为市中心地铁地下商业，</a:t>
            </a:r>
            <a:r>
              <a:rPr lang="zh-CN" altLang="en-US" sz="2700" b="1">
                <a:solidFill>
                  <a:srgbClr val="0033CC"/>
                </a:solidFill>
                <a:latin typeface="微软雅黑" pitchFamily="34" charset="-122"/>
                <a:ea typeface="微软雅黑" pitchFamily="34" charset="-122"/>
              </a:rPr>
              <a:t>应充分发挥自身便捷性优势</a:t>
            </a:r>
            <a:r>
              <a:rPr lang="zh-CN" altLang="en-US" sz="2700">
                <a:solidFill>
                  <a:srgbClr val="0033CC"/>
                </a:solidFill>
                <a:latin typeface="微软雅黑" pitchFamily="34" charset="-122"/>
                <a:ea typeface="微软雅黑" pitchFamily="34" charset="-122"/>
              </a:rPr>
              <a:t>，</a:t>
            </a:r>
            <a:r>
              <a:rPr lang="zh-CN" altLang="en-US" sz="2700" b="1">
                <a:solidFill>
                  <a:srgbClr val="0033CC"/>
                </a:solidFill>
                <a:latin typeface="微软雅黑" pitchFamily="34" charset="-122"/>
                <a:ea typeface="微软雅黑" pitchFamily="34" charset="-122"/>
              </a:rPr>
              <a:t>是城市人民坐地铁到市中心消费的第一站</a:t>
            </a:r>
            <a:r>
              <a:rPr lang="zh-CN" altLang="en-US" sz="2700">
                <a:solidFill>
                  <a:srgbClr val="0033CC"/>
                </a:solidFill>
                <a:latin typeface="微软雅黑" pitchFamily="34" charset="-122"/>
                <a:ea typeface="微软雅黑" pitchFamily="34" charset="-122"/>
              </a:rPr>
              <a:t>。</a:t>
            </a:r>
            <a:r>
              <a:rPr lang="zh-CN" altLang="en-US" sz="2700">
                <a:latin typeface="微软雅黑" pitchFamily="34" charset="-122"/>
                <a:ea typeface="微软雅黑" pitchFamily="34" charset="-122"/>
              </a:rPr>
              <a:t>虽体量有限，在策划上定位清晰，应重点</a:t>
            </a:r>
            <a:r>
              <a:rPr lang="zh-CN" altLang="en-US" sz="2700" b="1">
                <a:solidFill>
                  <a:srgbClr val="0033CC"/>
                </a:solidFill>
                <a:latin typeface="微软雅黑" pitchFamily="34" charset="-122"/>
                <a:ea typeface="微软雅黑" pitchFamily="34" charset="-122"/>
              </a:rPr>
              <a:t>突出三大鲜明主题（</a:t>
            </a:r>
            <a:r>
              <a:rPr lang="en-US" altLang="zh-CN" sz="2700" b="1">
                <a:solidFill>
                  <a:srgbClr val="0033CC"/>
                </a:solidFill>
                <a:latin typeface="微软雅黑" pitchFamily="34" charset="-122"/>
                <a:ea typeface="微软雅黑" pitchFamily="34" charset="-122"/>
              </a:rPr>
              <a:t>A</a:t>
            </a:r>
            <a:r>
              <a:rPr lang="zh-CN" altLang="en-US" sz="2700" b="1">
                <a:solidFill>
                  <a:srgbClr val="0033CC"/>
                </a:solidFill>
                <a:latin typeface="微软雅黑" pitchFamily="34" charset="-122"/>
                <a:ea typeface="微软雅黑" pitchFamily="34" charset="-122"/>
              </a:rPr>
              <a:t>缤纷集市；</a:t>
            </a:r>
            <a:r>
              <a:rPr lang="en-US" altLang="zh-CN" sz="2700" b="1">
                <a:solidFill>
                  <a:srgbClr val="0033CC"/>
                </a:solidFill>
                <a:latin typeface="微软雅黑" pitchFamily="34" charset="-122"/>
                <a:ea typeface="微软雅黑" pitchFamily="34" charset="-122"/>
              </a:rPr>
              <a:t>B</a:t>
            </a:r>
            <a:r>
              <a:rPr lang="zh-CN" altLang="en-US" sz="2700" b="1">
                <a:solidFill>
                  <a:srgbClr val="0033CC"/>
                </a:solidFill>
                <a:latin typeface="微软雅黑" pitchFamily="34" charset="-122"/>
                <a:ea typeface="微软雅黑" pitchFamily="34" charset="-122"/>
              </a:rPr>
              <a:t>星光大道；</a:t>
            </a:r>
            <a:r>
              <a:rPr lang="en-US" altLang="zh-CN" sz="2700" b="1">
                <a:solidFill>
                  <a:srgbClr val="0033CC"/>
                </a:solidFill>
                <a:latin typeface="微软雅黑" pitchFamily="34" charset="-122"/>
                <a:ea typeface="微软雅黑" pitchFamily="34" charset="-122"/>
              </a:rPr>
              <a:t>C</a:t>
            </a:r>
            <a:r>
              <a:rPr lang="zh-CN" altLang="en-US" sz="2700" b="1">
                <a:solidFill>
                  <a:srgbClr val="0033CC"/>
                </a:solidFill>
                <a:latin typeface="微软雅黑" pitchFamily="34" charset="-122"/>
                <a:ea typeface="微软雅黑" pitchFamily="34" charset="-122"/>
              </a:rPr>
              <a:t>商务中心），</a:t>
            </a:r>
            <a:r>
              <a:rPr lang="zh-CN" altLang="en-US" sz="2700">
                <a:latin typeface="微软雅黑" pitchFamily="34" charset="-122"/>
                <a:ea typeface="微软雅黑" pitchFamily="34" charset="-122"/>
              </a:rPr>
              <a:t>布局上体现与主题所对应的个性化服务，打造浓厚的主题氛围，做到与周边项目差异化竞争。</a:t>
            </a:r>
          </a:p>
        </p:txBody>
      </p:sp>
      <p:pic>
        <p:nvPicPr>
          <p:cNvPr id="111620" name="Picture 3" descr="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640763" y="4657725"/>
            <a:ext cx="7342187" cy="3544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Box 2"/>
          <p:cNvSpPr txBox="1">
            <a:spLocks noChangeArrowheads="1"/>
          </p:cNvSpPr>
          <p:nvPr/>
        </p:nvSpPr>
        <p:spPr bwMode="auto">
          <a:xfrm>
            <a:off x="711200" y="1431925"/>
            <a:ext cx="13473113"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solidFill>
                  <a:srgbClr val="0033CC"/>
                </a:solidFill>
                <a:latin typeface="微软雅黑" pitchFamily="34" charset="-122"/>
                <a:ea typeface="微软雅黑" pitchFamily="34" charset="-122"/>
              </a:rPr>
              <a:t>项目定位原则，基于城市发展、商业形态、目前市场等因素考量</a:t>
            </a:r>
          </a:p>
        </p:txBody>
      </p:sp>
      <p:sp>
        <p:nvSpPr>
          <p:cNvPr id="112643" name="AutoShape 4"/>
          <p:cNvSpPr>
            <a:spLocks noChangeArrowheads="1"/>
          </p:cNvSpPr>
          <p:nvPr>
            <p:custDataLst>
              <p:tags r:id="rId1"/>
            </p:custDataLst>
          </p:nvPr>
        </p:nvSpPr>
        <p:spPr bwMode="blackWhite">
          <a:xfrm flipH="1" flipV="1">
            <a:off x="11369675" y="4708525"/>
            <a:ext cx="4554538" cy="3859213"/>
          </a:xfrm>
          <a:prstGeom prst="rightArrow">
            <a:avLst>
              <a:gd name="adj1" fmla="val 67806"/>
              <a:gd name="adj2" fmla="val 22008"/>
            </a:avLst>
          </a:prstGeom>
          <a:solidFill>
            <a:srgbClr val="BBE0E3">
              <a:alpha val="48627"/>
            </a:srgbClr>
          </a:solidFill>
          <a:ln>
            <a:noFill/>
          </a:ln>
          <a:extLst>
            <a:ext uri="{91240B29-F687-4F45-9708-019B960494DF}">
              <a14:hiddenLine xmlns:a14="http://schemas.microsoft.com/office/drawing/2010/main" xmlns="" w="12700" algn="ctr">
                <a:solidFill>
                  <a:srgbClr val="000000"/>
                </a:solidFill>
                <a:miter lim="800000"/>
                <a:headEnd/>
                <a:tailEnd/>
              </a14:hiddenLine>
            </a:ext>
          </a:extLst>
        </p:spPr>
        <p:txBody>
          <a:bodyPr rot="10800000" tIns="91440" rIns="0" bIns="0"/>
          <a:lstStyle/>
          <a:p>
            <a:pPr algn="ctr" defTabSz="993775"/>
            <a:endParaRPr lang="zh-CN" altLang="en-US" sz="1400" b="1" u="sng">
              <a:latin typeface="微软雅黑" pitchFamily="34" charset="-122"/>
              <a:ea typeface="微软雅黑" pitchFamily="34" charset="-122"/>
            </a:endParaRPr>
          </a:p>
          <a:p>
            <a:pPr algn="ctr" defTabSz="993775"/>
            <a:r>
              <a:rPr lang="zh-CN" altLang="en-US" sz="1800" b="1" u="sng">
                <a:latin typeface="微软雅黑" pitchFamily="34" charset="-122"/>
                <a:ea typeface="微软雅黑" pitchFamily="34" charset="-122"/>
              </a:rPr>
              <a:t>从商铺入住情况来看</a:t>
            </a:r>
          </a:p>
          <a:p>
            <a:pPr defTabSz="993775">
              <a:lnSpc>
                <a:spcPct val="150000"/>
              </a:lnSpc>
            </a:pPr>
            <a:r>
              <a:rPr lang="zh-CN" altLang="en-US" sz="1800" b="1">
                <a:latin typeface="宋体" pitchFamily="2" charset="-122"/>
                <a:ea typeface="微软雅黑" pitchFamily="34" charset="-122"/>
              </a:rPr>
              <a:t>周边商业街基本满铺。说明无锡商家对城市中心商业发展充满信心，商铺对商家树立品牌，扩大影响力有着重要作用。</a:t>
            </a:r>
          </a:p>
        </p:txBody>
      </p:sp>
      <p:sp>
        <p:nvSpPr>
          <p:cNvPr id="112644" name="AutoShape 5"/>
          <p:cNvSpPr>
            <a:spLocks noChangeArrowheads="1"/>
          </p:cNvSpPr>
          <p:nvPr>
            <p:custDataLst>
              <p:tags r:id="rId2"/>
            </p:custDataLst>
          </p:nvPr>
        </p:nvSpPr>
        <p:spPr bwMode="blackWhite">
          <a:xfrm flipV="1">
            <a:off x="1401763" y="4556125"/>
            <a:ext cx="4929187" cy="4211638"/>
          </a:xfrm>
          <a:prstGeom prst="rightArrow">
            <a:avLst>
              <a:gd name="adj1" fmla="val 67806"/>
              <a:gd name="adj2" fmla="val 20509"/>
            </a:avLst>
          </a:prstGeom>
          <a:solidFill>
            <a:srgbClr val="BBE0E3">
              <a:alpha val="4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rot="10800000" tIns="91440" rIns="0" bIns="0"/>
          <a:lstStyle/>
          <a:p>
            <a:pPr algn="ctr" defTabSz="993775"/>
            <a:endParaRPr lang="zh-CN" altLang="en-US" sz="1800" b="1" u="sng">
              <a:latin typeface="微软雅黑" pitchFamily="34" charset="-122"/>
              <a:ea typeface="微软雅黑" pitchFamily="34" charset="-122"/>
            </a:endParaRPr>
          </a:p>
          <a:p>
            <a:pPr algn="ctr" defTabSz="993775"/>
            <a:r>
              <a:rPr lang="zh-CN" altLang="en-US" sz="1800" b="1" u="sng">
                <a:latin typeface="微软雅黑" pitchFamily="34" charset="-122"/>
                <a:ea typeface="微软雅黑" pitchFamily="34" charset="-122"/>
              </a:rPr>
              <a:t>从商业形态及布局来看</a:t>
            </a:r>
          </a:p>
          <a:p>
            <a:pPr defTabSz="993775">
              <a:lnSpc>
                <a:spcPct val="150000"/>
              </a:lnSpc>
            </a:pPr>
            <a:r>
              <a:rPr lang="zh-CN" altLang="en-US" sz="1800" b="1">
                <a:latin typeface="Calibri" pitchFamily="34" charset="0"/>
                <a:ea typeface="微软雅黑" pitchFamily="34" charset="-122"/>
              </a:rPr>
              <a:t>轨道交通站点地下空间物业作为地上商业的延伸和补充成为城市商业物业中不可或缺的组成部分。地铁地下商业首次登陆无锡，将打造地上地下的商业网络，繁荣区域经济。</a:t>
            </a:r>
          </a:p>
        </p:txBody>
      </p:sp>
      <p:sp>
        <p:nvSpPr>
          <p:cNvPr id="8" name="Rectangle 15"/>
          <p:cNvSpPr>
            <a:spLocks noChangeArrowheads="1"/>
          </p:cNvSpPr>
          <p:nvPr/>
        </p:nvSpPr>
        <p:spPr bwMode="auto">
          <a:xfrm>
            <a:off x="6659563" y="4879975"/>
            <a:ext cx="4433887" cy="3321050"/>
          </a:xfrm>
          <a:prstGeom prst="rect">
            <a:avLst/>
          </a:prstGeom>
          <a:solidFill>
            <a:srgbClr val="3366CC"/>
          </a:solidFill>
          <a:ln w="28575">
            <a:solidFill>
              <a:schemeClr val="bg1"/>
            </a:solidFill>
            <a:miter lim="800000"/>
            <a:headEnd/>
            <a:tailEnd/>
          </a:ln>
          <a:effectLst>
            <a:prstShdw prst="shdw17" dist="17961" dir="2700000">
              <a:schemeClr val="bg1">
                <a:gamma/>
                <a:shade val="60000"/>
                <a:invGamma/>
              </a:schemeClr>
            </a:prstShdw>
          </a:effectLst>
        </p:spPr>
        <p:txBody>
          <a:bodyPr anchor="ctr">
            <a:spAutoFit/>
          </a:bodyPr>
          <a:lstStyle/>
          <a:p>
            <a:pPr defTabSz="1543050" eaLnBrk="0" hangingPunct="0">
              <a:lnSpc>
                <a:spcPct val="150000"/>
              </a:lnSpc>
              <a:defRPr/>
            </a:pPr>
            <a:r>
              <a:rPr lang="zh-CN" altLang="en-US" sz="2000" b="1">
                <a:solidFill>
                  <a:schemeClr val="bg1"/>
                </a:solidFill>
                <a:latin typeface="微软雅黑" pitchFamily="34" charset="-122"/>
                <a:ea typeface="微软雅黑" pitchFamily="34" charset="-122"/>
              </a:rPr>
              <a:t>综上所述，无锡市近几年发展情况良好，地铁及地铁地下商业登陆恰逢时机，将开辟无锡市地上地下立体式商业的先河。支撑条件充分，机遇挑战并存，良好的定位及合理的规划将提高产品竞争力，为无锡地铁地下商业树立标杆。</a:t>
            </a:r>
          </a:p>
        </p:txBody>
      </p:sp>
      <p:grpSp>
        <p:nvGrpSpPr>
          <p:cNvPr id="112646" name="组合 11"/>
          <p:cNvGrpSpPr>
            <a:grpSpLocks/>
          </p:cNvGrpSpPr>
          <p:nvPr/>
        </p:nvGrpSpPr>
        <p:grpSpPr bwMode="auto">
          <a:xfrm>
            <a:off x="6089650" y="2270125"/>
            <a:ext cx="5818188" cy="2482850"/>
            <a:chOff x="7926382" y="2432033"/>
            <a:chExt cx="3963987" cy="1692275"/>
          </a:xfrm>
        </p:grpSpPr>
        <p:sp>
          <p:nvSpPr>
            <p:cNvPr id="112648" name="AutoShape 6"/>
            <p:cNvSpPr>
              <a:spLocks noChangeArrowheads="1"/>
            </p:cNvSpPr>
            <p:nvPr>
              <p:custDataLst>
                <p:tags r:id="rId3"/>
              </p:custDataLst>
            </p:nvPr>
          </p:nvSpPr>
          <p:spPr bwMode="blackWhite">
            <a:xfrm rot="5400000">
              <a:off x="9062238" y="1296177"/>
              <a:ext cx="1692275" cy="3963987"/>
            </a:xfrm>
            <a:prstGeom prst="rightArrow">
              <a:avLst>
                <a:gd name="adj1" fmla="val 67806"/>
                <a:gd name="adj2" fmla="val 20509"/>
              </a:avLst>
            </a:prstGeom>
            <a:solidFill>
              <a:srgbClr val="BBE0E3">
                <a:alpha val="4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rot="10800000" vert="eaVert" tIns="91440" rIns="0" bIns="0"/>
            <a:lstStyle/>
            <a:p>
              <a:pPr algn="ctr" defTabSz="993775"/>
              <a:endParaRPr lang="zh-CN" altLang="en-US" sz="1400">
                <a:latin typeface="微软雅黑" pitchFamily="34" charset="-122"/>
                <a:ea typeface="微软雅黑" pitchFamily="34" charset="-122"/>
              </a:endParaRPr>
            </a:p>
          </p:txBody>
        </p:sp>
        <p:sp>
          <p:nvSpPr>
            <p:cNvPr id="10" name="Rectangle 9"/>
            <p:cNvSpPr>
              <a:spLocks noChangeArrowheads="1"/>
            </p:cNvSpPr>
            <p:nvPr/>
          </p:nvSpPr>
          <p:spPr bwMode="auto">
            <a:xfrm>
              <a:off x="8693222" y="2531579"/>
              <a:ext cx="2447613" cy="137524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defTabSz="1543050">
                <a:defRPr/>
              </a:pPr>
              <a:r>
                <a:rPr lang="zh-CN" altLang="en-US" sz="1800" b="1" u="sng">
                  <a:latin typeface="微软雅黑" pitchFamily="34" charset="-122"/>
                  <a:ea typeface="微软雅黑" pitchFamily="34" charset="-122"/>
                </a:rPr>
                <a:t>从城市发展方面来看</a:t>
              </a:r>
            </a:p>
            <a:p>
              <a:pPr defTabSz="1543050">
                <a:lnSpc>
                  <a:spcPct val="150000"/>
                </a:lnSpc>
                <a:defRPr/>
              </a:pPr>
              <a:r>
                <a:rPr lang="zh-CN" altLang="en-US" sz="1800" b="1">
                  <a:latin typeface="微软雅黑" pitchFamily="34" charset="-122"/>
                  <a:ea typeface="微软雅黑" pitchFamily="34" charset="-122"/>
                </a:rPr>
                <a:t>无锡近几年人口发展较稳，城市</a:t>
              </a:r>
              <a:r>
                <a:rPr lang="en-US" altLang="zh-CN" sz="1800" b="1">
                  <a:latin typeface="微软雅黑" pitchFamily="34" charset="-122"/>
                  <a:ea typeface="微软雅黑" pitchFamily="34" charset="-122"/>
                </a:rPr>
                <a:t>GDP</a:t>
              </a:r>
              <a:r>
                <a:rPr lang="zh-CN" altLang="en-US" sz="1800" b="1">
                  <a:latin typeface="微软雅黑" pitchFamily="34" charset="-122"/>
                  <a:ea typeface="微软雅黑" pitchFamily="34" charset="-122"/>
                </a:rPr>
                <a:t>快速增长，居民可支配收入提高，对城市本身的商业消费导向发生了一定的变化。</a:t>
              </a:r>
            </a:p>
          </p:txBody>
        </p:sp>
      </p:grpSp>
      <p:sp>
        <p:nvSpPr>
          <p:cNvPr id="112647"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定位依据</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6507163" y="3184525"/>
            <a:ext cx="1905000" cy="4114800"/>
            <a:chOff x="4099" y="2006"/>
            <a:chExt cx="1200" cy="2592"/>
          </a:xfrm>
          <a:effectLst>
            <a:outerShdw blurRad="50800" dist="38100" dir="2700000" algn="tl" rotWithShape="0">
              <a:prstClr val="black">
                <a:alpha val="40000"/>
              </a:prstClr>
            </a:outerShdw>
          </a:effectLst>
        </p:grpSpPr>
        <p:sp>
          <p:nvSpPr>
            <p:cNvPr id="43016" name="Oval 8"/>
            <p:cNvSpPr>
              <a:spLocks noChangeAspect="1" noChangeArrowheads="1"/>
            </p:cNvSpPr>
            <p:nvPr/>
          </p:nvSpPr>
          <p:spPr bwMode="auto">
            <a:xfrm>
              <a:off x="4099" y="4214"/>
              <a:ext cx="384" cy="384"/>
            </a:xfrm>
            <a:prstGeom prst="ellipse">
              <a:avLst/>
            </a:prstGeom>
            <a:noFill/>
            <a:ln w="57150">
              <a:solidFill>
                <a:srgbClr val="0033CC"/>
              </a:solidFill>
              <a:round/>
              <a:headEnd/>
              <a:tailEnd/>
            </a:ln>
          </p:spPr>
          <p:txBody>
            <a:bodyPr wrap="none" anchor="ctr"/>
            <a:lstStyle/>
            <a:p>
              <a:pPr algn="ctr" defTabSz="1543050">
                <a:defRPr/>
              </a:pPr>
              <a:endParaRPr lang="zh-CN" altLang="zh-CN" sz="2400"/>
            </a:p>
          </p:txBody>
        </p:sp>
        <p:sp>
          <p:nvSpPr>
            <p:cNvPr id="43017" name="Oval 7"/>
            <p:cNvSpPr>
              <a:spLocks noChangeAspect="1" noChangeArrowheads="1"/>
            </p:cNvSpPr>
            <p:nvPr/>
          </p:nvSpPr>
          <p:spPr bwMode="auto">
            <a:xfrm>
              <a:off x="4099" y="2006"/>
              <a:ext cx="384" cy="384"/>
            </a:xfrm>
            <a:prstGeom prst="ellipse">
              <a:avLst/>
            </a:prstGeom>
            <a:noFill/>
            <a:ln w="57150">
              <a:solidFill>
                <a:srgbClr val="0033CC"/>
              </a:solidFill>
              <a:round/>
              <a:headEnd/>
              <a:tailEnd/>
            </a:ln>
          </p:spPr>
          <p:txBody>
            <a:bodyPr wrap="none" anchor="ctr"/>
            <a:lstStyle/>
            <a:p>
              <a:pPr>
                <a:defRPr/>
              </a:pPr>
              <a:endParaRPr lang="zh-CN" altLang="en-US"/>
            </a:p>
          </p:txBody>
        </p:sp>
        <p:cxnSp>
          <p:nvCxnSpPr>
            <p:cNvPr id="43018" name="AutoShape 9"/>
            <p:cNvCxnSpPr>
              <a:cxnSpLocks noChangeShapeType="1"/>
              <a:stCxn id="43016" idx="6"/>
              <a:endCxn id="43017" idx="6"/>
            </p:cNvCxnSpPr>
            <p:nvPr/>
          </p:nvCxnSpPr>
          <p:spPr bwMode="auto">
            <a:xfrm flipV="1">
              <a:off x="4501" y="2198"/>
              <a:ext cx="1" cy="2208"/>
            </a:xfrm>
            <a:prstGeom prst="bentConnector3">
              <a:avLst>
                <a:gd name="adj1" fmla="val 12600005"/>
              </a:avLst>
            </a:prstGeom>
            <a:noFill/>
            <a:ln w="57150">
              <a:solidFill>
                <a:srgbClr val="0033CC"/>
              </a:solidFill>
              <a:miter lim="800000"/>
              <a:headEnd/>
              <a:tailEnd/>
            </a:ln>
          </p:spPr>
        </p:cxnSp>
        <p:sp>
          <p:nvSpPr>
            <p:cNvPr id="43019" name="Line 10"/>
            <p:cNvSpPr>
              <a:spLocks noChangeShapeType="1"/>
            </p:cNvSpPr>
            <p:nvPr/>
          </p:nvSpPr>
          <p:spPr bwMode="auto">
            <a:xfrm>
              <a:off x="4627" y="3302"/>
              <a:ext cx="672" cy="0"/>
            </a:xfrm>
            <a:prstGeom prst="line">
              <a:avLst/>
            </a:prstGeom>
            <a:noFill/>
            <a:ln w="57150">
              <a:solidFill>
                <a:srgbClr val="0033CC"/>
              </a:solidFill>
              <a:round/>
              <a:headEnd/>
              <a:tailEnd type="triangle" w="med" len="med"/>
            </a:ln>
          </p:spPr>
          <p:txBody>
            <a:bodyPr/>
            <a:lstStyle/>
            <a:p>
              <a:pPr>
                <a:defRPr/>
              </a:pPr>
              <a:endParaRPr lang="zh-CN" altLang="en-US"/>
            </a:p>
          </p:txBody>
        </p:sp>
      </p:grpSp>
      <p:sp>
        <p:nvSpPr>
          <p:cNvPr id="44035" name="Rectangle 2"/>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项目核心问题界定</a:t>
            </a:r>
          </a:p>
        </p:txBody>
      </p:sp>
      <p:sp>
        <p:nvSpPr>
          <p:cNvPr id="111628" name="Text Box 12"/>
          <p:cNvSpPr txBox="1">
            <a:spLocks noChangeArrowheads="1"/>
          </p:cNvSpPr>
          <p:nvPr/>
        </p:nvSpPr>
        <p:spPr bwMode="auto">
          <a:xfrm>
            <a:off x="8864600" y="3641725"/>
            <a:ext cx="78295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2800" b="1"/>
              <a:t>核心问题</a:t>
            </a:r>
          </a:p>
        </p:txBody>
      </p:sp>
      <p:sp>
        <p:nvSpPr>
          <p:cNvPr id="111629" name="Text Box 13"/>
          <p:cNvSpPr txBox="1">
            <a:spLocks noChangeArrowheads="1"/>
          </p:cNvSpPr>
          <p:nvPr/>
        </p:nvSpPr>
        <p:spPr bwMode="auto">
          <a:xfrm>
            <a:off x="8793163" y="4327525"/>
            <a:ext cx="7924800" cy="2667000"/>
          </a:xfrm>
          <a:prstGeom prst="rect">
            <a:avLst/>
          </a:prstGeom>
          <a:solidFill>
            <a:schemeClr val="bg1"/>
          </a:solidFill>
          <a:ln w="57150">
            <a:solidFill>
              <a:srgbClr val="0033CC"/>
            </a:solidFill>
            <a:miter lim="800000"/>
            <a:headEnd/>
            <a:tailEnd/>
          </a:ln>
          <a:effectLst>
            <a:outerShdw blurRad="50800" dist="38100" dir="2700000" algn="tl" rotWithShape="0">
              <a:prstClr val="black">
                <a:alpha val="40000"/>
              </a:prstClr>
            </a:outerShdw>
          </a:effectLst>
        </p:spPr>
        <p:txBody>
          <a:bodyPr anchor="ctr"/>
          <a:lstStyle/>
          <a:p>
            <a:pPr defTabSz="1543050">
              <a:defRPr/>
            </a:pPr>
            <a:r>
              <a:rPr lang="en-US" altLang="zh-CN" b="1">
                <a:solidFill>
                  <a:srgbClr val="0033CC"/>
                </a:solidFill>
                <a:latin typeface="微软雅黑" pitchFamily="34" charset="-122"/>
                <a:ea typeface="微软雅黑" pitchFamily="34" charset="-122"/>
              </a:rPr>
              <a:t>2.6</a:t>
            </a:r>
            <a:r>
              <a:rPr lang="zh-CN" altLang="en-US" b="1">
                <a:solidFill>
                  <a:srgbClr val="0033CC"/>
                </a:solidFill>
                <a:latin typeface="微软雅黑" pitchFamily="34" charset="-122"/>
                <a:ea typeface="微软雅黑" pitchFamily="34" charset="-122"/>
              </a:rPr>
              <a:t>万方地下商业，迎合无锡核心商圈既有价值，定位如何突破；</a:t>
            </a:r>
          </a:p>
          <a:p>
            <a:pPr defTabSz="1543050">
              <a:defRPr/>
            </a:pPr>
            <a:r>
              <a:rPr lang="zh-CN" altLang="en-US" b="1">
                <a:solidFill>
                  <a:srgbClr val="0033CC"/>
                </a:solidFill>
                <a:latin typeface="微软雅黑" pitchFamily="34" charset="-122"/>
                <a:ea typeface="微软雅黑" pitchFamily="34" charset="-122"/>
              </a:rPr>
              <a:t>地下商业街产品与业态如何有效结合，形成核心商圈内消费的崭新亮点；</a:t>
            </a:r>
          </a:p>
        </p:txBody>
      </p:sp>
      <p:pic>
        <p:nvPicPr>
          <p:cNvPr id="111631" name="Picture 15" descr="$I7{7A)@6F$F(UK$]6B2RXI"/>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20763" y="1965325"/>
            <a:ext cx="5819775" cy="330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632" name="Picture 16" descr="7)1O9XQ]8$}I4%N6CRDH7F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20763" y="5318125"/>
            <a:ext cx="5810250" cy="331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1631"/>
                                        </p:tgtEl>
                                        <p:attrNameLst>
                                          <p:attrName>style.visibility</p:attrName>
                                        </p:attrNameLst>
                                      </p:cBhvr>
                                      <p:to>
                                        <p:strVal val="visible"/>
                                      </p:to>
                                    </p:set>
                                    <p:animEffect transition="in" filter="dissolve">
                                      <p:cBhvr>
                                        <p:cTn id="7" dur="500"/>
                                        <p:tgtEl>
                                          <p:spTgt spid="111631"/>
                                        </p:tgtEl>
                                      </p:cBhvr>
                                    </p:animEffect>
                                  </p:childTnLst>
                                </p:cTn>
                              </p:par>
                              <p:par>
                                <p:cTn id="8" presetID="9" presetClass="entr" presetSubtype="0" fill="hold" nodeType="withEffect">
                                  <p:stCondLst>
                                    <p:cond delay="0"/>
                                  </p:stCondLst>
                                  <p:childTnLst>
                                    <p:set>
                                      <p:cBhvr>
                                        <p:cTn id="9" dur="1" fill="hold">
                                          <p:stCondLst>
                                            <p:cond delay="0"/>
                                          </p:stCondLst>
                                        </p:cTn>
                                        <p:tgtEl>
                                          <p:spTgt spid="111632"/>
                                        </p:tgtEl>
                                        <p:attrNameLst>
                                          <p:attrName>style.visibility</p:attrName>
                                        </p:attrNameLst>
                                      </p:cBhvr>
                                      <p:to>
                                        <p:strVal val="visible"/>
                                      </p:to>
                                    </p:set>
                                    <p:animEffect transition="in" filter="dissolve">
                                      <p:cBhvr>
                                        <p:cTn id="10" dur="500"/>
                                        <p:tgtEl>
                                          <p:spTgt spid="111632"/>
                                        </p:tgtEl>
                                      </p:cBhvr>
                                    </p:animEffect>
                                  </p:childTnLst>
                                </p:cTn>
                              </p:par>
                            </p:childTnLst>
                          </p:cTn>
                        </p:par>
                        <p:par>
                          <p:cTn id="11" fill="hold" nodeType="afterGroup">
                            <p:stCondLst>
                              <p:cond delay="500"/>
                            </p:stCondLst>
                            <p:childTnLst>
                              <p:par>
                                <p:cTn id="12" presetID="17"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ppt_x</p:attrName>
                                        </p:attrNameLst>
                                      </p:cBhvr>
                                      <p:tavLst>
                                        <p:tav tm="0">
                                          <p:val>
                                            <p:strVal val="#ppt_x-#ppt_w/2"/>
                                          </p:val>
                                        </p:tav>
                                        <p:tav tm="100000">
                                          <p:val>
                                            <p:strVal val="#ppt_x"/>
                                          </p:val>
                                        </p:tav>
                                      </p:tavLst>
                                    </p:anim>
                                    <p:anim calcmode="lin" valueType="num">
                                      <p:cBhvr>
                                        <p:cTn id="15" dur="500" fill="hold"/>
                                        <p:tgtEl>
                                          <p:spTgt spid="2"/>
                                        </p:tgtEl>
                                        <p:attrNameLst>
                                          <p:attrName>ppt_y</p:attrName>
                                        </p:attrNameLst>
                                      </p:cBhvr>
                                      <p:tavLst>
                                        <p:tav tm="0">
                                          <p:val>
                                            <p:strVal val="#ppt_y"/>
                                          </p:val>
                                        </p:tav>
                                        <p:tav tm="100000">
                                          <p:val>
                                            <p:strVal val="#ppt_y"/>
                                          </p:val>
                                        </p:tav>
                                      </p:tavLst>
                                    </p:anim>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1000"/>
                            </p:stCondLst>
                            <p:childTnLst>
                              <p:par>
                                <p:cTn id="19" presetID="55" presetClass="entr" presetSubtype="0" fill="hold" grpId="0" nodeType="afterEffect">
                                  <p:stCondLst>
                                    <p:cond delay="0"/>
                                  </p:stCondLst>
                                  <p:childTnLst>
                                    <p:set>
                                      <p:cBhvr>
                                        <p:cTn id="20" dur="1" fill="hold">
                                          <p:stCondLst>
                                            <p:cond delay="0"/>
                                          </p:stCondLst>
                                        </p:cTn>
                                        <p:tgtEl>
                                          <p:spTgt spid="111629"/>
                                        </p:tgtEl>
                                        <p:attrNameLst>
                                          <p:attrName>style.visibility</p:attrName>
                                        </p:attrNameLst>
                                      </p:cBhvr>
                                      <p:to>
                                        <p:strVal val="visible"/>
                                      </p:to>
                                    </p:set>
                                    <p:anim calcmode="lin" valueType="num">
                                      <p:cBhvr>
                                        <p:cTn id="21" dur="500" fill="hold"/>
                                        <p:tgtEl>
                                          <p:spTgt spid="111629"/>
                                        </p:tgtEl>
                                        <p:attrNameLst>
                                          <p:attrName>ppt_w</p:attrName>
                                        </p:attrNameLst>
                                      </p:cBhvr>
                                      <p:tavLst>
                                        <p:tav tm="0">
                                          <p:val>
                                            <p:strVal val="#ppt_w*0.70"/>
                                          </p:val>
                                        </p:tav>
                                        <p:tav tm="100000">
                                          <p:val>
                                            <p:strVal val="#ppt_w"/>
                                          </p:val>
                                        </p:tav>
                                      </p:tavLst>
                                    </p:anim>
                                    <p:anim calcmode="lin" valueType="num">
                                      <p:cBhvr>
                                        <p:cTn id="22" dur="500" fill="hold"/>
                                        <p:tgtEl>
                                          <p:spTgt spid="111629"/>
                                        </p:tgtEl>
                                        <p:attrNameLst>
                                          <p:attrName>ppt_h</p:attrName>
                                        </p:attrNameLst>
                                      </p:cBhvr>
                                      <p:tavLst>
                                        <p:tav tm="0">
                                          <p:val>
                                            <p:strVal val="#ppt_h"/>
                                          </p:val>
                                        </p:tav>
                                        <p:tav tm="100000">
                                          <p:val>
                                            <p:strVal val="#ppt_h"/>
                                          </p:val>
                                        </p:tav>
                                      </p:tavLst>
                                    </p:anim>
                                    <p:animEffect transition="in" filter="fade">
                                      <p:cBhvr>
                                        <p:cTn id="23" dur="500"/>
                                        <p:tgtEl>
                                          <p:spTgt spid="1116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1628"/>
                                        </p:tgtEl>
                                        <p:attrNameLst>
                                          <p:attrName>style.visibility</p:attrName>
                                        </p:attrNameLst>
                                      </p:cBhvr>
                                      <p:to>
                                        <p:strVal val="visible"/>
                                      </p:to>
                                    </p:set>
                                    <p:animEffect transition="in" filter="fade">
                                      <p:cBhvr>
                                        <p:cTn id="26" dur="500"/>
                                        <p:tgtEl>
                                          <p:spTgt spid="111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8" grpId="0"/>
      <p:bldP spid="11162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p:cNvSpPr>
            <a:spLocks noChangeArrowheads="1"/>
          </p:cNvSpPr>
          <p:nvPr/>
        </p:nvSpPr>
        <p:spPr bwMode="blackWhite">
          <a:xfrm>
            <a:off x="4221163" y="5546725"/>
            <a:ext cx="3865562" cy="3200400"/>
          </a:xfrm>
          <a:prstGeom prst="rect">
            <a:avLst/>
          </a:prstGeom>
          <a:solidFill>
            <a:srgbClr val="996633"/>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spAutoFit/>
          </a:bodyPr>
          <a:lstStyle/>
          <a:p>
            <a:pPr defTabSz="1543050"/>
            <a:r>
              <a:rPr lang="zh-CN" altLang="en-US" sz="3000">
                <a:solidFill>
                  <a:schemeClr val="bg1"/>
                </a:solidFill>
                <a:latin typeface="Calibri" pitchFamily="34" charset="0"/>
              </a:rPr>
              <a:t> </a:t>
            </a: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p:txBody>
      </p:sp>
      <p:sp>
        <p:nvSpPr>
          <p:cNvPr id="113667" name="Rectangle 5"/>
          <p:cNvSpPr>
            <a:spLocks noChangeArrowheads="1"/>
          </p:cNvSpPr>
          <p:nvPr/>
        </p:nvSpPr>
        <p:spPr bwMode="blackWhite">
          <a:xfrm>
            <a:off x="8716963" y="5546725"/>
            <a:ext cx="3865562" cy="3200400"/>
          </a:xfrm>
          <a:prstGeom prst="rect">
            <a:avLst/>
          </a:prstGeom>
          <a:solidFill>
            <a:srgbClr val="996633"/>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spAutoFit/>
          </a:bodyPr>
          <a:lstStyle/>
          <a:p>
            <a:pPr defTabSz="1543050"/>
            <a:r>
              <a:rPr lang="zh-CN" altLang="en-US" sz="3000">
                <a:solidFill>
                  <a:schemeClr val="bg1"/>
                </a:solidFill>
                <a:latin typeface="Calibri" pitchFamily="34" charset="0"/>
              </a:rPr>
              <a:t> </a:t>
            </a: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p:txBody>
      </p:sp>
      <p:sp>
        <p:nvSpPr>
          <p:cNvPr id="113668" name="Rectangle 5"/>
          <p:cNvSpPr>
            <a:spLocks noChangeArrowheads="1"/>
          </p:cNvSpPr>
          <p:nvPr/>
        </p:nvSpPr>
        <p:spPr bwMode="blackWhite">
          <a:xfrm>
            <a:off x="4221163" y="2117725"/>
            <a:ext cx="3865562" cy="3200400"/>
          </a:xfrm>
          <a:prstGeom prst="rect">
            <a:avLst/>
          </a:prstGeom>
          <a:solidFill>
            <a:srgbClr val="996633"/>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spAutoFit/>
          </a:bodyPr>
          <a:lstStyle/>
          <a:p>
            <a:pPr defTabSz="1543050"/>
            <a:r>
              <a:rPr lang="zh-CN" altLang="en-US" sz="3000">
                <a:solidFill>
                  <a:schemeClr val="bg1"/>
                </a:solidFill>
                <a:latin typeface="Calibri" pitchFamily="34" charset="0"/>
              </a:rPr>
              <a:t> </a:t>
            </a: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p:txBody>
      </p:sp>
      <p:sp>
        <p:nvSpPr>
          <p:cNvPr id="113669" name="Rectangle 5"/>
          <p:cNvSpPr>
            <a:spLocks noChangeArrowheads="1"/>
          </p:cNvSpPr>
          <p:nvPr/>
        </p:nvSpPr>
        <p:spPr bwMode="blackWhite">
          <a:xfrm>
            <a:off x="8716963" y="2117725"/>
            <a:ext cx="3865562" cy="3200400"/>
          </a:xfrm>
          <a:prstGeom prst="rect">
            <a:avLst/>
          </a:prstGeom>
          <a:solidFill>
            <a:srgbClr val="996633"/>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spAutoFit/>
          </a:bodyPr>
          <a:lstStyle/>
          <a:p>
            <a:pPr defTabSz="1543050"/>
            <a:r>
              <a:rPr lang="zh-CN" altLang="en-US" sz="3000">
                <a:solidFill>
                  <a:schemeClr val="bg1"/>
                </a:solidFill>
                <a:latin typeface="Calibri" pitchFamily="34" charset="0"/>
              </a:rPr>
              <a:t> </a:t>
            </a: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a:p>
            <a:pPr defTabSz="1543050"/>
            <a:endParaRPr lang="zh-CN" altLang="en-US" sz="3000">
              <a:solidFill>
                <a:schemeClr val="bg1"/>
              </a:solidFill>
              <a:latin typeface="Calibri" pitchFamily="34" charset="0"/>
            </a:endParaRPr>
          </a:p>
        </p:txBody>
      </p:sp>
      <p:sp>
        <p:nvSpPr>
          <p:cNvPr id="113670" name="Rectangle 8"/>
          <p:cNvSpPr>
            <a:spLocks noChangeArrowheads="1"/>
          </p:cNvSpPr>
          <p:nvPr/>
        </p:nvSpPr>
        <p:spPr bwMode="blackWhite">
          <a:xfrm>
            <a:off x="8715375" y="5626100"/>
            <a:ext cx="3865563" cy="2516188"/>
          </a:xfrm>
          <a:prstGeom prst="rect">
            <a:avLst/>
          </a:prstGeom>
          <a:solidFill>
            <a:srgbClr val="996633"/>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spAutoFit/>
          </a:bodyPr>
          <a:lstStyle/>
          <a:p>
            <a:pPr defTabSz="1543050"/>
            <a:endParaRPr lang="zh-CN" altLang="en-US" sz="3000">
              <a:latin typeface="Calibri" pitchFamily="34" charset="0"/>
              <a:ea typeface="宋体" pitchFamily="2" charset="-122"/>
            </a:endParaRPr>
          </a:p>
        </p:txBody>
      </p:sp>
      <p:sp>
        <p:nvSpPr>
          <p:cNvPr id="113671" name="Rectangle 12"/>
          <p:cNvSpPr>
            <a:spLocks noChangeArrowheads="1"/>
          </p:cNvSpPr>
          <p:nvPr/>
        </p:nvSpPr>
        <p:spPr bwMode="auto">
          <a:xfrm>
            <a:off x="4373563" y="2620963"/>
            <a:ext cx="3611562" cy="2505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defTabSz="787400" eaLnBrk="0" hangingPunct="0">
              <a:lnSpc>
                <a:spcPct val="150000"/>
              </a:lnSpc>
              <a:spcBef>
                <a:spcPct val="20000"/>
              </a:spcBef>
              <a:buClr>
                <a:srgbClr val="CAA65E"/>
              </a:buClr>
              <a:buFont typeface="Wingdings" pitchFamily="2" charset="2"/>
              <a:buChar char="n"/>
            </a:pPr>
            <a:r>
              <a:rPr lang="zh-CN" altLang="en-US" sz="1800" b="1">
                <a:solidFill>
                  <a:schemeClr val="bg1"/>
                </a:solidFill>
                <a:latin typeface="微软雅黑" pitchFamily="34" charset="-122"/>
                <a:ea typeface="微软雅黑" pitchFamily="34" charset="-122"/>
              </a:rPr>
              <a:t>城市发展角度</a:t>
            </a:r>
          </a:p>
          <a:p>
            <a:pPr defTabSz="787400" eaLnBrk="0" hangingPunct="0">
              <a:lnSpc>
                <a:spcPct val="150000"/>
              </a:lnSpc>
              <a:spcBef>
                <a:spcPct val="20000"/>
              </a:spcBef>
              <a:buClr>
                <a:srgbClr val="CAA65E"/>
              </a:buClr>
              <a:buFont typeface="Wingdings" pitchFamily="2" charset="2"/>
              <a:buChar char="n"/>
            </a:pPr>
            <a:r>
              <a:rPr lang="zh-CN" altLang="en-US" sz="1800">
                <a:solidFill>
                  <a:schemeClr val="bg1"/>
                </a:solidFill>
                <a:latin typeface="微软雅黑" pitchFamily="34" charset="-122"/>
                <a:ea typeface="微软雅黑" pitchFamily="34" charset="-122"/>
              </a:rPr>
              <a:t>考虑到城市核心区域的发展，城市功能的延伸，体现中心商圈的重要性和独有性；</a:t>
            </a:r>
            <a:endParaRPr lang="en-US" altLang="zh-CN" sz="1800">
              <a:solidFill>
                <a:schemeClr val="bg1"/>
              </a:solidFill>
              <a:latin typeface="微软雅黑" pitchFamily="34" charset="-122"/>
              <a:ea typeface="微软雅黑" pitchFamily="34" charset="-122"/>
            </a:endParaRPr>
          </a:p>
          <a:p>
            <a:pPr defTabSz="787400" eaLnBrk="0" hangingPunct="0">
              <a:lnSpc>
                <a:spcPct val="150000"/>
              </a:lnSpc>
              <a:spcBef>
                <a:spcPct val="20000"/>
              </a:spcBef>
              <a:buClr>
                <a:srgbClr val="CAA65E"/>
              </a:buClr>
              <a:buFont typeface="Wingdings" pitchFamily="2" charset="2"/>
              <a:buChar char="n"/>
            </a:pPr>
            <a:endParaRPr lang="zh-CN" altLang="en-US" sz="1800">
              <a:solidFill>
                <a:schemeClr val="bg1"/>
              </a:solidFill>
              <a:latin typeface="微软雅黑" pitchFamily="34" charset="-122"/>
              <a:ea typeface="微软雅黑" pitchFamily="34" charset="-122"/>
            </a:endParaRPr>
          </a:p>
          <a:p>
            <a:pPr defTabSz="787400" eaLnBrk="0" hangingPunct="0">
              <a:spcBef>
                <a:spcPct val="20000"/>
              </a:spcBef>
              <a:buClr>
                <a:srgbClr val="CAA65E"/>
              </a:buClr>
              <a:buFont typeface="Wingdings" pitchFamily="2" charset="2"/>
              <a:buNone/>
            </a:pPr>
            <a:endParaRPr lang="en-US" altLang="zh-CN" sz="1800">
              <a:solidFill>
                <a:schemeClr val="bg1"/>
              </a:solidFill>
              <a:latin typeface="微软雅黑" pitchFamily="34" charset="-122"/>
              <a:ea typeface="微软雅黑" pitchFamily="34" charset="-122"/>
            </a:endParaRPr>
          </a:p>
        </p:txBody>
      </p:sp>
      <p:grpSp>
        <p:nvGrpSpPr>
          <p:cNvPr id="2" name="Group 13"/>
          <p:cNvGrpSpPr>
            <a:grpSpLocks/>
          </p:cNvGrpSpPr>
          <p:nvPr/>
        </p:nvGrpSpPr>
        <p:grpSpPr bwMode="auto">
          <a:xfrm>
            <a:off x="6712316" y="3842325"/>
            <a:ext cx="3407129" cy="3285234"/>
            <a:chOff x="2244" y="1767"/>
            <a:chExt cx="2029" cy="2029"/>
          </a:xfrm>
          <a:solidFill>
            <a:srgbClr val="3366CC"/>
          </a:solidFill>
        </p:grpSpPr>
        <p:sp>
          <p:nvSpPr>
            <p:cNvPr id="10" name="Freeform 14"/>
            <p:cNvSpPr>
              <a:spLocks/>
            </p:cNvSpPr>
            <p:nvPr/>
          </p:nvSpPr>
          <p:spPr bwMode="blackWhite">
            <a:xfrm>
              <a:off x="2366" y="1767"/>
              <a:ext cx="1057" cy="900"/>
            </a:xfrm>
            <a:custGeom>
              <a:avLst/>
              <a:gdLst/>
              <a:ahLst/>
              <a:cxnLst>
                <a:cxn ang="0">
                  <a:pos x="455" y="879"/>
                </a:cxn>
                <a:cxn ang="0">
                  <a:pos x="471" y="838"/>
                </a:cxn>
                <a:cxn ang="0">
                  <a:pos x="490" y="799"/>
                </a:cxn>
                <a:cxn ang="0">
                  <a:pos x="514" y="762"/>
                </a:cxn>
                <a:cxn ang="0">
                  <a:pos x="541" y="728"/>
                </a:cxn>
                <a:cxn ang="0">
                  <a:pos x="570" y="696"/>
                </a:cxn>
                <a:cxn ang="0">
                  <a:pos x="603" y="667"/>
                </a:cxn>
                <a:cxn ang="0">
                  <a:pos x="639" y="642"/>
                </a:cxn>
                <a:cxn ang="0">
                  <a:pos x="676" y="621"/>
                </a:cxn>
                <a:cxn ang="0">
                  <a:pos x="713" y="605"/>
                </a:cxn>
                <a:cxn ang="0">
                  <a:pos x="753" y="591"/>
                </a:cxn>
                <a:cxn ang="0">
                  <a:pos x="793" y="581"/>
                </a:cxn>
                <a:cxn ang="0">
                  <a:pos x="834" y="575"/>
                </a:cxn>
                <a:cxn ang="0">
                  <a:pos x="833" y="711"/>
                </a:cxn>
                <a:cxn ang="0">
                  <a:pos x="1056" y="374"/>
                </a:cxn>
                <a:cxn ang="0">
                  <a:pos x="818" y="0"/>
                </a:cxn>
                <a:cxn ang="0">
                  <a:pos x="819" y="137"/>
                </a:cxn>
                <a:cxn ang="0">
                  <a:pos x="757" y="143"/>
                </a:cxn>
                <a:cxn ang="0">
                  <a:pos x="694" y="154"/>
                </a:cxn>
                <a:cxn ang="0">
                  <a:pos x="634" y="168"/>
                </a:cxn>
                <a:cxn ang="0">
                  <a:pos x="574" y="188"/>
                </a:cxn>
                <a:cxn ang="0">
                  <a:pos x="516" y="211"/>
                </a:cxn>
                <a:cxn ang="0">
                  <a:pos x="460" y="238"/>
                </a:cxn>
                <a:cxn ang="0">
                  <a:pos x="405" y="270"/>
                </a:cxn>
                <a:cxn ang="0">
                  <a:pos x="352" y="306"/>
                </a:cxn>
                <a:cxn ang="0">
                  <a:pos x="302" y="346"/>
                </a:cxn>
                <a:cxn ang="0">
                  <a:pos x="255" y="390"/>
                </a:cxn>
                <a:cxn ang="0">
                  <a:pos x="211" y="437"/>
                </a:cxn>
                <a:cxn ang="0">
                  <a:pos x="170" y="486"/>
                </a:cxn>
                <a:cxn ang="0">
                  <a:pos x="134" y="539"/>
                </a:cxn>
                <a:cxn ang="0">
                  <a:pos x="101" y="595"/>
                </a:cxn>
                <a:cxn ang="0">
                  <a:pos x="72" y="653"/>
                </a:cxn>
                <a:cxn ang="0">
                  <a:pos x="47" y="711"/>
                </a:cxn>
                <a:cxn ang="0">
                  <a:pos x="27" y="773"/>
                </a:cxn>
                <a:cxn ang="0">
                  <a:pos x="11" y="835"/>
                </a:cxn>
                <a:cxn ang="0">
                  <a:pos x="0" y="899"/>
                </a:cxn>
                <a:cxn ang="0">
                  <a:pos x="238" y="741"/>
                </a:cxn>
                <a:cxn ang="0">
                  <a:pos x="455" y="879"/>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pFill/>
            <a:ln w="12700" cap="rnd" cmpd="sng">
              <a:noFill/>
              <a:prstDash val="solid"/>
              <a:round/>
              <a:headEnd/>
              <a:tailEnd/>
            </a:ln>
            <a:effectLst>
              <a:outerShdw dist="35921" dir="2700000" algn="ctr" rotWithShape="0">
                <a:schemeClr val="bg2"/>
              </a:outerShdw>
            </a:effectLst>
          </p:spPr>
          <p:txBody>
            <a:bodyPr/>
            <a:lstStyle/>
            <a:p>
              <a:pPr defTabSz="1543050" fontAlgn="auto">
                <a:spcBef>
                  <a:spcPts val="0"/>
                </a:spcBef>
                <a:spcAft>
                  <a:spcPts val="0"/>
                </a:spcAft>
                <a:defRPr/>
              </a:pPr>
              <a:endParaRPr lang="zh-CN" altLang="en-US" sz="3000">
                <a:latin typeface="+mn-lt"/>
                <a:ea typeface="+mn-ea"/>
              </a:endParaRPr>
            </a:p>
          </p:txBody>
        </p:sp>
        <p:sp>
          <p:nvSpPr>
            <p:cNvPr id="11" name="Freeform 15"/>
            <p:cNvSpPr>
              <a:spLocks/>
            </p:cNvSpPr>
            <p:nvPr/>
          </p:nvSpPr>
          <p:spPr bwMode="blackWhite">
            <a:xfrm>
              <a:off x="3073" y="2892"/>
              <a:ext cx="1033" cy="904"/>
            </a:xfrm>
            <a:custGeom>
              <a:avLst/>
              <a:gdLst/>
              <a:ahLst/>
              <a:cxnLst>
                <a:cxn ang="0">
                  <a:pos x="585" y="1"/>
                </a:cxn>
                <a:cxn ang="0">
                  <a:pos x="573" y="41"/>
                </a:cxn>
                <a:cxn ang="0">
                  <a:pos x="556" y="78"/>
                </a:cxn>
                <a:cxn ang="0">
                  <a:pos x="537" y="116"/>
                </a:cxn>
                <a:cxn ang="0">
                  <a:pos x="514" y="150"/>
                </a:cxn>
                <a:cxn ang="0">
                  <a:pos x="488" y="182"/>
                </a:cxn>
                <a:cxn ang="0">
                  <a:pos x="459" y="212"/>
                </a:cxn>
                <a:cxn ang="0">
                  <a:pos x="427" y="239"/>
                </a:cxn>
                <a:cxn ang="0">
                  <a:pos x="393" y="262"/>
                </a:cxn>
                <a:cxn ang="0">
                  <a:pos x="356" y="283"/>
                </a:cxn>
                <a:cxn ang="0">
                  <a:pos x="317" y="301"/>
                </a:cxn>
                <a:cxn ang="0">
                  <a:pos x="277" y="314"/>
                </a:cxn>
                <a:cxn ang="0">
                  <a:pos x="236" y="323"/>
                </a:cxn>
                <a:cxn ang="0">
                  <a:pos x="235" y="187"/>
                </a:cxn>
                <a:cxn ang="0">
                  <a:pos x="159" y="298"/>
                </a:cxn>
                <a:cxn ang="0">
                  <a:pos x="80" y="409"/>
                </a:cxn>
                <a:cxn ang="0">
                  <a:pos x="0" y="517"/>
                </a:cxn>
                <a:cxn ang="0">
                  <a:pos x="236" y="903"/>
                </a:cxn>
                <a:cxn ang="0">
                  <a:pos x="236" y="766"/>
                </a:cxn>
                <a:cxn ang="0">
                  <a:pos x="295" y="759"/>
                </a:cxn>
                <a:cxn ang="0">
                  <a:pos x="353" y="747"/>
                </a:cxn>
                <a:cxn ang="0">
                  <a:pos x="411" y="733"/>
                </a:cxn>
                <a:cxn ang="0">
                  <a:pos x="467" y="713"/>
                </a:cxn>
                <a:cxn ang="0">
                  <a:pos x="522" y="691"/>
                </a:cxn>
                <a:cxn ang="0">
                  <a:pos x="575" y="665"/>
                </a:cxn>
                <a:cxn ang="0">
                  <a:pos x="626" y="635"/>
                </a:cxn>
                <a:cxn ang="0">
                  <a:pos x="676" y="601"/>
                </a:cxn>
                <a:cxn ang="0">
                  <a:pos x="724" y="564"/>
                </a:cxn>
                <a:cxn ang="0">
                  <a:pos x="768" y="525"/>
                </a:cxn>
                <a:cxn ang="0">
                  <a:pos x="811" y="481"/>
                </a:cxn>
                <a:cxn ang="0">
                  <a:pos x="849" y="435"/>
                </a:cxn>
                <a:cxn ang="0">
                  <a:pos x="884" y="387"/>
                </a:cxn>
                <a:cxn ang="0">
                  <a:pos x="916" y="337"/>
                </a:cxn>
                <a:cxn ang="0">
                  <a:pos x="945" y="284"/>
                </a:cxn>
                <a:cxn ang="0">
                  <a:pos x="970" y="231"/>
                </a:cxn>
                <a:cxn ang="0">
                  <a:pos x="991" y="174"/>
                </a:cxn>
                <a:cxn ang="0">
                  <a:pos x="1009" y="117"/>
                </a:cxn>
                <a:cxn ang="0">
                  <a:pos x="1023" y="58"/>
                </a:cxn>
                <a:cxn ang="0">
                  <a:pos x="1032" y="0"/>
                </a:cxn>
                <a:cxn ang="0">
                  <a:pos x="812" y="132"/>
                </a:cxn>
                <a:cxn ang="0">
                  <a:pos x="585" y="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grpFill/>
            <a:ln w="12700" cap="rnd" cmpd="sng">
              <a:noFill/>
              <a:prstDash val="solid"/>
              <a:round/>
              <a:headEnd/>
              <a:tailEnd/>
            </a:ln>
            <a:effectLst>
              <a:outerShdw dist="35921" dir="2700000" algn="ctr" rotWithShape="0">
                <a:schemeClr val="bg2"/>
              </a:outerShdw>
            </a:effectLst>
          </p:spPr>
          <p:txBody>
            <a:bodyPr/>
            <a:lstStyle/>
            <a:p>
              <a:pPr defTabSz="1543050" fontAlgn="auto">
                <a:spcBef>
                  <a:spcPts val="0"/>
                </a:spcBef>
                <a:spcAft>
                  <a:spcPts val="0"/>
                </a:spcAft>
                <a:defRPr/>
              </a:pPr>
              <a:endParaRPr lang="zh-CN" altLang="en-US" sz="3000">
                <a:latin typeface="+mn-lt"/>
                <a:ea typeface="+mn-ea"/>
              </a:endParaRPr>
            </a:p>
          </p:txBody>
        </p:sp>
        <p:sp>
          <p:nvSpPr>
            <p:cNvPr id="12" name="Freeform 16"/>
            <p:cNvSpPr>
              <a:spLocks/>
            </p:cNvSpPr>
            <p:nvPr/>
          </p:nvSpPr>
          <p:spPr bwMode="blackWhite">
            <a:xfrm>
              <a:off x="2244" y="2563"/>
              <a:ext cx="930" cy="1075"/>
            </a:xfrm>
            <a:custGeom>
              <a:avLst/>
              <a:gdLst/>
              <a:ahLst/>
              <a:cxnLst>
                <a:cxn ang="0">
                  <a:pos x="929" y="645"/>
                </a:cxn>
                <a:cxn ang="0">
                  <a:pos x="887" y="634"/>
                </a:cxn>
                <a:cxn ang="0">
                  <a:pos x="847" y="620"/>
                </a:cxn>
                <a:cxn ang="0">
                  <a:pos x="807" y="603"/>
                </a:cxn>
                <a:cxn ang="0">
                  <a:pos x="771" y="582"/>
                </a:cxn>
                <a:cxn ang="0">
                  <a:pos x="735" y="557"/>
                </a:cxn>
                <a:cxn ang="0">
                  <a:pos x="703" y="529"/>
                </a:cxn>
                <a:cxn ang="0">
                  <a:pos x="673" y="497"/>
                </a:cxn>
                <a:cxn ang="0">
                  <a:pos x="648" y="465"/>
                </a:cxn>
                <a:cxn ang="0">
                  <a:pos x="624" y="428"/>
                </a:cxn>
                <a:cxn ang="0">
                  <a:pos x="607" y="398"/>
                </a:cxn>
                <a:cxn ang="0">
                  <a:pos x="594" y="366"/>
                </a:cxn>
                <a:cxn ang="0">
                  <a:pos x="583" y="332"/>
                </a:cxn>
                <a:cxn ang="0">
                  <a:pos x="577" y="298"/>
                </a:cxn>
                <a:cxn ang="0">
                  <a:pos x="575" y="264"/>
                </a:cxn>
                <a:cxn ang="0">
                  <a:pos x="576" y="229"/>
                </a:cxn>
                <a:cxn ang="0">
                  <a:pos x="748" y="229"/>
                </a:cxn>
                <a:cxn ang="0">
                  <a:pos x="360" y="0"/>
                </a:cxn>
                <a:cxn ang="0">
                  <a:pos x="0" y="236"/>
                </a:cxn>
                <a:cxn ang="0">
                  <a:pos x="136" y="237"/>
                </a:cxn>
                <a:cxn ang="0">
                  <a:pos x="141" y="299"/>
                </a:cxn>
                <a:cxn ang="0">
                  <a:pos x="150" y="362"/>
                </a:cxn>
                <a:cxn ang="0">
                  <a:pos x="165" y="422"/>
                </a:cxn>
                <a:cxn ang="0">
                  <a:pos x="182" y="483"/>
                </a:cxn>
                <a:cxn ang="0">
                  <a:pos x="204" y="541"/>
                </a:cxn>
                <a:cxn ang="0">
                  <a:pos x="231" y="598"/>
                </a:cxn>
                <a:cxn ang="0">
                  <a:pos x="262" y="653"/>
                </a:cxn>
                <a:cxn ang="0">
                  <a:pos x="296" y="704"/>
                </a:cxn>
                <a:cxn ang="0">
                  <a:pos x="333" y="752"/>
                </a:cxn>
                <a:cxn ang="0">
                  <a:pos x="374" y="797"/>
                </a:cxn>
                <a:cxn ang="0">
                  <a:pos x="419" y="841"/>
                </a:cxn>
                <a:cxn ang="0">
                  <a:pos x="465" y="880"/>
                </a:cxn>
                <a:cxn ang="0">
                  <a:pos x="514" y="917"/>
                </a:cxn>
                <a:cxn ang="0">
                  <a:pos x="566" y="951"/>
                </a:cxn>
                <a:cxn ang="0">
                  <a:pos x="620" y="980"/>
                </a:cxn>
                <a:cxn ang="0">
                  <a:pos x="675" y="1007"/>
                </a:cxn>
                <a:cxn ang="0">
                  <a:pos x="732" y="1029"/>
                </a:cxn>
                <a:cxn ang="0">
                  <a:pos x="790" y="1048"/>
                </a:cxn>
                <a:cxn ang="0">
                  <a:pos x="849" y="1062"/>
                </a:cxn>
                <a:cxn ang="0">
                  <a:pos x="910" y="1074"/>
                </a:cxn>
                <a:cxn ang="0">
                  <a:pos x="772" y="845"/>
                </a:cxn>
                <a:cxn ang="0">
                  <a:pos x="929" y="645"/>
                </a:cxn>
              </a:cxnLst>
              <a:rect l="0" t="0" r="r" b="b"/>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grpFill/>
            <a:ln w="12700" cap="rnd" cmpd="sng">
              <a:noFill/>
              <a:prstDash val="solid"/>
              <a:round/>
              <a:headEnd/>
              <a:tailEnd/>
            </a:ln>
            <a:effectLst>
              <a:outerShdw dist="35921" dir="2700000" algn="ctr" rotWithShape="0">
                <a:schemeClr val="bg2"/>
              </a:outerShdw>
            </a:effectLst>
          </p:spPr>
          <p:txBody>
            <a:bodyPr/>
            <a:lstStyle/>
            <a:p>
              <a:pPr defTabSz="1543050" fontAlgn="auto">
                <a:spcBef>
                  <a:spcPts val="0"/>
                </a:spcBef>
                <a:spcAft>
                  <a:spcPts val="0"/>
                </a:spcAft>
                <a:defRPr/>
              </a:pPr>
              <a:endParaRPr lang="zh-CN" altLang="en-US" sz="3000">
                <a:latin typeface="+mn-lt"/>
                <a:ea typeface="+mn-ea"/>
              </a:endParaRPr>
            </a:p>
          </p:txBody>
        </p:sp>
        <p:sp>
          <p:nvSpPr>
            <p:cNvPr id="13" name="Freeform 17"/>
            <p:cNvSpPr>
              <a:spLocks/>
            </p:cNvSpPr>
            <p:nvPr/>
          </p:nvSpPr>
          <p:spPr bwMode="blackWhite">
            <a:xfrm>
              <a:off x="3330" y="1909"/>
              <a:ext cx="943" cy="1065"/>
            </a:xfrm>
            <a:custGeom>
              <a:avLst/>
              <a:gdLst/>
              <a:ahLst/>
              <a:cxnLst>
                <a:cxn ang="0">
                  <a:pos x="554" y="1064"/>
                </a:cxn>
                <a:cxn ang="0">
                  <a:pos x="942" y="840"/>
                </a:cxn>
                <a:cxn ang="0">
                  <a:pos x="781" y="840"/>
                </a:cxn>
                <a:cxn ang="0">
                  <a:pos x="776" y="778"/>
                </a:cxn>
                <a:cxn ang="0">
                  <a:pos x="767" y="716"/>
                </a:cxn>
                <a:cxn ang="0">
                  <a:pos x="754" y="655"/>
                </a:cxn>
                <a:cxn ang="0">
                  <a:pos x="737" y="595"/>
                </a:cxn>
                <a:cxn ang="0">
                  <a:pos x="714" y="536"/>
                </a:cxn>
                <a:cxn ang="0">
                  <a:pos x="688" y="480"/>
                </a:cxn>
                <a:cxn ang="0">
                  <a:pos x="658" y="425"/>
                </a:cxn>
                <a:cxn ang="0">
                  <a:pos x="624" y="372"/>
                </a:cxn>
                <a:cxn ang="0">
                  <a:pos x="586" y="323"/>
                </a:cxn>
                <a:cxn ang="0">
                  <a:pos x="547" y="275"/>
                </a:cxn>
                <a:cxn ang="0">
                  <a:pos x="502" y="232"/>
                </a:cxn>
                <a:cxn ang="0">
                  <a:pos x="455" y="191"/>
                </a:cxn>
                <a:cxn ang="0">
                  <a:pos x="405" y="153"/>
                </a:cxn>
                <a:cxn ang="0">
                  <a:pos x="352" y="120"/>
                </a:cxn>
                <a:cxn ang="0">
                  <a:pos x="298" y="89"/>
                </a:cxn>
                <a:cxn ang="0">
                  <a:pos x="241" y="63"/>
                </a:cxn>
                <a:cxn ang="0">
                  <a:pos x="182" y="41"/>
                </a:cxn>
                <a:cxn ang="0">
                  <a:pos x="122" y="23"/>
                </a:cxn>
                <a:cxn ang="0">
                  <a:pos x="61" y="9"/>
                </a:cxn>
                <a:cxn ang="0">
                  <a:pos x="0" y="0"/>
                </a:cxn>
                <a:cxn ang="0">
                  <a:pos x="137" y="226"/>
                </a:cxn>
                <a:cxn ang="0">
                  <a:pos x="5" y="451"/>
                </a:cxn>
                <a:cxn ang="0">
                  <a:pos x="48" y="465"/>
                </a:cxn>
                <a:cxn ang="0">
                  <a:pos x="90" y="483"/>
                </a:cxn>
                <a:cxn ang="0">
                  <a:pos x="130" y="505"/>
                </a:cxn>
                <a:cxn ang="0">
                  <a:pos x="168" y="531"/>
                </a:cxn>
                <a:cxn ang="0">
                  <a:pos x="202" y="561"/>
                </a:cxn>
                <a:cxn ang="0">
                  <a:pos x="233" y="594"/>
                </a:cxn>
                <a:cxn ang="0">
                  <a:pos x="262" y="629"/>
                </a:cxn>
                <a:cxn ang="0">
                  <a:pos x="285" y="668"/>
                </a:cxn>
                <a:cxn ang="0">
                  <a:pos x="305" y="709"/>
                </a:cxn>
                <a:cxn ang="0">
                  <a:pos x="321" y="751"/>
                </a:cxn>
                <a:cxn ang="0">
                  <a:pos x="333" y="795"/>
                </a:cxn>
                <a:cxn ang="0">
                  <a:pos x="340" y="840"/>
                </a:cxn>
                <a:cxn ang="0">
                  <a:pos x="188" y="841"/>
                </a:cxn>
                <a:cxn ang="0">
                  <a:pos x="554" y="1064"/>
                </a:cxn>
              </a:cxnLst>
              <a:rect l="0" t="0" r="r" b="b"/>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grpFill/>
            <a:ln w="12700" cap="rnd" cmpd="sng">
              <a:noFill/>
              <a:prstDash val="solid"/>
              <a:round/>
              <a:headEnd/>
              <a:tailEnd/>
            </a:ln>
            <a:effectLst>
              <a:outerShdw dist="35921" dir="2700000" algn="ctr" rotWithShape="0">
                <a:schemeClr val="bg2"/>
              </a:outerShdw>
            </a:effectLst>
          </p:spPr>
          <p:txBody>
            <a:bodyPr/>
            <a:lstStyle/>
            <a:p>
              <a:pPr defTabSz="1543050" fontAlgn="auto">
                <a:spcBef>
                  <a:spcPts val="0"/>
                </a:spcBef>
                <a:spcAft>
                  <a:spcPts val="0"/>
                </a:spcAft>
                <a:defRPr/>
              </a:pPr>
              <a:endParaRPr lang="zh-CN" altLang="en-US" sz="3000">
                <a:latin typeface="+mn-lt"/>
                <a:ea typeface="+mn-ea"/>
              </a:endParaRPr>
            </a:p>
          </p:txBody>
        </p:sp>
      </p:grpSp>
      <p:sp>
        <p:nvSpPr>
          <p:cNvPr id="113673" name="Rectangle 6"/>
          <p:cNvSpPr>
            <a:spLocks noChangeArrowheads="1"/>
          </p:cNvSpPr>
          <p:nvPr/>
        </p:nvSpPr>
        <p:spPr bwMode="auto">
          <a:xfrm>
            <a:off x="8793163" y="2714625"/>
            <a:ext cx="3641725" cy="196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nchor="b">
            <a:spAutoFit/>
          </a:bodyPr>
          <a:lstStyle/>
          <a:p>
            <a:pPr defTabSz="787400" eaLnBrk="0" hangingPunct="0">
              <a:lnSpc>
                <a:spcPct val="150000"/>
              </a:lnSpc>
              <a:spcBef>
                <a:spcPct val="20000"/>
              </a:spcBef>
              <a:buClr>
                <a:srgbClr val="CAA65E"/>
              </a:buClr>
              <a:buFont typeface="Wingdings" pitchFamily="2" charset="2"/>
              <a:buChar char="n"/>
            </a:pPr>
            <a:r>
              <a:rPr lang="zh-CN" altLang="en-US" sz="1800" b="1">
                <a:solidFill>
                  <a:schemeClr val="bg1"/>
                </a:solidFill>
                <a:latin typeface="微软雅黑" pitchFamily="34" charset="-122"/>
                <a:ea typeface="微软雅黑" pitchFamily="34" charset="-122"/>
              </a:rPr>
              <a:t>商业形态角度</a:t>
            </a:r>
          </a:p>
          <a:p>
            <a:pPr defTabSz="787400" eaLnBrk="0" hangingPunct="0">
              <a:lnSpc>
                <a:spcPct val="150000"/>
              </a:lnSpc>
              <a:spcBef>
                <a:spcPct val="20000"/>
              </a:spcBef>
              <a:buClr>
                <a:srgbClr val="CAA65E"/>
              </a:buClr>
              <a:buFont typeface="Wingdings" pitchFamily="2" charset="2"/>
              <a:buChar char="n"/>
            </a:pPr>
            <a:r>
              <a:rPr lang="zh-CN" altLang="en-US" sz="1800">
                <a:solidFill>
                  <a:schemeClr val="bg1"/>
                </a:solidFill>
                <a:latin typeface="微软雅黑" pitchFamily="34" charset="-122"/>
                <a:ea typeface="微软雅黑" pitchFamily="34" charset="-122"/>
              </a:rPr>
              <a:t>改变目前面和线的布局现状，形成立体网络式的商业格局，提升购物的便利性、多样性和整体性。</a:t>
            </a:r>
          </a:p>
          <a:p>
            <a:pPr defTabSz="787400" eaLnBrk="0" hangingPunct="0">
              <a:spcBef>
                <a:spcPct val="20000"/>
              </a:spcBef>
              <a:buClr>
                <a:srgbClr val="CAA65E"/>
              </a:buClr>
              <a:buFont typeface="Wingdings" pitchFamily="2" charset="2"/>
              <a:buChar char="n"/>
            </a:pPr>
            <a:endParaRPr lang="zh-CN" altLang="en-US" sz="1400">
              <a:solidFill>
                <a:schemeClr val="bg1"/>
              </a:solidFill>
              <a:latin typeface="微软雅黑" pitchFamily="34" charset="-122"/>
              <a:ea typeface="微软雅黑" pitchFamily="34" charset="-122"/>
            </a:endParaRPr>
          </a:p>
        </p:txBody>
      </p:sp>
      <p:sp>
        <p:nvSpPr>
          <p:cNvPr id="113674" name="Rectangle 19"/>
          <p:cNvSpPr>
            <a:spLocks noChangeArrowheads="1"/>
          </p:cNvSpPr>
          <p:nvPr/>
        </p:nvSpPr>
        <p:spPr bwMode="auto">
          <a:xfrm>
            <a:off x="4344988" y="6507163"/>
            <a:ext cx="3522662" cy="1706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nchor="b">
            <a:spAutoFit/>
          </a:bodyPr>
          <a:lstStyle/>
          <a:p>
            <a:pPr defTabSz="787400" eaLnBrk="0" hangingPunct="0">
              <a:lnSpc>
                <a:spcPct val="150000"/>
              </a:lnSpc>
              <a:spcBef>
                <a:spcPct val="20000"/>
              </a:spcBef>
              <a:buClr>
                <a:srgbClr val="CAA65E"/>
              </a:buClr>
              <a:buFont typeface="Wingdings" pitchFamily="2" charset="2"/>
              <a:buChar char="n"/>
            </a:pPr>
            <a:r>
              <a:rPr lang="zh-CN" altLang="en-US" sz="1800" b="1">
                <a:solidFill>
                  <a:schemeClr val="bg1"/>
                </a:solidFill>
                <a:latin typeface="微软雅黑" pitchFamily="34" charset="-122"/>
                <a:ea typeface="微软雅黑" pitchFamily="34" charset="-122"/>
              </a:rPr>
              <a:t>业态构成角度</a:t>
            </a:r>
          </a:p>
          <a:p>
            <a:pPr defTabSz="787400" eaLnBrk="0" hangingPunct="0">
              <a:lnSpc>
                <a:spcPct val="150000"/>
              </a:lnSpc>
              <a:spcBef>
                <a:spcPct val="20000"/>
              </a:spcBef>
              <a:buClr>
                <a:srgbClr val="CAA65E"/>
              </a:buClr>
              <a:buFont typeface="Wingdings" pitchFamily="2" charset="2"/>
              <a:buChar char="n"/>
            </a:pPr>
            <a:r>
              <a:rPr lang="zh-CN" altLang="en-US" sz="1800">
                <a:solidFill>
                  <a:schemeClr val="bg1"/>
                </a:solidFill>
                <a:latin typeface="微软雅黑" pitchFamily="34" charset="-122"/>
                <a:ea typeface="微软雅黑" pitchFamily="34" charset="-122"/>
              </a:rPr>
              <a:t>根据不同区域主题定位划分，导入与之相符的业态。使整体业态规划合理有序。</a:t>
            </a:r>
          </a:p>
        </p:txBody>
      </p:sp>
      <p:sp>
        <p:nvSpPr>
          <p:cNvPr id="113675" name="Rectangle 21"/>
          <p:cNvSpPr>
            <a:spLocks noChangeArrowheads="1"/>
          </p:cNvSpPr>
          <p:nvPr/>
        </p:nvSpPr>
        <p:spPr bwMode="auto">
          <a:xfrm>
            <a:off x="8863013" y="6062663"/>
            <a:ext cx="3435350" cy="2532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nchor="b">
            <a:spAutoFit/>
          </a:bodyPr>
          <a:lstStyle/>
          <a:p>
            <a:pPr defTabSz="787400" eaLnBrk="0" hangingPunct="0">
              <a:lnSpc>
                <a:spcPct val="150000"/>
              </a:lnSpc>
              <a:spcBef>
                <a:spcPct val="20000"/>
              </a:spcBef>
              <a:buClr>
                <a:srgbClr val="CAA65E"/>
              </a:buClr>
              <a:buFont typeface="Wingdings" pitchFamily="2" charset="2"/>
              <a:buChar char="n"/>
            </a:pPr>
            <a:r>
              <a:rPr lang="zh-CN" altLang="en-US" sz="1800" b="1">
                <a:solidFill>
                  <a:schemeClr val="bg1"/>
                </a:solidFill>
                <a:latin typeface="微软雅黑" pitchFamily="34" charset="-122"/>
                <a:ea typeface="微软雅黑" pitchFamily="34" charset="-122"/>
              </a:rPr>
              <a:t>消费角度</a:t>
            </a:r>
          </a:p>
          <a:p>
            <a:pPr defTabSz="787400" eaLnBrk="0" hangingPunct="0">
              <a:lnSpc>
                <a:spcPct val="150000"/>
              </a:lnSpc>
              <a:spcBef>
                <a:spcPct val="20000"/>
              </a:spcBef>
              <a:buClr>
                <a:srgbClr val="CAA65E"/>
              </a:buClr>
              <a:buFont typeface="Wingdings" pitchFamily="2" charset="2"/>
              <a:buChar char="n"/>
            </a:pPr>
            <a:r>
              <a:rPr lang="zh-CN" altLang="en-US" sz="1800">
                <a:solidFill>
                  <a:schemeClr val="bg1"/>
                </a:solidFill>
                <a:latin typeface="微软雅黑" pitchFamily="34" charset="-122"/>
                <a:ea typeface="微软雅黑" pitchFamily="34" charset="-122"/>
              </a:rPr>
              <a:t>消费主要由项目周边的商务型消费、轨交沿线的目的性消费和其他区域的体验式消费组成。本项将争对不同消费类型进行主题功能的划分，使项目整体充满竞争力。</a:t>
            </a:r>
          </a:p>
        </p:txBody>
      </p:sp>
      <p:sp>
        <p:nvSpPr>
          <p:cNvPr id="113676" name="Rectangle 2"/>
          <p:cNvSpPr>
            <a:spLocks noChangeArrowheads="1"/>
          </p:cNvSpPr>
          <p:nvPr/>
        </p:nvSpPr>
        <p:spPr bwMode="auto">
          <a:xfrm>
            <a:off x="619125" y="1328738"/>
            <a:ext cx="86423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987" tIns="45993" rIns="91987" bIns="45993" anchor="ctr">
            <a:spAutoFit/>
          </a:bodyPr>
          <a:lstStyle/>
          <a:p>
            <a:pPr defTabSz="1543050" eaLnBrk="0" hangingPunct="0"/>
            <a:r>
              <a:rPr lang="zh-CN" altLang="en-US" b="1">
                <a:solidFill>
                  <a:srgbClr val="0033CC"/>
                </a:solidFill>
                <a:latin typeface="微软雅黑" pitchFamily="34" charset="-122"/>
                <a:ea typeface="微软雅黑" pitchFamily="34" charset="-122"/>
              </a:rPr>
              <a:t>从另外四个角度进行总结，探讨发展方向</a:t>
            </a:r>
            <a:endParaRPr lang="en-US" altLang="zh-CN" b="1">
              <a:solidFill>
                <a:srgbClr val="0033CC"/>
              </a:solidFill>
              <a:latin typeface="微软雅黑" pitchFamily="34" charset="-122"/>
              <a:ea typeface="微软雅黑" pitchFamily="34" charset="-122"/>
            </a:endParaRPr>
          </a:p>
        </p:txBody>
      </p:sp>
      <p:sp>
        <p:nvSpPr>
          <p:cNvPr id="113677"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定位论证</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1"/>
          <p:cNvSpPr txBox="1">
            <a:spLocks noChangeArrowheads="1"/>
          </p:cNvSpPr>
          <p:nvPr/>
        </p:nvSpPr>
        <p:spPr bwMode="auto">
          <a:xfrm>
            <a:off x="3117850" y="7986713"/>
            <a:ext cx="1814513"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1900" b="1">
                <a:solidFill>
                  <a:srgbClr val="0033CC"/>
                </a:solidFill>
                <a:latin typeface="微软雅黑" pitchFamily="34" charset="-122"/>
                <a:ea typeface="微软雅黑" pitchFamily="34" charset="-122"/>
              </a:rPr>
              <a:t>区域商圈</a:t>
            </a:r>
          </a:p>
        </p:txBody>
      </p:sp>
      <p:sp>
        <p:nvSpPr>
          <p:cNvPr id="114691" name="Text Box 22"/>
          <p:cNvSpPr txBox="1">
            <a:spLocks noChangeArrowheads="1"/>
          </p:cNvSpPr>
          <p:nvPr/>
        </p:nvSpPr>
        <p:spPr bwMode="auto">
          <a:xfrm>
            <a:off x="4776788" y="7986713"/>
            <a:ext cx="167322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1900" b="1">
                <a:solidFill>
                  <a:srgbClr val="0033CC"/>
                </a:solidFill>
                <a:latin typeface="微软雅黑" pitchFamily="34" charset="-122"/>
                <a:ea typeface="微软雅黑" pitchFamily="34" charset="-122"/>
              </a:rPr>
              <a:t>城市商圈</a:t>
            </a:r>
          </a:p>
        </p:txBody>
      </p:sp>
      <p:sp>
        <p:nvSpPr>
          <p:cNvPr id="114692" name="Text Box 23"/>
          <p:cNvSpPr txBox="1">
            <a:spLocks noChangeArrowheads="1"/>
          </p:cNvSpPr>
          <p:nvPr/>
        </p:nvSpPr>
        <p:spPr bwMode="auto">
          <a:xfrm>
            <a:off x="6657975" y="7986713"/>
            <a:ext cx="1570038"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1900" b="1">
                <a:solidFill>
                  <a:srgbClr val="0033CC"/>
                </a:solidFill>
                <a:latin typeface="微软雅黑" pitchFamily="34" charset="-122"/>
                <a:ea typeface="微软雅黑" pitchFamily="34" charset="-122"/>
              </a:rPr>
              <a:t>泛商圈</a:t>
            </a:r>
          </a:p>
        </p:txBody>
      </p:sp>
      <p:sp>
        <p:nvSpPr>
          <p:cNvPr id="5" name="Arc 4"/>
          <p:cNvSpPr>
            <a:spLocks/>
          </p:cNvSpPr>
          <p:nvPr/>
        </p:nvSpPr>
        <p:spPr bwMode="auto">
          <a:xfrm rot="10800000" flipH="1" flipV="1">
            <a:off x="2878138" y="3017838"/>
            <a:ext cx="5105400" cy="48053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33CC">
              <a:alpha val="38000"/>
            </a:srgbClr>
          </a:solidFill>
          <a:ln w="25400" algn="ctr">
            <a:solidFill>
              <a:schemeClr val="bg1">
                <a:lumMod val="85000"/>
              </a:schemeClr>
            </a:solidFill>
            <a:miter lim="800000"/>
            <a:headEnd/>
            <a:tailEnd/>
          </a:ln>
          <a:effectLst>
            <a:outerShdw blurRad="50800" dist="63500" dir="18900000" algn="bl" rotWithShape="0">
              <a:prstClr val="black">
                <a:alpha val="40000"/>
              </a:prstClr>
            </a:outerShdw>
          </a:effectLst>
        </p:spPr>
        <p:txBody>
          <a:bodyPr anchor="ctr"/>
          <a:lstStyle/>
          <a:p>
            <a:pPr marL="271463" indent="-271463" algn="ctr" defTabSz="1543050" eaLnBrk="0" fontAlgn="auto" hangingPunct="0">
              <a:lnSpc>
                <a:spcPct val="150000"/>
              </a:lnSpc>
              <a:spcBef>
                <a:spcPts val="0"/>
              </a:spcBef>
              <a:spcAft>
                <a:spcPts val="0"/>
              </a:spcAft>
              <a:buClr>
                <a:schemeClr val="tx1"/>
              </a:buClr>
              <a:defRPr/>
            </a:pPr>
            <a:endParaRPr lang="zh-CN" altLang="en-US" sz="1400" b="1" kern="0" dirty="0">
              <a:solidFill>
                <a:schemeClr val="bg1"/>
              </a:solidFill>
              <a:latin typeface="微软雅黑" pitchFamily="34" charset="-122"/>
              <a:ea typeface="微软雅黑" pitchFamily="34" charset="-122"/>
            </a:endParaRPr>
          </a:p>
        </p:txBody>
      </p:sp>
      <p:sp>
        <p:nvSpPr>
          <p:cNvPr id="6" name="Arc 3"/>
          <p:cNvSpPr>
            <a:spLocks/>
          </p:cNvSpPr>
          <p:nvPr/>
        </p:nvSpPr>
        <p:spPr bwMode="auto">
          <a:xfrm rot="10800000" flipH="1" flipV="1">
            <a:off x="2879725" y="4427538"/>
            <a:ext cx="3384550" cy="34131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33CC"/>
          </a:solidFill>
          <a:ln w="25400" algn="ctr">
            <a:solidFill>
              <a:schemeClr val="bg1">
                <a:lumMod val="85000"/>
              </a:schemeClr>
            </a:solidFill>
            <a:miter lim="800000"/>
            <a:headEnd/>
            <a:tailEnd/>
          </a:ln>
          <a:effectLst>
            <a:outerShdw blurRad="50800" dist="63500" dir="18900000" algn="bl" rotWithShape="0">
              <a:prstClr val="black">
                <a:alpha val="40000"/>
              </a:prstClr>
            </a:outerShdw>
          </a:effectLst>
        </p:spPr>
        <p:txBody>
          <a:bodyPr anchor="ctr"/>
          <a:lstStyle/>
          <a:p>
            <a:pPr marL="271463" indent="-271463" algn="ctr" defTabSz="1543050" eaLnBrk="0" fontAlgn="auto" hangingPunct="0">
              <a:lnSpc>
                <a:spcPts val="2500"/>
              </a:lnSpc>
              <a:spcBef>
                <a:spcPts val="0"/>
              </a:spcBef>
              <a:spcAft>
                <a:spcPts val="0"/>
              </a:spcAft>
              <a:buClr>
                <a:schemeClr val="tx1"/>
              </a:buClr>
              <a:defRPr/>
            </a:pPr>
            <a:endParaRPr lang="zh-CN" altLang="en-US" sz="1400" b="1" kern="0" dirty="0">
              <a:solidFill>
                <a:schemeClr val="bg1"/>
              </a:solidFill>
              <a:latin typeface="微软雅黑" pitchFamily="34" charset="-122"/>
              <a:ea typeface="微软雅黑" pitchFamily="34" charset="-122"/>
            </a:endParaRPr>
          </a:p>
        </p:txBody>
      </p:sp>
      <p:sp>
        <p:nvSpPr>
          <p:cNvPr id="7" name="Arc 2"/>
          <p:cNvSpPr>
            <a:spLocks/>
          </p:cNvSpPr>
          <p:nvPr/>
        </p:nvSpPr>
        <p:spPr bwMode="auto">
          <a:xfrm rot="10800000" flipH="1" flipV="1">
            <a:off x="2879725" y="5773738"/>
            <a:ext cx="1752600" cy="207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3366CC"/>
          </a:solidFill>
          <a:ln w="25400" algn="ctr">
            <a:solidFill>
              <a:schemeClr val="bg1">
                <a:lumMod val="85000"/>
              </a:schemeClr>
            </a:solidFill>
            <a:miter lim="800000"/>
            <a:headEnd/>
            <a:tailEnd/>
          </a:ln>
          <a:effectLst>
            <a:outerShdw blurRad="50800" dist="63500" dir="18900000" algn="bl" rotWithShape="0">
              <a:prstClr val="black">
                <a:alpha val="40000"/>
              </a:prstClr>
            </a:outerShdw>
          </a:effectLst>
        </p:spPr>
        <p:txBody>
          <a:bodyPr anchor="ctr"/>
          <a:lstStyle/>
          <a:p>
            <a:pPr marL="271463" indent="-271463" algn="ctr" defTabSz="1543050" eaLnBrk="0" fontAlgn="auto" hangingPunct="0">
              <a:lnSpc>
                <a:spcPts val="2000"/>
              </a:lnSpc>
              <a:spcBef>
                <a:spcPts val="0"/>
              </a:spcBef>
              <a:spcAft>
                <a:spcPts val="0"/>
              </a:spcAft>
              <a:buClr>
                <a:schemeClr val="tx1"/>
              </a:buClr>
              <a:defRPr/>
            </a:pPr>
            <a:endParaRPr lang="zh-CN" altLang="en-US" sz="1400" b="1" kern="0" dirty="0">
              <a:solidFill>
                <a:schemeClr val="bg1"/>
              </a:solidFill>
              <a:latin typeface="微软雅黑" pitchFamily="34" charset="-122"/>
              <a:ea typeface="微软雅黑" pitchFamily="34" charset="-122"/>
            </a:endParaRPr>
          </a:p>
        </p:txBody>
      </p:sp>
      <p:sp>
        <p:nvSpPr>
          <p:cNvPr id="8" name="Line 6"/>
          <p:cNvSpPr>
            <a:spLocks noChangeShapeType="1"/>
          </p:cNvSpPr>
          <p:nvPr/>
        </p:nvSpPr>
        <p:spPr bwMode="auto">
          <a:xfrm>
            <a:off x="2860675" y="7840663"/>
            <a:ext cx="6102350" cy="0"/>
          </a:xfrm>
          <a:prstGeom prst="line">
            <a:avLst/>
          </a:prstGeom>
          <a:noFill/>
          <a:ln w="25400">
            <a:solidFill>
              <a:srgbClr val="0033CC"/>
            </a:solidFill>
            <a:round/>
            <a:headEnd/>
            <a:tailEnd type="triangle" w="med" len="med"/>
          </a:ln>
          <a:effectLst/>
        </p:spPr>
        <p:txBody>
          <a:bodyPr lIns="0" tIns="0" rIns="0" bIns="0">
            <a:spAutoFit/>
          </a:bodyP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16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Line 7"/>
          <p:cNvSpPr>
            <a:spLocks noChangeShapeType="1"/>
          </p:cNvSpPr>
          <p:nvPr/>
        </p:nvSpPr>
        <p:spPr bwMode="auto">
          <a:xfrm flipV="1">
            <a:off x="2855913" y="2422525"/>
            <a:ext cx="6350" cy="5438775"/>
          </a:xfrm>
          <a:prstGeom prst="line">
            <a:avLst/>
          </a:prstGeom>
          <a:noFill/>
          <a:ln w="25400">
            <a:solidFill>
              <a:srgbClr val="0033CC"/>
            </a:solidFill>
            <a:round/>
            <a:headEnd/>
            <a:tailEnd type="triangle" w="med" len="med"/>
          </a:ln>
          <a:effectLst/>
        </p:spPr>
        <p:txBody>
          <a:bodyPr lIns="0" tIns="0" rIns="0" bIns="0">
            <a:spAutoFit/>
          </a:bodyP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30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4698" name="Text Box 8"/>
          <p:cNvSpPr txBox="1">
            <a:spLocks noChangeArrowheads="1"/>
          </p:cNvSpPr>
          <p:nvPr/>
        </p:nvSpPr>
        <p:spPr bwMode="auto">
          <a:xfrm>
            <a:off x="3205163" y="6705600"/>
            <a:ext cx="186372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1900" b="1">
                <a:solidFill>
                  <a:schemeClr val="bg1"/>
                </a:solidFill>
                <a:latin typeface="微软雅黑" pitchFamily="34" charset="-122"/>
                <a:ea typeface="微软雅黑" pitchFamily="34" charset="-122"/>
              </a:rPr>
              <a:t>看市中心</a:t>
            </a:r>
          </a:p>
        </p:txBody>
      </p:sp>
      <p:sp>
        <p:nvSpPr>
          <p:cNvPr id="114699" name="Text Box 9"/>
          <p:cNvSpPr txBox="1">
            <a:spLocks noChangeArrowheads="1"/>
          </p:cNvSpPr>
          <p:nvPr/>
        </p:nvSpPr>
        <p:spPr bwMode="auto">
          <a:xfrm>
            <a:off x="3205163" y="5073650"/>
            <a:ext cx="204152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1900" b="1">
                <a:solidFill>
                  <a:schemeClr val="bg1"/>
                </a:solidFill>
                <a:latin typeface="微软雅黑" pitchFamily="34" charset="-122"/>
                <a:ea typeface="微软雅黑" pitchFamily="34" charset="-122"/>
              </a:rPr>
              <a:t>看轨交商圈</a:t>
            </a:r>
          </a:p>
        </p:txBody>
      </p:sp>
      <p:sp>
        <p:nvSpPr>
          <p:cNvPr id="114700" name="Text Box 10"/>
          <p:cNvSpPr txBox="1">
            <a:spLocks noChangeArrowheads="1"/>
          </p:cNvSpPr>
          <p:nvPr/>
        </p:nvSpPr>
        <p:spPr bwMode="auto">
          <a:xfrm>
            <a:off x="3154363" y="3830638"/>
            <a:ext cx="243840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spcBef>
                <a:spcPct val="50000"/>
              </a:spcBef>
            </a:pPr>
            <a:r>
              <a:rPr lang="zh-CN" altLang="en-US" sz="1900" b="1">
                <a:solidFill>
                  <a:schemeClr val="bg1"/>
                </a:solidFill>
                <a:latin typeface="微软雅黑" pitchFamily="34" charset="-122"/>
                <a:ea typeface="微软雅黑" pitchFamily="34" charset="-122"/>
              </a:rPr>
              <a:t>看无锡市</a:t>
            </a:r>
          </a:p>
        </p:txBody>
      </p:sp>
      <p:sp>
        <p:nvSpPr>
          <p:cNvPr id="114701" name="Text Box 11"/>
          <p:cNvSpPr txBox="1">
            <a:spLocks noChangeArrowheads="1"/>
          </p:cNvSpPr>
          <p:nvPr/>
        </p:nvSpPr>
        <p:spPr bwMode="auto">
          <a:xfrm>
            <a:off x="1173163" y="6578600"/>
            <a:ext cx="1419225"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1900" b="1">
                <a:solidFill>
                  <a:srgbClr val="0033CC"/>
                </a:solidFill>
                <a:latin typeface="微软雅黑" pitchFamily="34" charset="-122"/>
                <a:ea typeface="微软雅黑" pitchFamily="34" charset="-122"/>
              </a:rPr>
              <a:t>核心圈层</a:t>
            </a:r>
          </a:p>
        </p:txBody>
      </p:sp>
      <p:sp>
        <p:nvSpPr>
          <p:cNvPr id="114702" name="Text Box 12"/>
          <p:cNvSpPr txBox="1">
            <a:spLocks noChangeArrowheads="1"/>
          </p:cNvSpPr>
          <p:nvPr/>
        </p:nvSpPr>
        <p:spPr bwMode="auto">
          <a:xfrm>
            <a:off x="1173163" y="3700463"/>
            <a:ext cx="141922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1900" b="1">
                <a:solidFill>
                  <a:srgbClr val="0033CC"/>
                </a:solidFill>
                <a:latin typeface="微软雅黑" pitchFamily="34" charset="-122"/>
                <a:ea typeface="微软雅黑" pitchFamily="34" charset="-122"/>
              </a:rPr>
              <a:t>辐射圈层</a:t>
            </a:r>
          </a:p>
        </p:txBody>
      </p:sp>
      <p:sp>
        <p:nvSpPr>
          <p:cNvPr id="114703" name="Text Box 13"/>
          <p:cNvSpPr txBox="1">
            <a:spLocks noChangeArrowheads="1"/>
          </p:cNvSpPr>
          <p:nvPr/>
        </p:nvSpPr>
        <p:spPr bwMode="auto">
          <a:xfrm>
            <a:off x="1173163" y="4792663"/>
            <a:ext cx="141922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50000"/>
              </a:spcBef>
            </a:pPr>
            <a:r>
              <a:rPr lang="zh-CN" altLang="en-US" sz="1900" b="1">
                <a:solidFill>
                  <a:srgbClr val="0033CC"/>
                </a:solidFill>
                <a:latin typeface="微软雅黑" pitchFamily="34" charset="-122"/>
                <a:ea typeface="微软雅黑" pitchFamily="34" charset="-122"/>
              </a:rPr>
              <a:t>次级圈层</a:t>
            </a:r>
          </a:p>
        </p:txBody>
      </p:sp>
      <p:sp>
        <p:nvSpPr>
          <p:cNvPr id="16" name="Line 14"/>
          <p:cNvSpPr>
            <a:spLocks noChangeShapeType="1"/>
          </p:cNvSpPr>
          <p:nvPr/>
        </p:nvSpPr>
        <p:spPr bwMode="auto">
          <a:xfrm>
            <a:off x="2879725" y="7964488"/>
            <a:ext cx="1752600" cy="0"/>
          </a:xfrm>
          <a:prstGeom prst="line">
            <a:avLst/>
          </a:prstGeom>
          <a:noFill/>
          <a:ln w="9525">
            <a:solidFill>
              <a:srgbClr val="0033CC"/>
            </a:solidFill>
            <a:round/>
            <a:headEnd type="triangle" w="med" len="med"/>
            <a:tailEnd type="triangle" w="med" len="med"/>
          </a:ln>
          <a:effectLst/>
        </p:spPr>
        <p:txBody>
          <a:bodyP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16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Line 15"/>
          <p:cNvSpPr>
            <a:spLocks noChangeShapeType="1"/>
          </p:cNvSpPr>
          <p:nvPr/>
        </p:nvSpPr>
        <p:spPr bwMode="auto">
          <a:xfrm>
            <a:off x="2876550" y="7815263"/>
            <a:ext cx="0" cy="228600"/>
          </a:xfrm>
          <a:prstGeom prst="line">
            <a:avLst/>
          </a:prstGeom>
          <a:noFill/>
          <a:ln w="9525">
            <a:solidFill>
              <a:srgbClr val="0033CC"/>
            </a:solidFill>
            <a:round/>
            <a:headEnd/>
            <a:tailEnd/>
          </a:ln>
          <a:effectLst/>
        </p:spPr>
        <p:txBody>
          <a:bodyP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16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Line 16"/>
          <p:cNvSpPr>
            <a:spLocks noChangeShapeType="1"/>
          </p:cNvSpPr>
          <p:nvPr/>
        </p:nvSpPr>
        <p:spPr bwMode="auto">
          <a:xfrm>
            <a:off x="4632325" y="7815263"/>
            <a:ext cx="0" cy="228600"/>
          </a:xfrm>
          <a:prstGeom prst="line">
            <a:avLst/>
          </a:prstGeom>
          <a:noFill/>
          <a:ln w="9525">
            <a:solidFill>
              <a:srgbClr val="0033CC"/>
            </a:solidFill>
            <a:round/>
            <a:headEnd/>
            <a:tailEnd/>
          </a:ln>
          <a:effectLst/>
        </p:spPr>
        <p:txBody>
          <a:bodyP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16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Line 17"/>
          <p:cNvSpPr>
            <a:spLocks noChangeShapeType="1"/>
          </p:cNvSpPr>
          <p:nvPr/>
        </p:nvSpPr>
        <p:spPr bwMode="auto">
          <a:xfrm>
            <a:off x="6264275" y="7815263"/>
            <a:ext cx="0" cy="228600"/>
          </a:xfrm>
          <a:prstGeom prst="line">
            <a:avLst/>
          </a:prstGeom>
          <a:noFill/>
          <a:ln w="9525">
            <a:solidFill>
              <a:srgbClr val="0033CC"/>
            </a:solidFill>
            <a:round/>
            <a:headEnd/>
            <a:tailEnd/>
          </a:ln>
          <a:effectLst/>
        </p:spPr>
        <p:txBody>
          <a:bodyP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16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Line 18"/>
          <p:cNvSpPr>
            <a:spLocks noChangeShapeType="1"/>
          </p:cNvSpPr>
          <p:nvPr/>
        </p:nvSpPr>
        <p:spPr bwMode="auto">
          <a:xfrm>
            <a:off x="7974013" y="7815263"/>
            <a:ext cx="0" cy="228600"/>
          </a:xfrm>
          <a:prstGeom prst="line">
            <a:avLst/>
          </a:prstGeom>
          <a:noFill/>
          <a:ln w="9525">
            <a:solidFill>
              <a:srgbClr val="0033CC"/>
            </a:solidFill>
            <a:round/>
            <a:headEnd/>
            <a:tailEnd/>
          </a:ln>
          <a:effectLst/>
        </p:spPr>
        <p:txBody>
          <a:bodyP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16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Line 19"/>
          <p:cNvSpPr>
            <a:spLocks noChangeShapeType="1"/>
          </p:cNvSpPr>
          <p:nvPr/>
        </p:nvSpPr>
        <p:spPr bwMode="auto">
          <a:xfrm>
            <a:off x="4632325" y="7964488"/>
            <a:ext cx="1631950" cy="0"/>
          </a:xfrm>
          <a:prstGeom prst="line">
            <a:avLst/>
          </a:prstGeom>
          <a:noFill/>
          <a:ln w="9525">
            <a:solidFill>
              <a:srgbClr val="0033CC"/>
            </a:solidFill>
            <a:round/>
            <a:headEnd type="triangle" w="med" len="med"/>
            <a:tailEnd type="triangle" w="med" len="med"/>
          </a:ln>
          <a:effectLst/>
        </p:spPr>
        <p:txBody>
          <a:bodyP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16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Line 20"/>
          <p:cNvSpPr>
            <a:spLocks noChangeShapeType="1"/>
          </p:cNvSpPr>
          <p:nvPr/>
        </p:nvSpPr>
        <p:spPr bwMode="auto">
          <a:xfrm>
            <a:off x="6264275" y="7964488"/>
            <a:ext cx="1693863" cy="0"/>
          </a:xfrm>
          <a:prstGeom prst="line">
            <a:avLst/>
          </a:prstGeom>
          <a:noFill/>
          <a:ln w="9525">
            <a:solidFill>
              <a:srgbClr val="0033CC"/>
            </a:solidFill>
            <a:round/>
            <a:headEnd type="triangle" w="med" len="med"/>
            <a:tailEnd type="triangle" w="med" len="med"/>
          </a:ln>
          <a:effectLst/>
        </p:spPr>
        <p:txBody>
          <a:bodyP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1600" kern="0" dirty="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Text Box 27"/>
          <p:cNvSpPr txBox="1">
            <a:spLocks noChangeArrowheads="1"/>
          </p:cNvSpPr>
          <p:nvPr/>
        </p:nvSpPr>
        <p:spPr bwMode="auto">
          <a:xfrm>
            <a:off x="9528175" y="3686175"/>
            <a:ext cx="5981700" cy="630238"/>
          </a:xfrm>
          <a:prstGeom prst="rect">
            <a:avLst/>
          </a:prstGeom>
          <a:solidFill>
            <a:srgbClr val="0033CC">
              <a:alpha val="38000"/>
            </a:srgbClr>
          </a:solidFill>
          <a:ln w="25400" algn="ctr">
            <a:solidFill>
              <a:schemeClr val="bg1">
                <a:lumMod val="85000"/>
              </a:schemeClr>
            </a:solidFill>
            <a:miter lim="800000"/>
            <a:headEnd/>
            <a:tailEnd/>
          </a:ln>
          <a:effectLst>
            <a:outerShdw blurRad="50800" dist="63500" dir="18900000" algn="bl" rotWithShape="0">
              <a:prstClr val="black">
                <a:alpha val="40000"/>
              </a:prstClr>
            </a:outerShdw>
          </a:effectLst>
        </p:spPr>
        <p:txBody>
          <a:bodyPr anchor="ctr"/>
          <a:lstStyle/>
          <a:p>
            <a:pPr marL="271463" indent="-271463" algn="ctr" defTabSz="1543050" eaLnBrk="0" hangingPunct="0">
              <a:lnSpc>
                <a:spcPct val="150000"/>
              </a:lnSpc>
              <a:buClr>
                <a:schemeClr val="tx1"/>
              </a:buClr>
              <a:defRPr/>
            </a:pPr>
            <a:r>
              <a:rPr lang="zh-CN" altLang="en-US" sz="1900" b="1">
                <a:solidFill>
                  <a:schemeClr val="bg1"/>
                </a:solidFill>
                <a:latin typeface="微软雅黑" pitchFamily="34" charset="-122"/>
                <a:ea typeface="微软雅黑" pitchFamily="34" charset="-122"/>
              </a:rPr>
              <a:t>外围消费客群导入的可能性</a:t>
            </a:r>
          </a:p>
        </p:txBody>
      </p:sp>
      <p:sp>
        <p:nvSpPr>
          <p:cNvPr id="27" name="Text Box 28"/>
          <p:cNvSpPr txBox="1">
            <a:spLocks noChangeArrowheads="1"/>
          </p:cNvSpPr>
          <p:nvPr/>
        </p:nvSpPr>
        <p:spPr bwMode="auto">
          <a:xfrm>
            <a:off x="9534525" y="5535613"/>
            <a:ext cx="5981700" cy="628650"/>
          </a:xfrm>
          <a:prstGeom prst="rect">
            <a:avLst/>
          </a:prstGeom>
          <a:solidFill>
            <a:srgbClr val="0033CC"/>
          </a:solidFill>
          <a:ln w="25400" algn="ctr">
            <a:solidFill>
              <a:schemeClr val="bg1">
                <a:lumMod val="85000"/>
              </a:schemeClr>
            </a:solidFill>
            <a:miter lim="800000"/>
            <a:headEnd/>
            <a:tailEnd/>
          </a:ln>
          <a:effectLst>
            <a:outerShdw blurRad="50800" dist="63500" dir="18900000" algn="bl" rotWithShape="0">
              <a:prstClr val="black">
                <a:alpha val="40000"/>
              </a:prstClr>
            </a:outerShdw>
          </a:effectLst>
        </p:spPr>
        <p:txBody>
          <a:bodyPr anchor="ctr"/>
          <a:lstStyle/>
          <a:p>
            <a:pPr marL="271463" indent="-271463" algn="ctr" defTabSz="1543050" eaLnBrk="0" hangingPunct="0">
              <a:lnSpc>
                <a:spcPts val="2500"/>
              </a:lnSpc>
              <a:buClr>
                <a:schemeClr val="tx1"/>
              </a:buClr>
              <a:defRPr/>
            </a:pPr>
            <a:r>
              <a:rPr lang="zh-CN" altLang="en-US" sz="1900" b="1">
                <a:solidFill>
                  <a:schemeClr val="bg1"/>
                </a:solidFill>
                <a:latin typeface="微软雅黑" pitchFamily="34" charset="-122"/>
                <a:ea typeface="微软雅黑" pitchFamily="34" charset="-122"/>
              </a:rPr>
              <a:t>地铁沿线市场机会点</a:t>
            </a:r>
          </a:p>
        </p:txBody>
      </p:sp>
      <p:sp>
        <p:nvSpPr>
          <p:cNvPr id="28" name="Text Box 29"/>
          <p:cNvSpPr txBox="1">
            <a:spLocks noChangeArrowheads="1"/>
          </p:cNvSpPr>
          <p:nvPr/>
        </p:nvSpPr>
        <p:spPr bwMode="auto">
          <a:xfrm>
            <a:off x="9534525" y="7219950"/>
            <a:ext cx="5981700" cy="546100"/>
          </a:xfrm>
          <a:prstGeom prst="rect">
            <a:avLst/>
          </a:prstGeom>
          <a:solidFill>
            <a:srgbClr val="3366CC"/>
          </a:solidFill>
          <a:ln w="25400" algn="ctr">
            <a:solidFill>
              <a:schemeClr val="bg1">
                <a:lumMod val="85000"/>
              </a:schemeClr>
            </a:solidFill>
            <a:miter lim="800000"/>
            <a:headEnd/>
            <a:tailEnd/>
          </a:ln>
          <a:effectLst>
            <a:outerShdw blurRad="50800" dist="63500" dir="18900000" algn="bl" rotWithShape="0">
              <a:prstClr val="black">
                <a:alpha val="40000"/>
              </a:prstClr>
            </a:outerShdw>
          </a:effectLst>
        </p:spPr>
        <p:txBody>
          <a:bodyPr anchor="ctr"/>
          <a:lstStyle/>
          <a:p>
            <a:pPr marL="271463" indent="-271463" algn="ctr" defTabSz="1543050" eaLnBrk="0" hangingPunct="0">
              <a:lnSpc>
                <a:spcPts val="2000"/>
              </a:lnSpc>
              <a:buClr>
                <a:schemeClr val="tx1"/>
              </a:buClr>
              <a:defRPr/>
            </a:pPr>
            <a:r>
              <a:rPr lang="zh-CN" altLang="en-US" sz="1900" b="1">
                <a:solidFill>
                  <a:schemeClr val="bg1"/>
                </a:solidFill>
                <a:latin typeface="微软雅黑" pitchFamily="34" charset="-122"/>
                <a:ea typeface="微软雅黑" pitchFamily="34" charset="-122"/>
              </a:rPr>
              <a:t>城市中心的商业需求</a:t>
            </a:r>
          </a:p>
        </p:txBody>
      </p:sp>
      <p:sp>
        <p:nvSpPr>
          <p:cNvPr id="29" name="Line 30"/>
          <p:cNvSpPr>
            <a:spLocks noChangeShapeType="1"/>
          </p:cNvSpPr>
          <p:nvPr/>
        </p:nvSpPr>
        <p:spPr bwMode="auto">
          <a:xfrm>
            <a:off x="5915025" y="3957638"/>
            <a:ext cx="3644900" cy="0"/>
          </a:xfrm>
          <a:prstGeom prst="line">
            <a:avLst/>
          </a:prstGeom>
          <a:noFill/>
          <a:ln w="12700">
            <a:solidFill>
              <a:sysClr val="windowText" lastClr="000000"/>
            </a:solidFill>
            <a:prstDash val="dash"/>
            <a:round/>
            <a:headEnd/>
            <a:tailEnd type="triangle" w="med" len="med"/>
          </a:ln>
          <a:effectLst/>
        </p:spPr>
        <p:txBody>
          <a:bodyPr lIns="0" tIns="0" rIns="0"/>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3000" kern="0" dirty="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0" name="Line 31"/>
          <p:cNvSpPr>
            <a:spLocks noChangeShapeType="1"/>
          </p:cNvSpPr>
          <p:nvPr/>
        </p:nvSpPr>
        <p:spPr bwMode="auto">
          <a:xfrm>
            <a:off x="4900613" y="5768975"/>
            <a:ext cx="4670425" cy="0"/>
          </a:xfrm>
          <a:prstGeom prst="line">
            <a:avLst/>
          </a:prstGeom>
          <a:noFill/>
          <a:ln w="12700">
            <a:solidFill>
              <a:sysClr val="windowText" lastClr="000000"/>
            </a:solidFill>
            <a:prstDash val="dash"/>
            <a:round/>
            <a:headEnd/>
            <a:tailEnd type="triangle" w="med" len="med"/>
          </a:ln>
          <a:effectLst/>
        </p:spPr>
        <p:txBody>
          <a:bodyPr lIns="0" tIns="0" rIns="0"/>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30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1" name="Line 32"/>
          <p:cNvSpPr>
            <a:spLocks noChangeShapeType="1"/>
          </p:cNvSpPr>
          <p:nvPr/>
        </p:nvSpPr>
        <p:spPr bwMode="auto">
          <a:xfrm>
            <a:off x="3906838" y="7399338"/>
            <a:ext cx="5638800" cy="0"/>
          </a:xfrm>
          <a:prstGeom prst="line">
            <a:avLst/>
          </a:prstGeom>
          <a:noFill/>
          <a:ln w="12700">
            <a:solidFill>
              <a:sysClr val="windowText" lastClr="000000"/>
            </a:solidFill>
            <a:prstDash val="dash"/>
            <a:round/>
            <a:headEnd/>
            <a:tailEnd type="triangle" w="med" len="med"/>
          </a:ln>
          <a:effectLst/>
        </p:spPr>
        <p:txBody>
          <a:bodyPr lIns="0" tIns="0" rIns="0"/>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3000" kern="0" dirty="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2" name="AutoShape 33"/>
          <p:cNvSpPr>
            <a:spLocks noChangeArrowheads="1"/>
          </p:cNvSpPr>
          <p:nvPr/>
        </p:nvSpPr>
        <p:spPr bwMode="auto">
          <a:xfrm>
            <a:off x="11336338" y="4610100"/>
            <a:ext cx="2427287" cy="542925"/>
          </a:xfrm>
          <a:prstGeom prst="downArrow">
            <a:avLst>
              <a:gd name="adj1" fmla="val 50000"/>
              <a:gd name="adj2" fmla="val 25000"/>
            </a:avLst>
          </a:prstGeom>
          <a:noFill/>
          <a:ln w="9525" algn="ctr">
            <a:solidFill>
              <a:srgbClr val="969696"/>
            </a:solidFill>
            <a:miter lim="800000"/>
            <a:headEnd/>
            <a:tailEnd/>
          </a:ln>
          <a:effectLst/>
        </p:spPr>
        <p:txBody>
          <a:bodyPr wrap="none" lIns="0" tIns="0" rIns="0" anchor="ct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30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3" name="AutoShape 34"/>
          <p:cNvSpPr>
            <a:spLocks noChangeArrowheads="1"/>
          </p:cNvSpPr>
          <p:nvPr/>
        </p:nvSpPr>
        <p:spPr bwMode="auto">
          <a:xfrm>
            <a:off x="11336338" y="6396038"/>
            <a:ext cx="2427287" cy="542925"/>
          </a:xfrm>
          <a:prstGeom prst="downArrow">
            <a:avLst>
              <a:gd name="adj1" fmla="val 50000"/>
              <a:gd name="adj2" fmla="val 25000"/>
            </a:avLst>
          </a:prstGeom>
          <a:noFill/>
          <a:ln w="9525" algn="ctr">
            <a:solidFill>
              <a:srgbClr val="969696"/>
            </a:solidFill>
            <a:miter lim="800000"/>
            <a:headEnd/>
            <a:tailEnd/>
          </a:ln>
          <a:effectLst/>
        </p:spPr>
        <p:txBody>
          <a:bodyPr wrap="none" lIns="0" tIns="0" rIns="0" anchor="ctr"/>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30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4" name="Line 35"/>
          <p:cNvSpPr>
            <a:spLocks noChangeShapeType="1"/>
          </p:cNvSpPr>
          <p:nvPr/>
        </p:nvSpPr>
        <p:spPr bwMode="auto">
          <a:xfrm flipV="1">
            <a:off x="3725863" y="7399338"/>
            <a:ext cx="180975" cy="303212"/>
          </a:xfrm>
          <a:prstGeom prst="line">
            <a:avLst/>
          </a:prstGeom>
          <a:noFill/>
          <a:ln w="9525">
            <a:solidFill>
              <a:sysClr val="windowText" lastClr="000000"/>
            </a:solidFill>
            <a:prstDash val="dash"/>
            <a:round/>
            <a:headEnd/>
            <a:tailEnd/>
          </a:ln>
          <a:effectLst/>
        </p:spPr>
        <p:txBody>
          <a:bodyPr lIns="0" tIns="0" rIns="0"/>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3000" kern="0" dirty="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5" name="Line 36"/>
          <p:cNvSpPr>
            <a:spLocks noChangeShapeType="1"/>
          </p:cNvSpPr>
          <p:nvPr/>
        </p:nvSpPr>
        <p:spPr bwMode="auto">
          <a:xfrm flipV="1">
            <a:off x="4583113" y="5768975"/>
            <a:ext cx="325437" cy="542925"/>
          </a:xfrm>
          <a:prstGeom prst="line">
            <a:avLst/>
          </a:prstGeom>
          <a:noFill/>
          <a:ln w="9525">
            <a:solidFill>
              <a:sysClr val="windowText" lastClr="000000"/>
            </a:solidFill>
            <a:prstDash val="dash"/>
            <a:round/>
            <a:headEnd/>
            <a:tailEnd/>
          </a:ln>
          <a:effectLst/>
        </p:spPr>
        <p:txBody>
          <a:bodyPr lIns="0" tIns="0" rIns="0"/>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1600" kern="0" dirty="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6" name="Line 37"/>
          <p:cNvSpPr>
            <a:spLocks noChangeShapeType="1"/>
          </p:cNvSpPr>
          <p:nvPr/>
        </p:nvSpPr>
        <p:spPr bwMode="auto">
          <a:xfrm flipV="1">
            <a:off x="5538788" y="3967163"/>
            <a:ext cx="325437" cy="542925"/>
          </a:xfrm>
          <a:prstGeom prst="line">
            <a:avLst/>
          </a:prstGeom>
          <a:noFill/>
          <a:ln w="9525">
            <a:solidFill>
              <a:sysClr val="windowText" lastClr="000000"/>
            </a:solidFill>
            <a:prstDash val="dash"/>
            <a:round/>
            <a:headEnd/>
            <a:tailEnd/>
          </a:ln>
          <a:effectLst/>
        </p:spPr>
        <p:txBody>
          <a:bodyPr lIns="0" tIns="0" rIns="0"/>
          <a:lstStyle/>
          <a:p>
            <a:pPr algn="just" defTabSz="1543050" eaLnBrk="0" fontAlgn="auto" hangingPunct="0">
              <a:lnSpc>
                <a:spcPct val="150000"/>
              </a:lnSpc>
              <a:spcBef>
                <a:spcPts val="0"/>
              </a:spcBef>
              <a:spcAft>
                <a:spcPts val="0"/>
              </a:spcAft>
              <a:buClr>
                <a:sysClr val="windowText" lastClr="000000"/>
              </a:buClr>
              <a:buFont typeface="Wingdings" pitchFamily="2" charset="2"/>
              <a:buChar char="u"/>
              <a:defRPr/>
            </a:pPr>
            <a:endParaRPr lang="zh-CN" altLang="en-US" sz="3000" kern="0">
              <a:solidFill>
                <a:sysClr val="windowText" lastClr="0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4722" name="Rectangle 2"/>
          <p:cNvSpPr>
            <a:spLocks noGrp="1" noChangeArrowheads="1"/>
          </p:cNvSpPr>
          <p:nvPr>
            <p:ph type="title" idx="4294967295"/>
          </p:nvPr>
        </p:nvSpPr>
        <p:spPr bwMode="auto">
          <a:xfrm>
            <a:off x="1249363" y="1508125"/>
            <a:ext cx="14859000" cy="685800"/>
          </a:xfrm>
          <a:prstGeom prst="rect">
            <a:avLst/>
          </a:prstGeom>
          <a:solidFill>
            <a:srgbClr val="FFFFFF"/>
          </a:solidFill>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nchor="ctr"/>
          <a:lstStyle/>
          <a:p>
            <a:r>
              <a:rPr lang="zh-CN" altLang="en-US" sz="3200" b="1" smtClean="0">
                <a:solidFill>
                  <a:srgbClr val="0033CC"/>
                </a:solidFill>
                <a:latin typeface="微软雅黑" pitchFamily="34" charset="-122"/>
                <a:ea typeface="微软雅黑" pitchFamily="34" charset="-122"/>
              </a:rPr>
              <a:t>我们通过城市商圈供需特征及开发期望研究，寻找城市级商业定位的机会和方向</a:t>
            </a:r>
            <a:endParaRPr lang="en-US" altLang="zh-CN" sz="3200" b="1" smtClean="0">
              <a:solidFill>
                <a:srgbClr val="0033CC"/>
              </a:solidFill>
              <a:latin typeface="微软雅黑" pitchFamily="34" charset="-122"/>
              <a:ea typeface="微软雅黑" pitchFamily="34" charset="-122"/>
            </a:endParaRPr>
          </a:p>
        </p:txBody>
      </p:sp>
      <p:sp>
        <p:nvSpPr>
          <p:cNvPr id="114723"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主要客源定位</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bwMode="auto">
          <a:xfrm>
            <a:off x="1630363" y="1471613"/>
            <a:ext cx="13009562" cy="646112"/>
          </a:xfrm>
          <a:prstGeom prst="rect">
            <a:avLst/>
          </a:prstGeom>
          <a:solidFill>
            <a:srgbClr val="FFFFFF"/>
          </a:solidFill>
          <a:extLst>
            <a:ext uri="{91240B29-F687-4F45-9708-019B960494DF}">
              <a14:hiddenLine xmlns:a14="http://schemas.microsoft.com/office/drawing/2010/main" xmlns="" w="9525">
                <a:solidFill>
                  <a:srgbClr val="000000"/>
                </a:solidFill>
                <a:miter lim="800000"/>
                <a:headEnd/>
                <a:tailEnd/>
              </a14:hiddenLine>
            </a:ext>
          </a:extLst>
        </p:spPr>
        <p:txBody>
          <a:bodyPr lIns="154305" tIns="77153" rIns="154305" bIns="77153" anchor="ctr"/>
          <a:lstStyle/>
          <a:p>
            <a:pPr algn="l"/>
            <a:r>
              <a:rPr lang="zh-CN" altLang="en-US" sz="3200" b="1" smtClean="0">
                <a:solidFill>
                  <a:srgbClr val="0033CC"/>
                </a:solidFill>
                <a:latin typeface="微软雅黑" pitchFamily="34" charset="-122"/>
                <a:ea typeface="微软雅黑" pitchFamily="34" charset="-122"/>
              </a:rPr>
              <a:t>客户来源：消费群、商家、投资客群相互交错，共生共赢，随着商业价值提升，潜在客户共存于其间</a:t>
            </a:r>
          </a:p>
        </p:txBody>
      </p:sp>
      <p:grpSp>
        <p:nvGrpSpPr>
          <p:cNvPr id="115715" name="组合 18"/>
          <p:cNvGrpSpPr>
            <a:grpSpLocks/>
          </p:cNvGrpSpPr>
          <p:nvPr/>
        </p:nvGrpSpPr>
        <p:grpSpPr bwMode="auto">
          <a:xfrm>
            <a:off x="2392363" y="2590800"/>
            <a:ext cx="11742737" cy="6461125"/>
            <a:chOff x="612775" y="1657350"/>
            <a:chExt cx="8794750" cy="4838700"/>
          </a:xfrm>
        </p:grpSpPr>
        <p:grpSp>
          <p:nvGrpSpPr>
            <p:cNvPr id="115717" name="Group 16"/>
            <p:cNvGrpSpPr>
              <a:grpSpLocks/>
            </p:cNvGrpSpPr>
            <p:nvPr/>
          </p:nvGrpSpPr>
          <p:grpSpPr bwMode="auto">
            <a:xfrm>
              <a:off x="612775" y="1657350"/>
              <a:ext cx="2709863" cy="2525713"/>
              <a:chOff x="159" y="658"/>
              <a:chExt cx="1949" cy="1814"/>
            </a:xfrm>
          </p:grpSpPr>
          <p:sp>
            <p:nvSpPr>
              <p:cNvPr id="115727" name="Oval 4"/>
              <p:cNvSpPr>
                <a:spLocks noChangeArrowheads="1"/>
              </p:cNvSpPr>
              <p:nvPr/>
            </p:nvSpPr>
            <p:spPr bwMode="auto">
              <a:xfrm rot="5346708">
                <a:off x="225" y="592"/>
                <a:ext cx="1814" cy="1946"/>
              </a:xfrm>
              <a:prstGeom prst="ellipse">
                <a:avLst/>
              </a:prstGeom>
              <a:solidFill>
                <a:srgbClr val="0033CC">
                  <a:alpha val="14117"/>
                </a:srgbClr>
              </a:solidFill>
              <a:ln w="9525" algn="ctr">
                <a:solidFill>
                  <a:schemeClr val="bg1"/>
                </a:solidFill>
                <a:round/>
                <a:headEnd/>
                <a:tailEnd/>
              </a:ln>
            </p:spPr>
            <p:txBody>
              <a:bodyPr wrap="none" anchor="ctr"/>
              <a:lstStyle/>
              <a:p>
                <a:pPr defTabSz="1543050"/>
                <a:endParaRPr lang="zh-CN" altLang="en-US" sz="3000">
                  <a:latin typeface="微软雅黑" pitchFamily="34" charset="-122"/>
                  <a:ea typeface="微软雅黑" pitchFamily="34" charset="-122"/>
                </a:endParaRPr>
              </a:p>
            </p:txBody>
          </p:sp>
          <p:sp>
            <p:nvSpPr>
              <p:cNvPr id="115728" name="Oval 5"/>
              <p:cNvSpPr>
                <a:spLocks noChangeArrowheads="1"/>
              </p:cNvSpPr>
              <p:nvPr/>
            </p:nvSpPr>
            <p:spPr bwMode="auto">
              <a:xfrm rot="5346708">
                <a:off x="629" y="775"/>
                <a:ext cx="1393" cy="1564"/>
              </a:xfrm>
              <a:prstGeom prst="ellipse">
                <a:avLst/>
              </a:prstGeom>
              <a:solidFill>
                <a:srgbClr val="0033CC">
                  <a:alpha val="67058"/>
                </a:srgbClr>
              </a:solidFill>
              <a:ln w="9525" algn="ctr">
                <a:solidFill>
                  <a:schemeClr val="bg1"/>
                </a:solidFill>
                <a:round/>
                <a:headEnd/>
                <a:tailEnd/>
              </a:ln>
            </p:spPr>
            <p:txBody>
              <a:bodyPr wrap="none" anchor="ctr"/>
              <a:lstStyle/>
              <a:p>
                <a:pPr defTabSz="1543050"/>
                <a:endParaRPr lang="zh-CN" altLang="en-US" sz="3000">
                  <a:latin typeface="微软雅黑" pitchFamily="34" charset="-122"/>
                  <a:ea typeface="微软雅黑" pitchFamily="34" charset="-122"/>
                </a:endParaRPr>
              </a:p>
            </p:txBody>
          </p:sp>
          <p:sp>
            <p:nvSpPr>
              <p:cNvPr id="115729" name="Oval 6"/>
              <p:cNvSpPr>
                <a:spLocks noChangeArrowheads="1"/>
              </p:cNvSpPr>
              <p:nvPr/>
            </p:nvSpPr>
            <p:spPr bwMode="auto">
              <a:xfrm rot="5346708">
                <a:off x="1023" y="943"/>
                <a:ext cx="986" cy="1176"/>
              </a:xfrm>
              <a:prstGeom prst="ellipse">
                <a:avLst/>
              </a:prstGeom>
              <a:solidFill>
                <a:srgbClr val="0033CC">
                  <a:alpha val="72156"/>
                </a:srgbClr>
              </a:solidFill>
              <a:ln w="12700" algn="ctr">
                <a:solidFill>
                  <a:schemeClr val="bg1"/>
                </a:solidFill>
                <a:round/>
                <a:headEnd/>
                <a:tailEnd/>
              </a:ln>
            </p:spPr>
            <p:txBody>
              <a:bodyPr wrap="none" anchor="ctr"/>
              <a:lstStyle/>
              <a:p>
                <a:pPr defTabSz="1543050"/>
                <a:endParaRPr lang="zh-CN" altLang="en-US" sz="3000">
                  <a:latin typeface="微软雅黑" pitchFamily="34" charset="-122"/>
                  <a:ea typeface="微软雅黑" pitchFamily="34" charset="-122"/>
                </a:endParaRPr>
              </a:p>
            </p:txBody>
          </p:sp>
        </p:grpSp>
        <p:sp>
          <p:nvSpPr>
            <p:cNvPr id="115718" name="Rectangle 7"/>
            <p:cNvSpPr>
              <a:spLocks noChangeArrowheads="1"/>
            </p:cNvSpPr>
            <p:nvPr/>
          </p:nvSpPr>
          <p:spPr bwMode="auto">
            <a:xfrm>
              <a:off x="1242925" y="2738033"/>
              <a:ext cx="423270" cy="411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1543050"/>
              <a:r>
                <a:rPr lang="en-US" altLang="zh-CN" sz="3000">
                  <a:solidFill>
                    <a:srgbClr val="000000"/>
                  </a:solidFill>
                  <a:latin typeface="微软雅黑" pitchFamily="34" charset="-122"/>
                  <a:ea typeface="微软雅黑" pitchFamily="34" charset="-122"/>
                </a:rPr>
                <a:t>Ⅱ</a:t>
              </a:r>
            </a:p>
          </p:txBody>
        </p:sp>
        <p:sp>
          <p:nvSpPr>
            <p:cNvPr id="115719" name="Rectangle 8"/>
            <p:cNvSpPr>
              <a:spLocks noChangeArrowheads="1"/>
            </p:cNvSpPr>
            <p:nvPr/>
          </p:nvSpPr>
          <p:spPr bwMode="auto">
            <a:xfrm>
              <a:off x="612775" y="2732088"/>
              <a:ext cx="505309" cy="411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defTabSz="1543050"/>
              <a:r>
                <a:rPr lang="en-US" altLang="zh-CN" sz="3000">
                  <a:solidFill>
                    <a:srgbClr val="000000"/>
                  </a:solidFill>
                  <a:latin typeface="微软雅黑" pitchFamily="34" charset="-122"/>
                  <a:ea typeface="微软雅黑" pitchFamily="34" charset="-122"/>
                </a:rPr>
                <a:t>Ⅲ</a:t>
              </a:r>
            </a:p>
          </p:txBody>
        </p:sp>
        <p:sp>
          <p:nvSpPr>
            <p:cNvPr id="115720" name="Rectangle 9"/>
            <p:cNvSpPr>
              <a:spLocks noChangeArrowheads="1"/>
            </p:cNvSpPr>
            <p:nvPr/>
          </p:nvSpPr>
          <p:spPr bwMode="auto">
            <a:xfrm>
              <a:off x="2000293" y="2732088"/>
              <a:ext cx="423271" cy="411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1543050"/>
              <a:r>
                <a:rPr lang="en-US" altLang="zh-CN" sz="3000">
                  <a:solidFill>
                    <a:srgbClr val="000000"/>
                  </a:solidFill>
                  <a:latin typeface="微软雅黑" pitchFamily="34" charset="-122"/>
                  <a:ea typeface="微软雅黑" pitchFamily="34" charset="-122"/>
                </a:rPr>
                <a:t>Ⅰ</a:t>
              </a:r>
            </a:p>
          </p:txBody>
        </p:sp>
        <p:sp>
          <p:nvSpPr>
            <p:cNvPr id="12" name="Text Box 38"/>
            <p:cNvSpPr txBox="1">
              <a:spLocks noChangeArrowheads="1"/>
            </p:cNvSpPr>
            <p:nvPr/>
          </p:nvSpPr>
          <p:spPr bwMode="auto">
            <a:xfrm>
              <a:off x="3819405" y="5071784"/>
              <a:ext cx="5588120" cy="1424266"/>
            </a:xfrm>
            <a:prstGeom prst="rect">
              <a:avLst/>
            </a:prstGeom>
            <a:solidFill>
              <a:srgbClr val="FFFFFF"/>
            </a:solidFill>
            <a:ln w="9525">
              <a:solidFill>
                <a:schemeClr val="bg1">
                  <a:lumMod val="50000"/>
                </a:schemeClr>
              </a:solidFill>
              <a:prstDash val="sysDot"/>
              <a:miter lim="800000"/>
              <a:headEnd/>
              <a:tailEnd/>
            </a:ln>
            <a:effectLst>
              <a:outerShdw dist="35921" dir="2700000" algn="ctr" rotWithShape="0">
                <a:srgbClr val="EAEAEA"/>
              </a:outerShdw>
            </a:effectLst>
          </p:spPr>
          <p:txBody>
            <a:bodyPr lIns="90000" rIns="90000" anchor="ctr"/>
            <a:lstStyle/>
            <a:p>
              <a:pPr defTabSz="1543050">
                <a:lnSpc>
                  <a:spcPct val="150000"/>
                </a:lnSpc>
                <a:spcBef>
                  <a:spcPct val="30000"/>
                </a:spcBef>
                <a:defRPr/>
              </a:pPr>
              <a:r>
                <a:rPr lang="en-US" altLang="en-US" sz="2300">
                  <a:solidFill>
                    <a:srgbClr val="006699"/>
                  </a:solidFill>
                  <a:latin typeface="微软雅黑" pitchFamily="34" charset="-122"/>
                  <a:ea typeface="微软雅黑" pitchFamily="34" charset="-122"/>
                </a:rPr>
                <a:t>III</a:t>
              </a:r>
              <a:r>
                <a:rPr lang="en-US" altLang="zh-CN" sz="2300">
                  <a:solidFill>
                    <a:srgbClr val="006699"/>
                  </a:solidFill>
                  <a:latin typeface="微软雅黑" pitchFamily="34" charset="-122"/>
                  <a:ea typeface="微软雅黑" pitchFamily="34" charset="-122"/>
                </a:rPr>
                <a:t> </a:t>
              </a:r>
              <a:r>
                <a:rPr lang="zh-CN" altLang="en-US" sz="2300">
                  <a:solidFill>
                    <a:srgbClr val="006699"/>
                  </a:solidFill>
                  <a:latin typeface="微软雅黑" pitchFamily="34" charset="-122"/>
                  <a:ea typeface="微软雅黑" pitchFamily="34" charset="-122"/>
                </a:rPr>
                <a:t>边缘客群</a:t>
              </a:r>
              <a:r>
                <a:rPr lang="en-US" altLang="zh-CN" sz="2300">
                  <a:solidFill>
                    <a:srgbClr val="006699"/>
                  </a:solidFill>
                  <a:latin typeface="微软雅黑" pitchFamily="34" charset="-122"/>
                  <a:ea typeface="微软雅黑" pitchFamily="34" charset="-122"/>
                </a:rPr>
                <a:t>——</a:t>
              </a:r>
              <a:r>
                <a:rPr lang="zh-CN" altLang="en-US" sz="2300">
                  <a:solidFill>
                    <a:srgbClr val="006699"/>
                  </a:solidFill>
                  <a:latin typeface="微软雅黑" pitchFamily="34" charset="-122"/>
                  <a:ea typeface="微软雅黑" pitchFamily="34" charset="-122"/>
                </a:rPr>
                <a:t>城市其他区域客群</a:t>
              </a:r>
              <a:endParaRPr lang="zh-CN" altLang="en-US" sz="2300" u="sng">
                <a:solidFill>
                  <a:srgbClr val="006699"/>
                </a:solidFill>
                <a:latin typeface="微软雅黑" pitchFamily="34" charset="-122"/>
                <a:ea typeface="微软雅黑" pitchFamily="34" charset="-122"/>
              </a:endParaRPr>
            </a:p>
            <a:p>
              <a:pPr defTabSz="1543050">
                <a:lnSpc>
                  <a:spcPct val="150000"/>
                </a:lnSpc>
                <a:spcBef>
                  <a:spcPct val="30000"/>
                </a:spcBef>
                <a:buFontTx/>
                <a:buChar char="•"/>
                <a:defRPr/>
              </a:pPr>
              <a:r>
                <a:rPr lang="zh-CN" altLang="en-US" sz="2300">
                  <a:latin typeface="微软雅黑" pitchFamily="34" charset="-122"/>
                  <a:ea typeface="微软雅黑" pitchFamily="34" charset="-122"/>
                  <a:cs typeface="Times New Roman" pitchFamily="18" charset="0"/>
                </a:rPr>
                <a:t>消费特征：随机性较强，倾向于体验式消费特征</a:t>
              </a:r>
              <a:endParaRPr lang="en-US" altLang="zh-CN" sz="2300">
                <a:latin typeface="微软雅黑" pitchFamily="34" charset="-122"/>
                <a:ea typeface="微软雅黑" pitchFamily="34" charset="-122"/>
                <a:cs typeface="Times New Roman" pitchFamily="18" charset="0"/>
              </a:endParaRPr>
            </a:p>
            <a:p>
              <a:pPr defTabSz="1543050">
                <a:lnSpc>
                  <a:spcPct val="150000"/>
                </a:lnSpc>
                <a:spcBef>
                  <a:spcPct val="30000"/>
                </a:spcBef>
                <a:buFontTx/>
                <a:buChar char="•"/>
                <a:defRPr/>
              </a:pPr>
              <a:r>
                <a:rPr lang="zh-CN" altLang="en-US" sz="2300">
                  <a:solidFill>
                    <a:srgbClr val="000000"/>
                  </a:solidFill>
                  <a:latin typeface="微软雅黑" pitchFamily="34" charset="-122"/>
                  <a:ea typeface="微软雅黑" pitchFamily="34" charset="-122"/>
                </a:rPr>
                <a:t>需求敏感点：购物休闲消费</a:t>
              </a:r>
            </a:p>
          </p:txBody>
        </p:sp>
        <p:sp>
          <p:nvSpPr>
            <p:cNvPr id="13" name="Text Box 39"/>
            <p:cNvSpPr txBox="1">
              <a:spLocks noChangeArrowheads="1"/>
            </p:cNvSpPr>
            <p:nvPr/>
          </p:nvSpPr>
          <p:spPr bwMode="auto">
            <a:xfrm>
              <a:off x="3819405" y="3465621"/>
              <a:ext cx="5588120" cy="1424266"/>
            </a:xfrm>
            <a:prstGeom prst="rect">
              <a:avLst/>
            </a:prstGeom>
            <a:solidFill>
              <a:srgbClr val="FFFFFF"/>
            </a:solidFill>
            <a:ln w="9525">
              <a:solidFill>
                <a:schemeClr val="bg1">
                  <a:lumMod val="50000"/>
                </a:schemeClr>
              </a:solidFill>
              <a:prstDash val="sysDot"/>
              <a:miter lim="800000"/>
              <a:headEnd/>
              <a:tailEnd/>
            </a:ln>
            <a:effectLst>
              <a:outerShdw dist="35921" dir="2700000" algn="ctr" rotWithShape="0">
                <a:srgbClr val="EAEAEA"/>
              </a:outerShdw>
            </a:effectLst>
          </p:spPr>
          <p:txBody>
            <a:bodyPr lIns="90000" rIns="90000" anchor="ctr"/>
            <a:lstStyle/>
            <a:p>
              <a:pPr defTabSz="1543050">
                <a:lnSpc>
                  <a:spcPct val="150000"/>
                </a:lnSpc>
                <a:spcBef>
                  <a:spcPct val="30000"/>
                </a:spcBef>
                <a:defRPr/>
              </a:pPr>
              <a:r>
                <a:rPr lang="en-US" altLang="zh-CN" sz="2300">
                  <a:solidFill>
                    <a:srgbClr val="0000FF"/>
                  </a:solidFill>
                  <a:latin typeface="微软雅黑" pitchFamily="34" charset="-122"/>
                  <a:ea typeface="微软雅黑" pitchFamily="34" charset="-122"/>
                </a:rPr>
                <a:t>Ⅱ</a:t>
              </a:r>
              <a:r>
                <a:rPr lang="zh-CN" altLang="en-US" sz="2300">
                  <a:solidFill>
                    <a:srgbClr val="0000FF"/>
                  </a:solidFill>
                  <a:latin typeface="微软雅黑" pitchFamily="34" charset="-122"/>
                  <a:ea typeface="微软雅黑" pitchFamily="34" charset="-122"/>
                </a:rPr>
                <a:t>次消费客群</a:t>
              </a:r>
              <a:r>
                <a:rPr lang="en-US" altLang="zh-CN" sz="2300">
                  <a:solidFill>
                    <a:srgbClr val="0000FF"/>
                  </a:solidFill>
                  <a:latin typeface="微软雅黑" pitchFamily="34" charset="-122"/>
                  <a:ea typeface="微软雅黑" pitchFamily="34" charset="-122"/>
                </a:rPr>
                <a:t>——</a:t>
              </a:r>
              <a:r>
                <a:rPr lang="zh-CN" altLang="en-US" sz="2300">
                  <a:solidFill>
                    <a:srgbClr val="0000FF"/>
                  </a:solidFill>
                  <a:latin typeface="微软雅黑" pitchFamily="34" charset="-122"/>
                  <a:ea typeface="微软雅黑" pitchFamily="34" charset="-122"/>
                </a:rPr>
                <a:t>轨交沿线客群</a:t>
              </a:r>
            </a:p>
            <a:p>
              <a:pPr defTabSz="1543050" eaLnBrk="0" hangingPunct="0">
                <a:lnSpc>
                  <a:spcPct val="150000"/>
                </a:lnSpc>
                <a:buFontTx/>
                <a:buChar char="•"/>
                <a:defRPr/>
              </a:pPr>
              <a:r>
                <a:rPr lang="zh-CN" altLang="en-US" sz="2300">
                  <a:latin typeface="微软雅黑" pitchFamily="34" charset="-122"/>
                  <a:ea typeface="微软雅黑" pitchFamily="34" charset="-122"/>
                </a:rPr>
                <a:t>消费特征：注重消费品的的质量和选择的多样性</a:t>
              </a:r>
            </a:p>
            <a:p>
              <a:pPr defTabSz="1543050">
                <a:lnSpc>
                  <a:spcPct val="150000"/>
                </a:lnSpc>
                <a:spcBef>
                  <a:spcPct val="30000"/>
                </a:spcBef>
                <a:buFontTx/>
                <a:buChar char="•"/>
                <a:defRPr/>
              </a:pPr>
              <a:r>
                <a:rPr lang="zh-CN" altLang="en-US" sz="2300">
                  <a:solidFill>
                    <a:srgbClr val="000000"/>
                  </a:solidFill>
                  <a:latin typeface="微软雅黑" pitchFamily="34" charset="-122"/>
                  <a:ea typeface="微软雅黑" pitchFamily="34" charset="-122"/>
                </a:rPr>
                <a:t>需求敏感点：商务消费及目的性消费</a:t>
              </a:r>
            </a:p>
          </p:txBody>
        </p:sp>
        <p:sp>
          <p:nvSpPr>
            <p:cNvPr id="14" name="Text Box 40"/>
            <p:cNvSpPr txBox="1">
              <a:spLocks noChangeArrowheads="1"/>
            </p:cNvSpPr>
            <p:nvPr/>
          </p:nvSpPr>
          <p:spPr bwMode="auto">
            <a:xfrm>
              <a:off x="3819405" y="1657350"/>
              <a:ext cx="5588120" cy="1625185"/>
            </a:xfrm>
            <a:prstGeom prst="rect">
              <a:avLst/>
            </a:prstGeom>
            <a:solidFill>
              <a:srgbClr val="FFFFFF"/>
            </a:solidFill>
            <a:ln w="9525">
              <a:solidFill>
                <a:schemeClr val="bg1">
                  <a:lumMod val="50000"/>
                </a:schemeClr>
              </a:solidFill>
              <a:prstDash val="sysDot"/>
              <a:miter lim="800000"/>
              <a:headEnd/>
              <a:tailEnd/>
            </a:ln>
            <a:effectLst>
              <a:outerShdw dist="35921" dir="2700000" algn="ctr" rotWithShape="0">
                <a:srgbClr val="EAEAEA"/>
              </a:outerShdw>
            </a:effectLst>
          </p:spPr>
          <p:txBody>
            <a:bodyPr lIns="90000" rIns="90000" anchor="ctr"/>
            <a:lstStyle/>
            <a:p>
              <a:pPr defTabSz="1543050">
                <a:lnSpc>
                  <a:spcPct val="150000"/>
                </a:lnSpc>
                <a:defRPr/>
              </a:pPr>
              <a:r>
                <a:rPr lang="en-US" altLang="zh-CN" sz="2300">
                  <a:solidFill>
                    <a:srgbClr val="CC3300"/>
                  </a:solidFill>
                  <a:latin typeface="微软雅黑" pitchFamily="34" charset="-122"/>
                  <a:ea typeface="微软雅黑" pitchFamily="34" charset="-122"/>
                </a:rPr>
                <a:t>Ⅰ</a:t>
              </a:r>
              <a:r>
                <a:rPr lang="zh-CN" altLang="en-US" sz="2300">
                  <a:solidFill>
                    <a:srgbClr val="CC3300"/>
                  </a:solidFill>
                  <a:latin typeface="微软雅黑" pitchFamily="34" charset="-122"/>
                  <a:ea typeface="微软雅黑" pitchFamily="34" charset="-122"/>
                </a:rPr>
                <a:t>主要消费客群</a:t>
              </a:r>
              <a:r>
                <a:rPr lang="en-US" altLang="zh-CN" sz="2300">
                  <a:solidFill>
                    <a:srgbClr val="CC3300"/>
                  </a:solidFill>
                  <a:latin typeface="微软雅黑" pitchFamily="34" charset="-122"/>
                  <a:ea typeface="微软雅黑" pitchFamily="34" charset="-122"/>
                </a:rPr>
                <a:t>——</a:t>
              </a:r>
              <a:r>
                <a:rPr lang="zh-CN" altLang="en-US" sz="2300">
                  <a:solidFill>
                    <a:srgbClr val="CC3300"/>
                  </a:solidFill>
                  <a:latin typeface="微软雅黑" pitchFamily="34" charset="-122"/>
                  <a:ea typeface="微软雅黑" pitchFamily="34" charset="-122"/>
                </a:rPr>
                <a:t>中心区域消费群体</a:t>
              </a:r>
            </a:p>
            <a:p>
              <a:pPr defTabSz="1543050" eaLnBrk="0" hangingPunct="0">
                <a:lnSpc>
                  <a:spcPct val="150000"/>
                </a:lnSpc>
                <a:buFontTx/>
                <a:buChar char="•"/>
                <a:defRPr/>
              </a:pPr>
              <a:r>
                <a:rPr lang="zh-CN" altLang="en-US" sz="2300">
                  <a:solidFill>
                    <a:srgbClr val="000000"/>
                  </a:solidFill>
                  <a:latin typeface="微软雅黑" pitchFamily="34" charset="-122"/>
                  <a:ea typeface="微软雅黑" pitchFamily="34" charset="-122"/>
                </a:rPr>
                <a:t>消费特征：追求现代化的消费方式。中高档休闲娱乐、餐饮等消费</a:t>
              </a:r>
            </a:p>
            <a:p>
              <a:pPr defTabSz="1543050">
                <a:lnSpc>
                  <a:spcPct val="150000"/>
                </a:lnSpc>
                <a:buFontTx/>
                <a:buChar char="•"/>
                <a:defRPr/>
              </a:pPr>
              <a:r>
                <a:rPr lang="zh-CN" altLang="en-US" sz="2300">
                  <a:solidFill>
                    <a:srgbClr val="000000"/>
                  </a:solidFill>
                  <a:latin typeface="微软雅黑" pitchFamily="34" charset="-122"/>
                  <a:ea typeface="微软雅黑" pitchFamily="34" charset="-122"/>
                </a:rPr>
                <a:t>需求敏感点：追求品牌和身份体现</a:t>
              </a:r>
            </a:p>
          </p:txBody>
        </p:sp>
        <p:cxnSp>
          <p:nvCxnSpPr>
            <p:cNvPr id="115724" name="AutoShape 41"/>
            <p:cNvCxnSpPr>
              <a:cxnSpLocks noChangeShapeType="1"/>
              <a:stCxn id="14" idx="1"/>
              <a:endCxn id="115720" idx="0"/>
            </p:cNvCxnSpPr>
            <p:nvPr/>
          </p:nvCxnSpPr>
          <p:spPr bwMode="auto">
            <a:xfrm rot="10800000" flipV="1">
              <a:off x="2209800" y="2470150"/>
              <a:ext cx="1609725" cy="261938"/>
            </a:xfrm>
            <a:prstGeom prst="bentConnector2">
              <a:avLst/>
            </a:prstGeom>
            <a:noFill/>
            <a:ln w="12700">
              <a:solidFill>
                <a:srgbClr val="996633"/>
              </a:solidFill>
              <a:miter lim="800000"/>
              <a:headEnd/>
              <a:tailEnd type="oval" w="med" len="med"/>
            </a:ln>
            <a:extLst>
              <a:ext uri="{909E8E84-426E-40DD-AFC4-6F175D3DCCD1}">
                <a14:hiddenFill xmlns:a14="http://schemas.microsoft.com/office/drawing/2010/main" xmlns="">
                  <a:noFill/>
                </a14:hiddenFill>
              </a:ext>
            </a:extLst>
          </p:spPr>
        </p:cxnSp>
        <p:cxnSp>
          <p:nvCxnSpPr>
            <p:cNvPr id="115725" name="AutoShape 42"/>
            <p:cNvCxnSpPr>
              <a:cxnSpLocks noChangeShapeType="1"/>
              <a:stCxn id="13" idx="1"/>
              <a:endCxn id="115718" idx="2"/>
            </p:cNvCxnSpPr>
            <p:nvPr/>
          </p:nvCxnSpPr>
          <p:spPr bwMode="auto">
            <a:xfrm rot="10800000">
              <a:off x="1452563" y="3108325"/>
              <a:ext cx="2366962" cy="1069975"/>
            </a:xfrm>
            <a:prstGeom prst="bentConnector2">
              <a:avLst/>
            </a:prstGeom>
            <a:noFill/>
            <a:ln w="12700">
              <a:solidFill>
                <a:srgbClr val="996633"/>
              </a:solidFill>
              <a:miter lim="800000"/>
              <a:headEnd/>
              <a:tailEnd type="oval" w="med" len="med"/>
            </a:ln>
            <a:extLst>
              <a:ext uri="{909E8E84-426E-40DD-AFC4-6F175D3DCCD1}">
                <a14:hiddenFill xmlns:a14="http://schemas.microsoft.com/office/drawing/2010/main" xmlns="">
                  <a:noFill/>
                </a14:hiddenFill>
              </a:ext>
            </a:extLst>
          </p:spPr>
        </p:cxnSp>
        <p:cxnSp>
          <p:nvCxnSpPr>
            <p:cNvPr id="115726" name="AutoShape 43"/>
            <p:cNvCxnSpPr>
              <a:cxnSpLocks noChangeShapeType="1"/>
              <a:stCxn id="12" idx="1"/>
              <a:endCxn id="115719" idx="2"/>
            </p:cNvCxnSpPr>
            <p:nvPr/>
          </p:nvCxnSpPr>
          <p:spPr bwMode="auto">
            <a:xfrm rot="10800000">
              <a:off x="865188" y="3100388"/>
              <a:ext cx="2954337" cy="2684462"/>
            </a:xfrm>
            <a:prstGeom prst="bentConnector2">
              <a:avLst/>
            </a:prstGeom>
            <a:noFill/>
            <a:ln w="12700">
              <a:solidFill>
                <a:srgbClr val="996633"/>
              </a:solidFill>
              <a:miter lim="800000"/>
              <a:headEnd/>
              <a:tailEnd type="oval" w="med" len="med"/>
            </a:ln>
            <a:extLst>
              <a:ext uri="{909E8E84-426E-40DD-AFC4-6F175D3DCCD1}">
                <a14:hiddenFill xmlns:a14="http://schemas.microsoft.com/office/drawing/2010/main" xmlns="">
                  <a:noFill/>
                </a14:hiddenFill>
              </a:ext>
            </a:extLst>
          </p:spPr>
        </p:cxnSp>
      </p:grpSp>
      <p:sp>
        <p:nvSpPr>
          <p:cNvPr id="115716"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主要客源定位</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Box 42"/>
          <p:cNvSpPr txBox="1">
            <a:spLocks noChangeArrowheads="1"/>
          </p:cNvSpPr>
          <p:nvPr/>
        </p:nvSpPr>
        <p:spPr bwMode="auto">
          <a:xfrm>
            <a:off x="792163" y="1279525"/>
            <a:ext cx="88709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solidFill>
                  <a:srgbClr val="0033CC"/>
                </a:solidFill>
                <a:latin typeface="微软雅黑" pitchFamily="34" charset="-122"/>
                <a:ea typeface="微软雅黑" pitchFamily="34" charset="-122"/>
              </a:rPr>
              <a:t>目标消费群体需求分析</a:t>
            </a:r>
          </a:p>
        </p:txBody>
      </p:sp>
      <p:grpSp>
        <p:nvGrpSpPr>
          <p:cNvPr id="116739" name="组合 13"/>
          <p:cNvGrpSpPr>
            <a:grpSpLocks noChangeAspect="1"/>
          </p:cNvGrpSpPr>
          <p:nvPr/>
        </p:nvGrpSpPr>
        <p:grpSpPr bwMode="auto">
          <a:xfrm>
            <a:off x="5751513" y="6378575"/>
            <a:ext cx="5888037" cy="2536825"/>
            <a:chOff x="1908175" y="2908042"/>
            <a:chExt cx="5364163" cy="3378478"/>
          </a:xfrm>
        </p:grpSpPr>
        <p:sp>
          <p:nvSpPr>
            <p:cNvPr id="116749" name="AutoShape 21"/>
            <p:cNvSpPr>
              <a:spLocks noChangeArrowheads="1"/>
            </p:cNvSpPr>
            <p:nvPr/>
          </p:nvSpPr>
          <p:spPr bwMode="auto">
            <a:xfrm>
              <a:off x="3531889" y="5723439"/>
              <a:ext cx="2116735" cy="563081"/>
            </a:xfrm>
            <a:prstGeom prst="triangle">
              <a:avLst>
                <a:gd name="adj" fmla="val 50000"/>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defTabSz="1543050"/>
              <a:endParaRPr lang="zh-CN" altLang="en-US" sz="3000">
                <a:latin typeface="微软雅黑" pitchFamily="34" charset="-122"/>
                <a:ea typeface="微软雅黑" pitchFamily="34" charset="-122"/>
              </a:endParaRPr>
            </a:p>
          </p:txBody>
        </p:sp>
        <p:sp>
          <p:nvSpPr>
            <p:cNvPr id="116750" name="Oval 23"/>
            <p:cNvSpPr>
              <a:spLocks noChangeArrowheads="1"/>
            </p:cNvSpPr>
            <p:nvPr/>
          </p:nvSpPr>
          <p:spPr bwMode="auto">
            <a:xfrm>
              <a:off x="2107829" y="4114640"/>
              <a:ext cx="1474992" cy="1474733"/>
            </a:xfrm>
            <a:prstGeom prst="ellipse">
              <a:avLst/>
            </a:prstGeom>
            <a:solidFill>
              <a:srgbClr val="3366CC"/>
            </a:solidFill>
            <a:ln>
              <a:noFill/>
            </a:ln>
            <a:extLst>
              <a:ext uri="{91240B29-F687-4F45-9708-019B960494DF}">
                <a14:hiddenLine xmlns:a14="http://schemas.microsoft.com/office/drawing/2010/main" xmlns="" w="19050">
                  <a:solidFill>
                    <a:srgbClr val="000000"/>
                  </a:solidFill>
                  <a:round/>
                  <a:headEnd/>
                  <a:tailEnd/>
                </a14:hiddenLine>
              </a:ext>
            </a:extLst>
          </p:spPr>
          <p:txBody>
            <a:bodyPr anchor="ctr"/>
            <a:lstStyle/>
            <a:p>
              <a:pPr algn="ctr" defTabSz="1543050"/>
              <a:endParaRPr lang="en-US" altLang="ja-JP" sz="1000">
                <a:latin typeface="微软雅黑" pitchFamily="34" charset="-122"/>
                <a:ea typeface="微软雅黑" pitchFamily="34" charset="-122"/>
              </a:endParaRPr>
            </a:p>
            <a:p>
              <a:pPr algn="ctr" defTabSz="1543050"/>
              <a:endParaRPr lang="en-US" altLang="ja-JP" sz="3000">
                <a:latin typeface="微软雅黑" pitchFamily="34" charset="-122"/>
                <a:ea typeface="微软雅黑" pitchFamily="34" charset="-122"/>
              </a:endParaRPr>
            </a:p>
          </p:txBody>
        </p:sp>
        <p:sp>
          <p:nvSpPr>
            <p:cNvPr id="116751" name="Oval 25"/>
            <p:cNvSpPr>
              <a:spLocks noChangeArrowheads="1"/>
            </p:cNvSpPr>
            <p:nvPr/>
          </p:nvSpPr>
          <p:spPr bwMode="auto">
            <a:xfrm>
              <a:off x="5269690" y="2908042"/>
              <a:ext cx="1474992" cy="1474732"/>
            </a:xfrm>
            <a:prstGeom prst="ellipse">
              <a:avLst/>
            </a:prstGeom>
            <a:solidFill>
              <a:srgbClr val="3366CC"/>
            </a:solidFill>
            <a:ln>
              <a:noFill/>
            </a:ln>
            <a:extLst>
              <a:ext uri="{91240B29-F687-4F45-9708-019B960494DF}">
                <a14:hiddenLine xmlns:a14="http://schemas.microsoft.com/office/drawing/2010/main" xmlns="" w="19050">
                  <a:solidFill>
                    <a:srgbClr val="000000"/>
                  </a:solidFill>
                  <a:round/>
                  <a:headEnd/>
                  <a:tailEnd/>
                </a14:hiddenLine>
              </a:ext>
            </a:extLst>
          </p:spPr>
          <p:txBody>
            <a:bodyPr anchor="ctr"/>
            <a:lstStyle/>
            <a:p>
              <a:pPr algn="ctr" defTabSz="1543050"/>
              <a:endParaRPr lang="en-US" altLang="ja-JP" sz="1000">
                <a:latin typeface="微软雅黑" pitchFamily="34" charset="-122"/>
                <a:ea typeface="微软雅黑" pitchFamily="34" charset="-122"/>
              </a:endParaRPr>
            </a:p>
            <a:p>
              <a:pPr algn="ctr" defTabSz="1543050"/>
              <a:endParaRPr lang="en-US" altLang="ja-JP" sz="3000">
                <a:latin typeface="微软雅黑" pitchFamily="34" charset="-122"/>
                <a:ea typeface="微软雅黑" pitchFamily="34" charset="-122"/>
              </a:endParaRPr>
            </a:p>
          </p:txBody>
        </p:sp>
        <p:grpSp>
          <p:nvGrpSpPr>
            <p:cNvPr id="116752" name="组合 4"/>
            <p:cNvGrpSpPr>
              <a:grpSpLocks/>
            </p:cNvGrpSpPr>
            <p:nvPr/>
          </p:nvGrpSpPr>
          <p:grpSpPr bwMode="auto">
            <a:xfrm rot="-873050">
              <a:off x="1892210" y="4855884"/>
              <a:ext cx="5368932" cy="702867"/>
              <a:chOff x="1901345" y="3875661"/>
              <a:chExt cx="5368932" cy="702867"/>
            </a:xfrm>
          </p:grpSpPr>
          <p:sp>
            <p:nvSpPr>
              <p:cNvPr id="116753" name="AutoShape 22"/>
              <p:cNvSpPr>
                <a:spLocks noChangeArrowheads="1"/>
              </p:cNvSpPr>
              <p:nvPr/>
            </p:nvSpPr>
            <p:spPr bwMode="auto">
              <a:xfrm>
                <a:off x="1901345" y="3875661"/>
                <a:ext cx="2179891" cy="25919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endParaRPr lang="zh-CN" altLang="en-US"/>
              </a:p>
            </p:txBody>
          </p:sp>
          <p:sp>
            <p:nvSpPr>
              <p:cNvPr id="116754" name="AutoShape 24"/>
              <p:cNvSpPr>
                <a:spLocks noChangeArrowheads="1"/>
              </p:cNvSpPr>
              <p:nvPr/>
            </p:nvSpPr>
            <p:spPr bwMode="auto">
              <a:xfrm>
                <a:off x="5092424" y="3886127"/>
                <a:ext cx="2177853" cy="25919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endParaRPr lang="zh-CN" altLang="en-US"/>
              </a:p>
            </p:txBody>
          </p:sp>
          <p:sp>
            <p:nvSpPr>
              <p:cNvPr id="116755" name="AutoShape 26"/>
              <p:cNvSpPr>
                <a:spLocks noChangeArrowheads="1"/>
              </p:cNvSpPr>
              <p:nvPr/>
            </p:nvSpPr>
            <p:spPr bwMode="auto">
              <a:xfrm>
                <a:off x="2435350" y="4185266"/>
                <a:ext cx="4272179" cy="39326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endParaRPr lang="zh-CN" altLang="en-US"/>
              </a:p>
            </p:txBody>
          </p:sp>
        </p:grpSp>
      </p:grpSp>
      <p:sp>
        <p:nvSpPr>
          <p:cNvPr id="116740" name="Rectangle 7"/>
          <p:cNvSpPr>
            <a:spLocks noChangeArrowheads="1"/>
          </p:cNvSpPr>
          <p:nvPr/>
        </p:nvSpPr>
        <p:spPr bwMode="auto">
          <a:xfrm>
            <a:off x="2468563" y="2041525"/>
            <a:ext cx="5853112" cy="4114800"/>
          </a:xfrm>
          <a:prstGeom prst="rect">
            <a:avLst/>
          </a:prstGeom>
          <a:solidFill>
            <a:srgbClr val="3366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defTabSz="1543050"/>
            <a:endParaRPr lang="zh-CN" altLang="en-US" sz="1300">
              <a:solidFill>
                <a:schemeClr val="bg1"/>
              </a:solidFill>
              <a:latin typeface="微软雅黑" pitchFamily="34" charset="-122"/>
              <a:ea typeface="微软雅黑" pitchFamily="34" charset="-122"/>
            </a:endParaRPr>
          </a:p>
        </p:txBody>
      </p:sp>
      <p:sp>
        <p:nvSpPr>
          <p:cNvPr id="116741" name="TextBox 14"/>
          <p:cNvSpPr txBox="1">
            <a:spLocks noChangeArrowheads="1"/>
          </p:cNvSpPr>
          <p:nvPr/>
        </p:nvSpPr>
        <p:spPr bwMode="auto">
          <a:xfrm>
            <a:off x="2587625" y="2254250"/>
            <a:ext cx="5780088" cy="329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000" b="1">
                <a:solidFill>
                  <a:schemeClr val="bg1"/>
                </a:solidFill>
                <a:latin typeface="微软雅黑" pitchFamily="34" charset="-122"/>
                <a:ea typeface="微软雅黑" pitchFamily="34" charset="-122"/>
              </a:rPr>
              <a:t>休闲、商务、娱乐型区域型消费：</a:t>
            </a:r>
            <a:endParaRPr lang="en-US" altLang="zh-CN" sz="2000" b="1">
              <a:solidFill>
                <a:schemeClr val="bg1"/>
              </a:solidFill>
              <a:latin typeface="微软雅黑" pitchFamily="34" charset="-122"/>
              <a:ea typeface="微软雅黑" pitchFamily="34" charset="-122"/>
            </a:endParaRPr>
          </a:p>
          <a:p>
            <a:pPr eaLnBrk="1" hangingPunct="1">
              <a:lnSpc>
                <a:spcPct val="150000"/>
              </a:lnSpc>
              <a:buFont typeface="Arial" pitchFamily="34" charset="0"/>
              <a:buChar char="•"/>
            </a:pPr>
            <a:r>
              <a:rPr lang="zh-CN" altLang="en-US" sz="2000">
                <a:solidFill>
                  <a:schemeClr val="bg1"/>
                </a:solidFill>
                <a:latin typeface="微软雅黑" pitchFamily="34" charset="-122"/>
                <a:ea typeface="微软雅黑" pitchFamily="34" charset="-122"/>
              </a:rPr>
              <a:t>位于主要辐射城市区域，涵盖次要辐射范围的部分区域</a:t>
            </a:r>
            <a:endParaRPr lang="en-US" altLang="zh-CN" sz="2000">
              <a:solidFill>
                <a:schemeClr val="bg1"/>
              </a:solidFill>
              <a:latin typeface="微软雅黑" pitchFamily="34" charset="-122"/>
              <a:ea typeface="微软雅黑" pitchFamily="34" charset="-122"/>
            </a:endParaRPr>
          </a:p>
          <a:p>
            <a:pPr eaLnBrk="1" hangingPunct="1">
              <a:lnSpc>
                <a:spcPct val="150000"/>
              </a:lnSpc>
              <a:buFont typeface="Arial" pitchFamily="34" charset="0"/>
              <a:buChar char="•"/>
            </a:pPr>
            <a:r>
              <a:rPr lang="zh-CN" altLang="en-US" sz="2000">
                <a:solidFill>
                  <a:schemeClr val="bg1"/>
                </a:solidFill>
                <a:latin typeface="微软雅黑" pitchFamily="34" charset="-122"/>
                <a:ea typeface="微软雅黑" pitchFamily="34" charset="-122"/>
              </a:rPr>
              <a:t>主要辐射区域内的消费群体以步行、轨道交通为工具，来到本案进行消费</a:t>
            </a:r>
            <a:endParaRPr lang="en-US" altLang="zh-CN" sz="2000">
              <a:solidFill>
                <a:schemeClr val="bg1"/>
              </a:solidFill>
              <a:latin typeface="微软雅黑" pitchFamily="34" charset="-122"/>
              <a:ea typeface="微软雅黑" pitchFamily="34" charset="-122"/>
            </a:endParaRPr>
          </a:p>
          <a:p>
            <a:pPr eaLnBrk="1" hangingPunct="1">
              <a:lnSpc>
                <a:spcPct val="150000"/>
              </a:lnSpc>
              <a:buFont typeface="Arial" pitchFamily="34" charset="0"/>
              <a:buChar char="•"/>
            </a:pPr>
            <a:r>
              <a:rPr lang="zh-CN" altLang="en-US" sz="2000">
                <a:solidFill>
                  <a:schemeClr val="bg1"/>
                </a:solidFill>
                <a:latin typeface="微软雅黑" pitchFamily="34" charset="-122"/>
                <a:ea typeface="微软雅黑" pitchFamily="34" charset="-122"/>
              </a:rPr>
              <a:t>这些消费群体中多以年轻白领及商务客追求品质生活及体验的消费，他们是本案最主要的消费群体</a:t>
            </a:r>
            <a:endParaRPr lang="en-US" altLang="zh-CN" sz="2000">
              <a:solidFill>
                <a:schemeClr val="bg1"/>
              </a:solidFill>
              <a:latin typeface="微软雅黑" pitchFamily="34" charset="-122"/>
              <a:ea typeface="微软雅黑" pitchFamily="34" charset="-122"/>
            </a:endParaRPr>
          </a:p>
        </p:txBody>
      </p:sp>
      <p:sp>
        <p:nvSpPr>
          <p:cNvPr id="116742" name="Rectangle 7"/>
          <p:cNvSpPr>
            <a:spLocks noChangeArrowheads="1"/>
          </p:cNvSpPr>
          <p:nvPr/>
        </p:nvSpPr>
        <p:spPr bwMode="auto">
          <a:xfrm>
            <a:off x="8488363" y="2041525"/>
            <a:ext cx="6324600" cy="4114800"/>
          </a:xfrm>
          <a:prstGeom prst="rect">
            <a:avLst/>
          </a:prstGeom>
          <a:solidFill>
            <a:srgbClr val="3366CC">
              <a:alpha val="1803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defTabSz="1543050"/>
            <a:endParaRPr lang="zh-CN" altLang="en-US" sz="1300">
              <a:latin typeface="微软雅黑" pitchFamily="34" charset="-122"/>
              <a:ea typeface="微软雅黑" pitchFamily="34" charset="-122"/>
            </a:endParaRPr>
          </a:p>
        </p:txBody>
      </p:sp>
      <p:sp>
        <p:nvSpPr>
          <p:cNvPr id="116743" name="TextBox 14"/>
          <p:cNvSpPr txBox="1">
            <a:spLocks noChangeArrowheads="1"/>
          </p:cNvSpPr>
          <p:nvPr/>
        </p:nvSpPr>
        <p:spPr bwMode="auto">
          <a:xfrm>
            <a:off x="8640763" y="2193925"/>
            <a:ext cx="6035675" cy="374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lnSpc>
                <a:spcPct val="150000"/>
              </a:lnSpc>
            </a:pPr>
            <a:r>
              <a:rPr lang="zh-CN" altLang="en-US" sz="2000" b="1">
                <a:solidFill>
                  <a:srgbClr val="0033CC"/>
                </a:solidFill>
                <a:latin typeface="微软雅黑" pitchFamily="34" charset="-122"/>
                <a:ea typeface="微软雅黑" pitchFamily="34" charset="-122"/>
              </a:rPr>
              <a:t>目的性消费：</a:t>
            </a:r>
            <a:endParaRPr lang="en-US" altLang="zh-CN" sz="2000" b="1">
              <a:solidFill>
                <a:srgbClr val="0033CC"/>
              </a:solidFill>
              <a:latin typeface="微软雅黑" pitchFamily="34" charset="-122"/>
              <a:ea typeface="微软雅黑" pitchFamily="34" charset="-122"/>
            </a:endParaRPr>
          </a:p>
          <a:p>
            <a:pPr eaLnBrk="1" hangingPunct="1">
              <a:lnSpc>
                <a:spcPct val="150000"/>
              </a:lnSpc>
              <a:buFont typeface="Arial" pitchFamily="34" charset="0"/>
              <a:buChar char="•"/>
            </a:pPr>
            <a:r>
              <a:rPr lang="zh-CN" altLang="en-US" sz="2000">
                <a:latin typeface="微软雅黑" pitchFamily="34" charset="-122"/>
                <a:ea typeface="微软雅黑" pitchFamily="34" charset="-122"/>
              </a:rPr>
              <a:t>涵盖核心和次要辐射范围内，地域包含了无锡市一小时城市圈</a:t>
            </a:r>
            <a:endParaRPr lang="en-US" altLang="zh-CN" sz="2000">
              <a:latin typeface="微软雅黑" pitchFamily="34" charset="-122"/>
              <a:ea typeface="微软雅黑" pitchFamily="34" charset="-122"/>
            </a:endParaRPr>
          </a:p>
          <a:p>
            <a:pPr eaLnBrk="1" hangingPunct="1">
              <a:lnSpc>
                <a:spcPct val="150000"/>
              </a:lnSpc>
              <a:buFont typeface="Arial" pitchFamily="34" charset="0"/>
              <a:buChar char="•"/>
            </a:pPr>
            <a:r>
              <a:rPr lang="zh-CN" altLang="en-US" sz="2000">
                <a:latin typeface="微软雅黑" pitchFamily="34" charset="-122"/>
                <a:ea typeface="微软雅黑" pitchFamily="34" charset="-122"/>
              </a:rPr>
              <a:t>辐射区域内的消费群体以私家车、轨道交通或公交为工具，来到本案进行消费</a:t>
            </a:r>
            <a:endParaRPr lang="en-US" altLang="zh-CN" sz="2000">
              <a:latin typeface="微软雅黑" pitchFamily="34" charset="-122"/>
              <a:ea typeface="微软雅黑" pitchFamily="34" charset="-122"/>
            </a:endParaRPr>
          </a:p>
          <a:p>
            <a:pPr eaLnBrk="1" hangingPunct="1">
              <a:lnSpc>
                <a:spcPct val="150000"/>
              </a:lnSpc>
              <a:buFont typeface="Arial" pitchFamily="34" charset="0"/>
              <a:buChar char="•"/>
            </a:pPr>
            <a:r>
              <a:rPr lang="zh-CN" altLang="en-US" sz="2000">
                <a:latin typeface="微软雅黑" pitchFamily="34" charset="-122"/>
                <a:ea typeface="微软雅黑" pitchFamily="34" charset="-122"/>
              </a:rPr>
              <a:t>这些消费群体中因本案提供的特色化、差异化的主题业态而放弃传统商业网点，来本案进行消费，他们是本案消费群体的重要补充</a:t>
            </a:r>
            <a:endParaRPr lang="en-US" altLang="zh-CN" sz="2000">
              <a:latin typeface="微软雅黑" pitchFamily="34" charset="-122"/>
              <a:ea typeface="微软雅黑" pitchFamily="34" charset="-122"/>
            </a:endParaRPr>
          </a:p>
        </p:txBody>
      </p:sp>
      <p:sp>
        <p:nvSpPr>
          <p:cNvPr id="116744" name="矩形 21"/>
          <p:cNvSpPr>
            <a:spLocks noChangeArrowheads="1"/>
          </p:cNvSpPr>
          <p:nvPr/>
        </p:nvSpPr>
        <p:spPr bwMode="auto">
          <a:xfrm>
            <a:off x="5127625" y="7488238"/>
            <a:ext cx="22288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1543050"/>
            <a:r>
              <a:rPr lang="zh-CN" altLang="en-US" sz="1600">
                <a:latin typeface="微软雅黑" pitchFamily="34" charset="-122"/>
                <a:ea typeface="微软雅黑" pitchFamily="34" charset="-122"/>
              </a:rPr>
              <a:t>本项目消费群体的</a:t>
            </a:r>
            <a:r>
              <a:rPr lang="en-US" altLang="zh-CN" sz="1600">
                <a:latin typeface="微软雅黑" pitchFamily="34" charset="-122"/>
                <a:ea typeface="微软雅黑" pitchFamily="34" charset="-122"/>
              </a:rPr>
              <a:t>75%</a:t>
            </a:r>
            <a:endParaRPr lang="zh-CN" altLang="en-US" sz="1600">
              <a:latin typeface="微软雅黑" pitchFamily="34" charset="-122"/>
              <a:ea typeface="微软雅黑" pitchFamily="34" charset="-122"/>
            </a:endParaRPr>
          </a:p>
        </p:txBody>
      </p:sp>
      <p:sp>
        <p:nvSpPr>
          <p:cNvPr id="116745" name="矩形 22"/>
          <p:cNvSpPr>
            <a:spLocks noChangeArrowheads="1"/>
          </p:cNvSpPr>
          <p:nvPr/>
        </p:nvSpPr>
        <p:spPr bwMode="auto">
          <a:xfrm>
            <a:off x="8477250" y="6580188"/>
            <a:ext cx="22288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1543050"/>
            <a:r>
              <a:rPr lang="zh-CN" altLang="en-US" sz="1600">
                <a:latin typeface="微软雅黑" pitchFamily="34" charset="-122"/>
                <a:ea typeface="微软雅黑" pitchFamily="34" charset="-122"/>
              </a:rPr>
              <a:t>本项目消费群体的</a:t>
            </a:r>
            <a:r>
              <a:rPr lang="en-US" altLang="zh-CN" sz="1600">
                <a:latin typeface="微软雅黑" pitchFamily="34" charset="-122"/>
                <a:ea typeface="微软雅黑" pitchFamily="34" charset="-122"/>
              </a:rPr>
              <a:t>25%</a:t>
            </a:r>
            <a:endParaRPr lang="zh-CN" altLang="en-US" sz="1600">
              <a:latin typeface="微软雅黑" pitchFamily="34" charset="-122"/>
              <a:ea typeface="微软雅黑" pitchFamily="34" charset="-122"/>
            </a:endParaRPr>
          </a:p>
        </p:txBody>
      </p:sp>
      <p:cxnSp>
        <p:nvCxnSpPr>
          <p:cNvPr id="116746" name="肘形连接符 24"/>
          <p:cNvCxnSpPr>
            <a:cxnSpLocks noChangeShapeType="1"/>
            <a:stCxn id="116740" idx="2"/>
            <a:endCxn id="116750" idx="0"/>
          </p:cNvCxnSpPr>
          <p:nvPr/>
        </p:nvCxnSpPr>
        <p:spPr bwMode="auto">
          <a:xfrm rot="16200000" flipH="1">
            <a:off x="5523706" y="6028532"/>
            <a:ext cx="1128713" cy="1384300"/>
          </a:xfrm>
          <a:prstGeom prst="bentConnector3">
            <a:avLst>
              <a:gd name="adj1" fmla="val 49931"/>
            </a:avLst>
          </a:prstGeom>
          <a:noFill/>
          <a:ln w="9525" algn="ctr">
            <a:solidFill>
              <a:srgbClr val="0033CC"/>
            </a:solidFill>
            <a:round/>
            <a:headEnd/>
            <a:tailEnd type="arrow" w="med" len="med"/>
          </a:ln>
          <a:extLst>
            <a:ext uri="{909E8E84-426E-40DD-AFC4-6F175D3DCCD1}">
              <a14:hiddenFill xmlns:a14="http://schemas.microsoft.com/office/drawing/2010/main" xmlns="">
                <a:noFill/>
              </a14:hiddenFill>
            </a:ext>
          </a:extLst>
        </p:spPr>
      </p:cxnSp>
      <p:cxnSp>
        <p:nvCxnSpPr>
          <p:cNvPr id="116747" name="肘形连接符 26"/>
          <p:cNvCxnSpPr>
            <a:cxnSpLocks noChangeShapeType="1"/>
            <a:stCxn id="116742" idx="2"/>
            <a:endCxn id="116751" idx="0"/>
          </p:cNvCxnSpPr>
          <p:nvPr/>
        </p:nvCxnSpPr>
        <p:spPr bwMode="auto">
          <a:xfrm rot="5400000">
            <a:off x="10839451" y="5567362"/>
            <a:ext cx="222250" cy="1400175"/>
          </a:xfrm>
          <a:prstGeom prst="bentConnector3">
            <a:avLst>
              <a:gd name="adj1" fmla="val 50000"/>
            </a:avLst>
          </a:prstGeom>
          <a:noFill/>
          <a:ln w="9525" algn="ctr">
            <a:solidFill>
              <a:srgbClr val="0033CC"/>
            </a:solidFill>
            <a:round/>
            <a:headEnd/>
            <a:tailEnd type="arrow" w="med" len="med"/>
          </a:ln>
          <a:extLst>
            <a:ext uri="{909E8E84-426E-40DD-AFC4-6F175D3DCCD1}">
              <a14:hiddenFill xmlns:a14="http://schemas.microsoft.com/office/drawing/2010/main" xmlns="">
                <a:noFill/>
              </a14:hiddenFill>
            </a:ext>
          </a:extLst>
        </p:spPr>
      </p:cxnSp>
      <p:sp>
        <p:nvSpPr>
          <p:cNvPr id="116748"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主要客源定位</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48"/>
          <p:cNvGrpSpPr>
            <a:grpSpLocks/>
          </p:cNvGrpSpPr>
          <p:nvPr/>
        </p:nvGrpSpPr>
        <p:grpSpPr bwMode="auto">
          <a:xfrm>
            <a:off x="1706563" y="1584325"/>
            <a:ext cx="13414375" cy="7515225"/>
            <a:chOff x="1075" y="998"/>
            <a:chExt cx="8450" cy="4734"/>
          </a:xfrm>
        </p:grpSpPr>
        <p:sp>
          <p:nvSpPr>
            <p:cNvPr id="52" name="矩形 51"/>
            <p:cNvSpPr/>
            <p:nvPr/>
          </p:nvSpPr>
          <p:spPr bwMode="auto">
            <a:xfrm>
              <a:off x="5443" y="1430"/>
              <a:ext cx="3955" cy="2520"/>
            </a:xfrm>
            <a:prstGeom prst="rect">
              <a:avLst/>
            </a:prstGeom>
            <a:solidFill>
              <a:srgbClr val="4274AF">
                <a:alpha val="10000"/>
              </a:srgbClr>
            </a:solidFill>
            <a:ln w="9525">
              <a:solidFill>
                <a:schemeClr val="bg1">
                  <a:lumMod val="85000"/>
                </a:schemeClr>
              </a:solidFill>
              <a:round/>
              <a:headEnd/>
              <a:tailEnd type="triangle" w="lg" len="lg"/>
            </a:ln>
            <a:effectLst/>
          </p:spPr>
          <p:txBody>
            <a:bodyPr wrap="none" lIns="0" tIns="0" rIns="0" bIns="0" anchor="ctr"/>
            <a:lstStyle/>
            <a:p>
              <a:pPr algn="ctr" defTabSz="1543050" fontAlgn="auto">
                <a:spcBef>
                  <a:spcPts val="0"/>
                </a:spcBef>
                <a:spcAft>
                  <a:spcPts val="0"/>
                </a:spcAft>
                <a:defRPr/>
              </a:pPr>
              <a:endParaRPr lang="zh-CN" altLang="en-US" sz="3000" kern="0">
                <a:solidFill>
                  <a:sysClr val="window" lastClr="FFFFFF"/>
                </a:solidFill>
                <a:latin typeface="微软雅黑" pitchFamily="34" charset="-122"/>
                <a:ea typeface="微软雅黑" pitchFamily="34" charset="-122"/>
              </a:endParaRPr>
            </a:p>
          </p:txBody>
        </p:sp>
        <p:sp>
          <p:nvSpPr>
            <p:cNvPr id="22" name="Line 25"/>
            <p:cNvSpPr>
              <a:spLocks noChangeShapeType="1"/>
            </p:cNvSpPr>
            <p:nvPr/>
          </p:nvSpPr>
          <p:spPr bwMode="auto">
            <a:xfrm flipV="1">
              <a:off x="6093" y="1656"/>
              <a:ext cx="1" cy="2043"/>
            </a:xfrm>
            <a:prstGeom prst="line">
              <a:avLst/>
            </a:prstGeom>
            <a:noFill/>
            <a:ln w="38100">
              <a:solidFill>
                <a:schemeClr val="tx2">
                  <a:lumMod val="75000"/>
                </a:schemeClr>
              </a:solidFill>
              <a:round/>
              <a:headEnd/>
              <a:tailEnd type="triangle" w="med" len="med"/>
            </a:ln>
          </p:spPr>
          <p:txBody>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17766" name="Rectangle 6"/>
            <p:cNvSpPr>
              <a:spLocks noChangeArrowheads="1"/>
            </p:cNvSpPr>
            <p:nvPr/>
          </p:nvSpPr>
          <p:spPr bwMode="gray">
            <a:xfrm>
              <a:off x="5443" y="1632"/>
              <a:ext cx="675" cy="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type="none" w="med" len="lg"/>
                </a14:hiddenLine>
              </a:ext>
            </a:extLst>
          </p:spPr>
          <p:txBody>
            <a:bodyPr lIns="72000" tIns="72000" rIns="72000" bIns="72000" anchor="ctr">
              <a:spAutoFit/>
            </a:bodyPr>
            <a:lstStyle/>
            <a:p>
              <a:pPr defTabSz="966788" eaLnBrk="0" hangingPunct="0">
                <a:buSzPct val="60000"/>
              </a:pPr>
              <a:r>
                <a:rPr lang="zh-CN" altLang="en-US" sz="1600" b="1">
                  <a:latin typeface="微软雅黑" pitchFamily="34" charset="-122"/>
                  <a:ea typeface="微软雅黑" pitchFamily="34" charset="-122"/>
                </a:rPr>
                <a:t>消费水平</a:t>
              </a:r>
            </a:p>
          </p:txBody>
        </p:sp>
        <p:sp>
          <p:nvSpPr>
            <p:cNvPr id="117767" name="Rectangle 8"/>
            <p:cNvSpPr>
              <a:spLocks noChangeArrowheads="1"/>
            </p:cNvSpPr>
            <p:nvPr/>
          </p:nvSpPr>
          <p:spPr bwMode="gray">
            <a:xfrm>
              <a:off x="5443" y="2518"/>
              <a:ext cx="657" cy="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type="none" w="med" len="lg"/>
                </a14:hiddenLine>
              </a:ext>
            </a:extLst>
          </p:spPr>
          <p:txBody>
            <a:bodyPr lIns="72000" tIns="72000" rIns="72000" bIns="72000" anchor="ctr">
              <a:spAutoFit/>
            </a:bodyPr>
            <a:lstStyle/>
            <a:p>
              <a:pPr defTabSz="966788" eaLnBrk="0" hangingPunct="0">
                <a:buSzPct val="60000"/>
              </a:pPr>
              <a:r>
                <a:rPr lang="zh-CN" altLang="en-US" sz="1600" b="1">
                  <a:latin typeface="微软雅黑" pitchFamily="34" charset="-122"/>
                  <a:ea typeface="微软雅黑" pitchFamily="34" charset="-122"/>
                </a:rPr>
                <a:t>定位区间</a:t>
              </a:r>
            </a:p>
          </p:txBody>
        </p:sp>
        <p:sp>
          <p:nvSpPr>
            <p:cNvPr id="25" name="Line 16"/>
            <p:cNvSpPr>
              <a:spLocks noChangeShapeType="1"/>
            </p:cNvSpPr>
            <p:nvPr/>
          </p:nvSpPr>
          <p:spPr bwMode="auto">
            <a:xfrm>
              <a:off x="6104" y="3692"/>
              <a:ext cx="1444" cy="1"/>
            </a:xfrm>
            <a:prstGeom prst="line">
              <a:avLst/>
            </a:prstGeom>
            <a:noFill/>
            <a:ln w="12700">
              <a:solidFill>
                <a:srgbClr val="4F81BD"/>
              </a:solidFill>
              <a:prstDash val="sysDot"/>
              <a:round/>
              <a:headEnd/>
              <a:tailEnd/>
            </a:ln>
          </p:spPr>
          <p:txBody>
            <a:bodyPr lIns="72000" tIns="72000" rIns="72000" bIns="72000">
              <a:spAutoFit/>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26" name="Line 26"/>
            <p:cNvSpPr>
              <a:spLocks noChangeShapeType="1"/>
            </p:cNvSpPr>
            <p:nvPr/>
          </p:nvSpPr>
          <p:spPr bwMode="auto">
            <a:xfrm rot="5400000" flipV="1">
              <a:off x="7574" y="2223"/>
              <a:ext cx="1" cy="2941"/>
            </a:xfrm>
            <a:prstGeom prst="line">
              <a:avLst/>
            </a:prstGeom>
            <a:noFill/>
            <a:ln w="38100">
              <a:solidFill>
                <a:schemeClr val="tx2">
                  <a:lumMod val="75000"/>
                </a:schemeClr>
              </a:solidFill>
              <a:round/>
              <a:headEnd/>
              <a:tailEnd type="triangle" w="med" len="med"/>
            </a:ln>
          </p:spPr>
          <p:txBody>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17770" name="Rectangle 6"/>
            <p:cNvSpPr>
              <a:spLocks noChangeArrowheads="1"/>
            </p:cNvSpPr>
            <p:nvPr/>
          </p:nvSpPr>
          <p:spPr bwMode="gray">
            <a:xfrm>
              <a:off x="8651" y="3733"/>
              <a:ext cx="745" cy="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type="none" w="med" len="lg"/>
                </a14:hiddenLine>
              </a:ext>
            </a:extLst>
          </p:spPr>
          <p:txBody>
            <a:bodyPr lIns="72000" tIns="72000" rIns="72000" bIns="72000" anchor="ctr">
              <a:spAutoFit/>
            </a:bodyPr>
            <a:lstStyle/>
            <a:p>
              <a:pPr defTabSz="966788" eaLnBrk="0" hangingPunct="0">
                <a:buSzPct val="60000"/>
              </a:pPr>
              <a:r>
                <a:rPr lang="zh-CN" altLang="en-US" sz="1600" b="1">
                  <a:latin typeface="微软雅黑" pitchFamily="34" charset="-122"/>
                  <a:ea typeface="微软雅黑" pitchFamily="34" charset="-122"/>
                </a:rPr>
                <a:t>人群基数</a:t>
              </a:r>
            </a:p>
          </p:txBody>
        </p:sp>
        <p:sp>
          <p:nvSpPr>
            <p:cNvPr id="28" name="Line 15"/>
            <p:cNvSpPr>
              <a:spLocks noChangeShapeType="1"/>
            </p:cNvSpPr>
            <p:nvPr/>
          </p:nvSpPr>
          <p:spPr bwMode="auto">
            <a:xfrm rot="5400000">
              <a:off x="6828" y="2671"/>
              <a:ext cx="2041" cy="1"/>
            </a:xfrm>
            <a:prstGeom prst="line">
              <a:avLst/>
            </a:prstGeom>
            <a:noFill/>
            <a:ln w="12700">
              <a:solidFill>
                <a:schemeClr val="tx2">
                  <a:lumMod val="75000"/>
                </a:schemeClr>
              </a:solidFill>
              <a:prstDash val="sysDot"/>
              <a:round/>
              <a:headEnd/>
              <a:tailEnd/>
            </a:ln>
          </p:spPr>
          <p:txBody>
            <a:bodyPr lIns="72000" tIns="72000" rIns="72000" bIns="72000">
              <a:spAutoFit/>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29" name="Freeform 37"/>
            <p:cNvSpPr>
              <a:spLocks/>
            </p:cNvSpPr>
            <p:nvPr/>
          </p:nvSpPr>
          <p:spPr bwMode="auto">
            <a:xfrm>
              <a:off x="7830" y="3659"/>
              <a:ext cx="44" cy="53"/>
            </a:xfrm>
            <a:custGeom>
              <a:avLst/>
              <a:gdLst>
                <a:gd name="T0" fmla="*/ 30 w 60"/>
                <a:gd name="T1" fmla="*/ 0 h 60"/>
                <a:gd name="T2" fmla="*/ 60 w 60"/>
                <a:gd name="T3" fmla="*/ 30 h 60"/>
                <a:gd name="T4" fmla="*/ 30 w 60"/>
                <a:gd name="T5" fmla="*/ 60 h 60"/>
                <a:gd name="T6" fmla="*/ 0 w 60"/>
                <a:gd name="T7" fmla="*/ 30 h 60"/>
                <a:gd name="T8" fmla="*/ 30 w 60"/>
                <a:gd name="T9" fmla="*/ 0 h 60"/>
                <a:gd name="T10" fmla="*/ 0 60000 65536"/>
                <a:gd name="T11" fmla="*/ 0 60000 65536"/>
                <a:gd name="T12" fmla="*/ 0 60000 65536"/>
                <a:gd name="T13" fmla="*/ 0 60000 65536"/>
                <a:gd name="T14" fmla="*/ 0 60000 65536"/>
                <a:gd name="T15" fmla="*/ 0 w 60"/>
                <a:gd name="T16" fmla="*/ 0 h 60"/>
                <a:gd name="T17" fmla="*/ 60 w 60"/>
                <a:gd name="T18" fmla="*/ 60 h 60"/>
              </a:gdLst>
              <a:ahLst/>
              <a:cxnLst>
                <a:cxn ang="T10">
                  <a:pos x="T0" y="T1"/>
                </a:cxn>
                <a:cxn ang="T11">
                  <a:pos x="T2" y="T3"/>
                </a:cxn>
                <a:cxn ang="T12">
                  <a:pos x="T4" y="T5"/>
                </a:cxn>
                <a:cxn ang="T13">
                  <a:pos x="T6" y="T7"/>
                </a:cxn>
                <a:cxn ang="T14">
                  <a:pos x="T8" y="T9"/>
                </a:cxn>
              </a:cxnLst>
              <a:rect l="T15" t="T16" r="T17" b="T18"/>
              <a:pathLst>
                <a:path w="60" h="60">
                  <a:moveTo>
                    <a:pt x="30" y="0"/>
                  </a:moveTo>
                  <a:lnTo>
                    <a:pt x="60" y="30"/>
                  </a:lnTo>
                  <a:lnTo>
                    <a:pt x="30" y="60"/>
                  </a:lnTo>
                  <a:lnTo>
                    <a:pt x="0" y="30"/>
                  </a:lnTo>
                  <a:lnTo>
                    <a:pt x="30" y="0"/>
                  </a:lnTo>
                  <a:close/>
                </a:path>
              </a:pathLst>
            </a:custGeom>
            <a:solidFill>
              <a:srgbClr val="800000"/>
            </a:solidFill>
            <a:ln w="9525">
              <a:noFill/>
              <a:round/>
              <a:headEnd/>
              <a:tailEnd/>
            </a:ln>
          </p:spPr>
          <p:txBody>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30" name="Line 15"/>
            <p:cNvSpPr>
              <a:spLocks noChangeShapeType="1"/>
            </p:cNvSpPr>
            <p:nvPr/>
          </p:nvSpPr>
          <p:spPr bwMode="auto">
            <a:xfrm>
              <a:off x="6100" y="2321"/>
              <a:ext cx="2923" cy="1"/>
            </a:xfrm>
            <a:prstGeom prst="line">
              <a:avLst/>
            </a:prstGeom>
            <a:noFill/>
            <a:ln w="12700">
              <a:solidFill>
                <a:srgbClr val="0033CC"/>
              </a:solidFill>
              <a:prstDash val="sysDot"/>
              <a:round/>
              <a:headEnd/>
              <a:tailEnd/>
            </a:ln>
          </p:spPr>
          <p:txBody>
            <a:bodyPr lIns="72000" tIns="72000" rIns="72000" bIns="72000">
              <a:spAutoFit/>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31" name="等腰三角形 30"/>
            <p:cNvSpPr/>
            <p:nvPr/>
          </p:nvSpPr>
          <p:spPr bwMode="auto">
            <a:xfrm>
              <a:off x="6115" y="2678"/>
              <a:ext cx="1759" cy="1026"/>
            </a:xfrm>
            <a:prstGeom prst="triangle">
              <a:avLst/>
            </a:prstGeom>
            <a:solidFill>
              <a:srgbClr val="3366CC">
                <a:alpha val="7000"/>
              </a:srgbClr>
            </a:solidFill>
            <a:ln w="22225">
              <a:solidFill>
                <a:schemeClr val="bg1">
                  <a:lumMod val="75000"/>
                </a:schemeClr>
              </a:solidFill>
              <a:round/>
              <a:headEnd/>
              <a:tailEnd type="triangle" w="lg" len="lg"/>
            </a:ln>
            <a:effectLst/>
          </p:spPr>
          <p:txBody>
            <a:bodyPr wrap="none" lIns="0" tIns="0" rIns="0" bIns="0" anchor="ctr"/>
            <a:lstStyle/>
            <a:p>
              <a:pPr algn="ctr" defTabSz="1543050">
                <a:defRPr/>
              </a:pPr>
              <a:r>
                <a:rPr lang="zh-CN" altLang="en-US" sz="1600">
                  <a:latin typeface="微软雅黑" pitchFamily="34" charset="-122"/>
                  <a:ea typeface="微软雅黑" pitchFamily="34" charset="-122"/>
                </a:rPr>
                <a:t>既有</a:t>
              </a:r>
              <a:endParaRPr lang="en-US" altLang="zh-CN" sz="1600">
                <a:latin typeface="微软雅黑" pitchFamily="34" charset="-122"/>
                <a:ea typeface="微软雅黑" pitchFamily="34" charset="-122"/>
              </a:endParaRPr>
            </a:p>
            <a:p>
              <a:pPr algn="ctr" defTabSz="1543050">
                <a:defRPr/>
              </a:pPr>
              <a:r>
                <a:rPr lang="zh-CN" altLang="en-US" sz="1600">
                  <a:latin typeface="微软雅黑" pitchFamily="34" charset="-122"/>
                  <a:ea typeface="微软雅黑" pitchFamily="34" charset="-122"/>
                </a:rPr>
                <a:t>客群</a:t>
              </a:r>
            </a:p>
          </p:txBody>
        </p:sp>
        <p:sp>
          <p:nvSpPr>
            <p:cNvPr id="32" name="等腰三角形 31"/>
            <p:cNvSpPr/>
            <p:nvPr/>
          </p:nvSpPr>
          <p:spPr bwMode="auto">
            <a:xfrm>
              <a:off x="6632" y="1686"/>
              <a:ext cx="703" cy="1359"/>
            </a:xfrm>
            <a:prstGeom prst="triangle">
              <a:avLst/>
            </a:prstGeom>
            <a:solidFill>
              <a:srgbClr val="3366CC">
                <a:alpha val="50000"/>
              </a:srgbClr>
            </a:solidFill>
            <a:ln w="22225">
              <a:noFill/>
              <a:round/>
              <a:headEnd/>
              <a:tailEnd type="triangle" w="lg" len="lg"/>
            </a:ln>
            <a:effectLst/>
          </p:spPr>
          <p:txBody>
            <a:bodyPr wrap="none" lIns="0" tIns="0" rIns="0" bIns="0" anchor="ctr"/>
            <a:lstStyle/>
            <a:p>
              <a:pPr algn="ctr" defTabSz="1543050" fontAlgn="auto">
                <a:spcBef>
                  <a:spcPts val="0"/>
                </a:spcBef>
                <a:spcAft>
                  <a:spcPts val="0"/>
                </a:spcAft>
                <a:defRPr/>
              </a:pPr>
              <a:endParaRPr lang="zh-CN" altLang="en-US" sz="1600" kern="0" dirty="0">
                <a:latin typeface="微软雅黑" pitchFamily="34" charset="-122"/>
                <a:ea typeface="微软雅黑" pitchFamily="34" charset="-122"/>
              </a:endParaRPr>
            </a:p>
          </p:txBody>
        </p:sp>
        <p:sp>
          <p:nvSpPr>
            <p:cNvPr id="117776" name="矩形 32"/>
            <p:cNvSpPr>
              <a:spLocks noChangeArrowheads="1"/>
            </p:cNvSpPr>
            <p:nvPr/>
          </p:nvSpPr>
          <p:spPr bwMode="auto">
            <a:xfrm>
              <a:off x="6744" y="2297"/>
              <a:ext cx="486" cy="3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defTabSz="1543050"/>
              <a:r>
                <a:rPr lang="zh-CN" altLang="en-US" sz="1600">
                  <a:latin typeface="微软雅黑" pitchFamily="34" charset="-122"/>
                  <a:ea typeface="微软雅黑" pitchFamily="34" charset="-122"/>
                </a:rPr>
                <a:t>增量</a:t>
              </a:r>
              <a:endParaRPr lang="en-US" altLang="zh-CN" sz="1600">
                <a:latin typeface="微软雅黑" pitchFamily="34" charset="-122"/>
                <a:ea typeface="微软雅黑" pitchFamily="34" charset="-122"/>
              </a:endParaRPr>
            </a:p>
            <a:p>
              <a:pPr algn="ctr" defTabSz="1543050"/>
              <a:r>
                <a:rPr lang="zh-CN" altLang="en-US" sz="1600">
                  <a:latin typeface="微软雅黑" pitchFamily="34" charset="-122"/>
                  <a:ea typeface="微软雅黑" pitchFamily="34" charset="-122"/>
                </a:rPr>
                <a:t>客群</a:t>
              </a:r>
            </a:p>
          </p:txBody>
        </p:sp>
        <p:sp>
          <p:nvSpPr>
            <p:cNvPr id="34" name="矩形 33"/>
            <p:cNvSpPr/>
            <p:nvPr/>
          </p:nvSpPr>
          <p:spPr bwMode="auto">
            <a:xfrm>
              <a:off x="6676" y="2321"/>
              <a:ext cx="627" cy="557"/>
            </a:xfrm>
            <a:prstGeom prst="rect">
              <a:avLst/>
            </a:prstGeom>
            <a:noFill/>
            <a:ln w="22225">
              <a:solidFill>
                <a:srgbClr val="0033CC"/>
              </a:solidFill>
              <a:round/>
              <a:headEnd/>
              <a:tailEnd type="triangle" w="lg" len="lg"/>
            </a:ln>
            <a:effectLst/>
          </p:spPr>
          <p:txBody>
            <a:bodyPr wrap="none" lIns="0" tIns="0" rIns="0" bIns="0" anchor="ctr"/>
            <a:lstStyle/>
            <a:p>
              <a:pPr algn="ctr" defTabSz="1543050" fontAlgn="auto">
                <a:spcBef>
                  <a:spcPts val="0"/>
                </a:spcBef>
                <a:spcAft>
                  <a:spcPts val="0"/>
                </a:spcAft>
                <a:defRPr/>
              </a:pPr>
              <a:endParaRPr lang="zh-CN" altLang="en-US" sz="3000" kern="0">
                <a:solidFill>
                  <a:sysClr val="window" lastClr="FFFFFF"/>
                </a:solidFill>
                <a:latin typeface="微软雅黑" pitchFamily="34" charset="-122"/>
                <a:ea typeface="微软雅黑" pitchFamily="34" charset="-122"/>
              </a:endParaRPr>
            </a:p>
          </p:txBody>
        </p:sp>
        <p:sp>
          <p:nvSpPr>
            <p:cNvPr id="35" name="Line 15"/>
            <p:cNvSpPr>
              <a:spLocks noChangeShapeType="1"/>
            </p:cNvSpPr>
            <p:nvPr/>
          </p:nvSpPr>
          <p:spPr bwMode="auto">
            <a:xfrm>
              <a:off x="6109" y="2878"/>
              <a:ext cx="2924" cy="1"/>
            </a:xfrm>
            <a:prstGeom prst="line">
              <a:avLst/>
            </a:prstGeom>
            <a:noFill/>
            <a:ln w="12700">
              <a:solidFill>
                <a:srgbClr val="0033CC"/>
              </a:solidFill>
              <a:prstDash val="sysDot"/>
              <a:round/>
              <a:headEnd/>
              <a:tailEnd/>
            </a:ln>
          </p:spPr>
          <p:txBody>
            <a:bodyPr lIns="72000" tIns="72000" rIns="72000" bIns="72000">
              <a:spAutoFit/>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17779" name="左大括号 42"/>
            <p:cNvSpPr>
              <a:spLocks/>
            </p:cNvSpPr>
            <p:nvPr/>
          </p:nvSpPr>
          <p:spPr bwMode="auto">
            <a:xfrm rot="-5400000">
              <a:off x="5123" y="2412"/>
              <a:ext cx="364" cy="5416"/>
            </a:xfrm>
            <a:prstGeom prst="leftBrace">
              <a:avLst>
                <a:gd name="adj1" fmla="val 195771"/>
                <a:gd name="adj2" fmla="val 50000"/>
              </a:avLst>
            </a:prstGeom>
            <a:noFill/>
            <a:ln w="19050" algn="ctr">
              <a:solidFill>
                <a:srgbClr val="0033CC"/>
              </a:solidFill>
              <a:round/>
              <a:headEnd/>
              <a:tailEnd/>
            </a:ln>
            <a:extLst>
              <a:ext uri="{909E8E84-426E-40DD-AFC4-6F175D3DCCD1}">
                <a14:hiddenFill xmlns:a14="http://schemas.microsoft.com/office/drawing/2010/main" xmlns="">
                  <a:solidFill>
                    <a:srgbClr val="FFFFFF"/>
                  </a:solidFill>
                </a14:hiddenFill>
              </a:ext>
            </a:extLst>
          </p:spPr>
          <p:txBody>
            <a:bodyPr vert="eaVert"/>
            <a:lstStyle/>
            <a:p>
              <a:pPr defTabSz="1543050" eaLnBrk="0" hangingPunct="0"/>
              <a:endParaRPr lang="zh-CN" altLang="en-US" sz="3000">
                <a:latin typeface="微软雅黑" pitchFamily="34" charset="-122"/>
                <a:ea typeface="微软雅黑" pitchFamily="34" charset="-122"/>
              </a:endParaRPr>
            </a:p>
          </p:txBody>
        </p:sp>
        <p:sp>
          <p:nvSpPr>
            <p:cNvPr id="37" name="TextBox 36"/>
            <p:cNvSpPr txBox="1"/>
            <p:nvPr/>
          </p:nvSpPr>
          <p:spPr>
            <a:xfrm>
              <a:off x="2706" y="5438"/>
              <a:ext cx="5498" cy="294"/>
            </a:xfrm>
            <a:prstGeom prst="rect">
              <a:avLst/>
            </a:prstGeom>
            <a:noFill/>
            <a:ln>
              <a:solidFill>
                <a:schemeClr val="bg1">
                  <a:lumMod val="65000"/>
                </a:schemeClr>
              </a:solidFill>
            </a:ln>
          </p:spPr>
          <p:txBody>
            <a:bodyPr wrap="none">
              <a:spAutoFit/>
            </a:bodyPr>
            <a:lstStyle/>
            <a:p>
              <a:pPr defTabSz="1543050">
                <a:defRPr/>
              </a:pPr>
              <a:r>
                <a:rPr lang="zh-CN" altLang="en-US" sz="2400" b="1">
                  <a:solidFill>
                    <a:srgbClr val="0033CC"/>
                  </a:solidFill>
                  <a:latin typeface="微软雅黑" pitchFamily="34" charset="-122"/>
                  <a:ea typeface="微软雅黑" pitchFamily="34" charset="-122"/>
                </a:rPr>
                <a:t>以城市成长性消费和增量消费人群的需求作为商业定位的导入点</a:t>
              </a:r>
            </a:p>
          </p:txBody>
        </p:sp>
        <p:sp>
          <p:nvSpPr>
            <p:cNvPr id="117781" name="Rectangle 7"/>
            <p:cNvSpPr>
              <a:spLocks noChangeArrowheads="1"/>
            </p:cNvSpPr>
            <p:nvPr/>
          </p:nvSpPr>
          <p:spPr bwMode="auto">
            <a:xfrm>
              <a:off x="5460" y="3965"/>
              <a:ext cx="3951" cy="966"/>
            </a:xfrm>
            <a:prstGeom prst="rect">
              <a:avLst/>
            </a:prstGeom>
            <a:solidFill>
              <a:srgbClr val="3366CC">
                <a:alpha val="1803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defTabSz="1543050">
                <a:spcBef>
                  <a:spcPct val="50000"/>
                </a:spcBef>
              </a:pPr>
              <a:r>
                <a:rPr lang="zh-CN" altLang="en-US" sz="2200" b="1">
                  <a:latin typeface="Calibri" pitchFamily="34" charset="0"/>
                  <a:ea typeface="宋体" pitchFamily="2" charset="-122"/>
                </a:rPr>
                <a:t>周边人群和所有人群中的高端客层</a:t>
              </a:r>
            </a:p>
            <a:p>
              <a:pPr algn="ctr" defTabSz="1543050">
                <a:spcBef>
                  <a:spcPct val="50000"/>
                </a:spcBef>
              </a:pPr>
              <a:r>
                <a:rPr lang="zh-CN" altLang="en-US" sz="2200" b="1">
                  <a:latin typeface="Calibri" pitchFamily="34" charset="0"/>
                  <a:ea typeface="宋体" pitchFamily="2" charset="-122"/>
                </a:rPr>
                <a:t>以两者为本案的目标客群</a:t>
              </a:r>
            </a:p>
            <a:p>
              <a:pPr algn="ctr" defTabSz="1543050">
                <a:spcBef>
                  <a:spcPct val="50000"/>
                </a:spcBef>
              </a:pPr>
              <a:r>
                <a:rPr lang="zh-CN" altLang="en-US" sz="2200" b="1">
                  <a:latin typeface="Calibri" pitchFamily="34" charset="0"/>
                  <a:ea typeface="宋体" pitchFamily="2" charset="-122"/>
                </a:rPr>
                <a:t>通过业态升级和产品创新，提供发展型的商业</a:t>
              </a:r>
              <a:endParaRPr lang="en-US" altLang="zh-CN" sz="2200" b="1">
                <a:latin typeface="Calibri" pitchFamily="34" charset="0"/>
                <a:ea typeface="宋体" pitchFamily="2" charset="-122"/>
              </a:endParaRPr>
            </a:p>
          </p:txBody>
        </p:sp>
        <p:grpSp>
          <p:nvGrpSpPr>
            <p:cNvPr id="117782" name="Group 45"/>
            <p:cNvGrpSpPr>
              <a:grpSpLocks/>
            </p:cNvGrpSpPr>
            <p:nvPr/>
          </p:nvGrpSpPr>
          <p:grpSpPr bwMode="auto">
            <a:xfrm>
              <a:off x="1075" y="998"/>
              <a:ext cx="4097" cy="3933"/>
              <a:chOff x="1682" y="1056"/>
              <a:chExt cx="3640" cy="3494"/>
            </a:xfrm>
          </p:grpSpPr>
          <p:sp>
            <p:nvSpPr>
              <p:cNvPr id="4" name="矩形 3"/>
              <p:cNvSpPr/>
              <p:nvPr/>
            </p:nvSpPr>
            <p:spPr bwMode="auto">
              <a:xfrm>
                <a:off x="1738" y="1437"/>
                <a:ext cx="3513" cy="2238"/>
              </a:xfrm>
              <a:prstGeom prst="rect">
                <a:avLst/>
              </a:prstGeom>
              <a:solidFill>
                <a:srgbClr val="4274AF">
                  <a:alpha val="10000"/>
                </a:srgbClr>
              </a:solidFill>
              <a:ln w="9525">
                <a:solidFill>
                  <a:schemeClr val="bg1">
                    <a:lumMod val="85000"/>
                  </a:schemeClr>
                </a:solidFill>
                <a:round/>
                <a:headEnd/>
                <a:tailEnd type="triangle" w="lg" len="lg"/>
              </a:ln>
              <a:effectLst/>
            </p:spPr>
            <p:txBody>
              <a:bodyPr wrap="none" lIns="0" tIns="0" rIns="0" bIns="0" anchor="ctr"/>
              <a:lstStyle/>
              <a:p>
                <a:pPr algn="ctr" defTabSz="1543050" fontAlgn="auto">
                  <a:spcBef>
                    <a:spcPts val="0"/>
                  </a:spcBef>
                  <a:spcAft>
                    <a:spcPts val="0"/>
                  </a:spcAft>
                  <a:defRPr/>
                </a:pPr>
                <a:endParaRPr lang="zh-CN" altLang="en-US" sz="3000" kern="0">
                  <a:solidFill>
                    <a:sysClr val="window" lastClr="FFFFFF"/>
                  </a:solidFill>
                  <a:latin typeface="微软雅黑" pitchFamily="34" charset="-122"/>
                  <a:ea typeface="微软雅黑" pitchFamily="34" charset="-122"/>
                </a:endParaRPr>
              </a:p>
            </p:txBody>
          </p:sp>
          <p:sp>
            <p:nvSpPr>
              <p:cNvPr id="5" name="Line 25"/>
              <p:cNvSpPr>
                <a:spLocks noChangeShapeType="1"/>
              </p:cNvSpPr>
              <p:nvPr/>
            </p:nvSpPr>
            <p:spPr bwMode="auto">
              <a:xfrm flipV="1">
                <a:off x="2266" y="1640"/>
                <a:ext cx="1" cy="1813"/>
              </a:xfrm>
              <a:prstGeom prst="line">
                <a:avLst/>
              </a:prstGeom>
              <a:noFill/>
              <a:ln w="38100">
                <a:solidFill>
                  <a:schemeClr val="tx2">
                    <a:lumMod val="75000"/>
                  </a:schemeClr>
                </a:solidFill>
                <a:round/>
                <a:headEnd/>
                <a:tailEnd type="triangle" w="med" len="med"/>
              </a:ln>
            </p:spPr>
            <p:txBody>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17788" name="Rectangle 6"/>
              <p:cNvSpPr>
                <a:spLocks noChangeArrowheads="1"/>
              </p:cNvSpPr>
              <p:nvPr/>
            </p:nvSpPr>
            <p:spPr bwMode="gray">
              <a:xfrm>
                <a:off x="1722" y="1577"/>
                <a:ext cx="602" cy="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type="none" w="med" len="lg"/>
                  </a14:hiddenLine>
                </a:ext>
              </a:extLst>
            </p:spPr>
            <p:txBody>
              <a:bodyPr lIns="72000" tIns="72000" rIns="72000" bIns="72000" anchor="ctr">
                <a:spAutoFit/>
              </a:bodyPr>
              <a:lstStyle/>
              <a:p>
                <a:pPr defTabSz="966788" eaLnBrk="0" hangingPunct="0">
                  <a:buSzPct val="60000"/>
                </a:pPr>
                <a:r>
                  <a:rPr lang="zh-CN" altLang="en-US" sz="1600" b="1">
                    <a:latin typeface="微软雅黑" pitchFamily="34" charset="-122"/>
                    <a:ea typeface="微软雅黑" pitchFamily="34" charset="-122"/>
                  </a:rPr>
                  <a:t>消费水平</a:t>
                </a:r>
              </a:p>
            </p:txBody>
          </p:sp>
          <p:sp>
            <p:nvSpPr>
              <p:cNvPr id="117789" name="Rectangle 8"/>
              <p:cNvSpPr>
                <a:spLocks noChangeArrowheads="1"/>
              </p:cNvSpPr>
              <p:nvPr/>
            </p:nvSpPr>
            <p:spPr bwMode="gray">
              <a:xfrm>
                <a:off x="1722" y="3033"/>
                <a:ext cx="661" cy="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type="none" w="med" len="lg"/>
                  </a14:hiddenLine>
                </a:ext>
              </a:extLst>
            </p:spPr>
            <p:txBody>
              <a:bodyPr lIns="72000" tIns="72000" rIns="72000" bIns="72000" anchor="ctr">
                <a:spAutoFit/>
              </a:bodyPr>
              <a:lstStyle/>
              <a:p>
                <a:pPr defTabSz="966788" eaLnBrk="0" hangingPunct="0">
                  <a:buSzPct val="60000"/>
                </a:pPr>
                <a:r>
                  <a:rPr lang="zh-CN" altLang="en-US" sz="1600" b="1">
                    <a:latin typeface="微软雅黑" pitchFamily="34" charset="-122"/>
                    <a:ea typeface="微软雅黑" pitchFamily="34" charset="-122"/>
                  </a:rPr>
                  <a:t>定位区间</a:t>
                </a:r>
              </a:p>
            </p:txBody>
          </p:sp>
          <p:sp>
            <p:nvSpPr>
              <p:cNvPr id="8" name="Line 16"/>
              <p:cNvSpPr>
                <a:spLocks noChangeShapeType="1"/>
              </p:cNvSpPr>
              <p:nvPr/>
            </p:nvSpPr>
            <p:spPr bwMode="auto">
              <a:xfrm>
                <a:off x="2276" y="3447"/>
                <a:ext cx="1285" cy="4"/>
              </a:xfrm>
              <a:prstGeom prst="line">
                <a:avLst/>
              </a:prstGeom>
              <a:noFill/>
              <a:ln w="12700">
                <a:solidFill>
                  <a:srgbClr val="4F81BD"/>
                </a:solidFill>
                <a:prstDash val="sysDot"/>
                <a:round/>
                <a:headEnd/>
                <a:tailEnd/>
              </a:ln>
            </p:spPr>
            <p:txBody>
              <a:bodyPr lIns="72000" tIns="72000" rIns="72000" bIns="72000">
                <a:spAutoFit/>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9" name="Line 26"/>
              <p:cNvSpPr>
                <a:spLocks noChangeShapeType="1"/>
              </p:cNvSpPr>
              <p:nvPr/>
            </p:nvSpPr>
            <p:spPr bwMode="auto">
              <a:xfrm rot="5400000" flipV="1">
                <a:off x="3586" y="2143"/>
                <a:ext cx="1" cy="2614"/>
              </a:xfrm>
              <a:prstGeom prst="line">
                <a:avLst/>
              </a:prstGeom>
              <a:noFill/>
              <a:ln w="38100">
                <a:solidFill>
                  <a:schemeClr val="tx2">
                    <a:lumMod val="75000"/>
                  </a:schemeClr>
                </a:solidFill>
                <a:round/>
                <a:headEnd/>
                <a:tailEnd type="triangle" w="med" len="med"/>
              </a:ln>
            </p:spPr>
            <p:txBody>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0" name="等腰三角形 9"/>
              <p:cNvSpPr/>
              <p:nvPr/>
            </p:nvSpPr>
            <p:spPr bwMode="auto">
              <a:xfrm>
                <a:off x="2269" y="2526"/>
                <a:ext cx="1564" cy="911"/>
              </a:xfrm>
              <a:prstGeom prst="triangle">
                <a:avLst/>
              </a:prstGeom>
              <a:solidFill>
                <a:srgbClr val="4274AF">
                  <a:alpha val="31000"/>
                </a:srgbClr>
              </a:solidFill>
              <a:ln w="22225">
                <a:solidFill>
                  <a:schemeClr val="bg1">
                    <a:lumMod val="65000"/>
                  </a:schemeClr>
                </a:solidFill>
                <a:round/>
                <a:headEnd/>
                <a:tailEnd type="triangle" w="lg" len="lg"/>
              </a:ln>
              <a:effectLst/>
            </p:spPr>
            <p:txBody>
              <a:bodyPr wrap="none" lIns="0" tIns="0" rIns="0" bIns="0" anchor="ctr"/>
              <a:lstStyle/>
              <a:p>
                <a:pPr algn="ctr" defTabSz="1543050">
                  <a:defRPr/>
                </a:pPr>
                <a:r>
                  <a:rPr lang="zh-CN" altLang="en-US" sz="1600">
                    <a:latin typeface="微软雅黑" pitchFamily="34" charset="-122"/>
                    <a:ea typeface="微软雅黑" pitchFamily="34" charset="-122"/>
                  </a:rPr>
                  <a:t>既有</a:t>
                </a:r>
                <a:endParaRPr lang="en-US" altLang="zh-CN" sz="1600">
                  <a:latin typeface="微软雅黑" pitchFamily="34" charset="-122"/>
                  <a:ea typeface="微软雅黑" pitchFamily="34" charset="-122"/>
                </a:endParaRPr>
              </a:p>
              <a:p>
                <a:pPr algn="ctr" defTabSz="1543050">
                  <a:defRPr/>
                </a:pPr>
                <a:r>
                  <a:rPr lang="zh-CN" altLang="en-US" sz="1600">
                    <a:latin typeface="微软雅黑" pitchFamily="34" charset="-122"/>
                    <a:ea typeface="微软雅黑" pitchFamily="34" charset="-122"/>
                  </a:rPr>
                  <a:t>客群</a:t>
                </a:r>
              </a:p>
            </p:txBody>
          </p:sp>
          <p:sp>
            <p:nvSpPr>
              <p:cNvPr id="117793" name="等腰三角形 10"/>
              <p:cNvSpPr>
                <a:spLocks noChangeArrowheads="1"/>
              </p:cNvSpPr>
              <p:nvPr/>
            </p:nvSpPr>
            <p:spPr bwMode="auto">
              <a:xfrm>
                <a:off x="3833" y="2230"/>
                <a:ext cx="625" cy="1206"/>
              </a:xfrm>
              <a:prstGeom prst="triangle">
                <a:avLst>
                  <a:gd name="adj" fmla="val 50000"/>
                </a:avLst>
              </a:prstGeom>
              <a:solidFill>
                <a:srgbClr val="4274AF"/>
              </a:solidFill>
              <a:ln>
                <a:noFill/>
              </a:ln>
              <a:extLst>
                <a:ext uri="{91240B29-F687-4F45-9708-019B960494DF}">
                  <a14:hiddenLine xmlns:a14="http://schemas.microsoft.com/office/drawing/2010/main" xmlns="" w="22225">
                    <a:solidFill>
                      <a:srgbClr val="000000"/>
                    </a:solidFill>
                    <a:round/>
                    <a:headEnd/>
                    <a:tailEnd type="triangle" w="lg" len="lg"/>
                  </a14:hiddenLine>
                </a:ext>
              </a:extLst>
            </p:spPr>
            <p:txBody>
              <a:bodyPr wrap="none" lIns="0" tIns="0" rIns="0" bIns="0" anchor="ctr"/>
              <a:lstStyle/>
              <a:p>
                <a:pPr algn="ctr" defTabSz="1543050"/>
                <a:r>
                  <a:rPr lang="zh-CN" altLang="en-US" sz="1600">
                    <a:solidFill>
                      <a:schemeClr val="bg1"/>
                    </a:solidFill>
                    <a:latin typeface="微软雅黑" pitchFamily="34" charset="-122"/>
                    <a:ea typeface="微软雅黑" pitchFamily="34" charset="-122"/>
                  </a:rPr>
                  <a:t>增量</a:t>
                </a:r>
                <a:endParaRPr lang="en-US" altLang="zh-CN" sz="1600">
                  <a:solidFill>
                    <a:schemeClr val="bg1"/>
                  </a:solidFill>
                  <a:latin typeface="微软雅黑" pitchFamily="34" charset="-122"/>
                  <a:ea typeface="微软雅黑" pitchFamily="34" charset="-122"/>
                </a:endParaRPr>
              </a:p>
              <a:p>
                <a:pPr algn="ctr" defTabSz="1543050"/>
                <a:r>
                  <a:rPr lang="zh-CN" altLang="en-US" sz="1600">
                    <a:solidFill>
                      <a:schemeClr val="bg1"/>
                    </a:solidFill>
                    <a:latin typeface="微软雅黑" pitchFamily="34" charset="-122"/>
                    <a:ea typeface="微软雅黑" pitchFamily="34" charset="-122"/>
                  </a:rPr>
                  <a:t>客群</a:t>
                </a:r>
              </a:p>
            </p:txBody>
          </p:sp>
          <p:sp>
            <p:nvSpPr>
              <p:cNvPr id="117794" name="Rectangle 6"/>
              <p:cNvSpPr>
                <a:spLocks noChangeArrowheads="1"/>
              </p:cNvSpPr>
              <p:nvPr/>
            </p:nvSpPr>
            <p:spPr bwMode="gray">
              <a:xfrm>
                <a:off x="4557" y="3440"/>
                <a:ext cx="662"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type="none" w="med" len="lg"/>
                  </a14:hiddenLine>
                </a:ext>
              </a:extLst>
            </p:spPr>
            <p:txBody>
              <a:bodyPr lIns="72000" tIns="72000" rIns="72000" bIns="72000" anchor="ctr">
                <a:spAutoFit/>
              </a:bodyPr>
              <a:lstStyle/>
              <a:p>
                <a:pPr defTabSz="966788" eaLnBrk="0" hangingPunct="0">
                  <a:buSzPct val="60000"/>
                </a:pPr>
                <a:r>
                  <a:rPr lang="zh-CN" altLang="en-US" sz="1600" b="1">
                    <a:latin typeface="微软雅黑" pitchFamily="34" charset="-122"/>
                    <a:ea typeface="微软雅黑" pitchFamily="34" charset="-122"/>
                  </a:rPr>
                  <a:t>人群基数</a:t>
                </a:r>
              </a:p>
            </p:txBody>
          </p:sp>
          <p:sp>
            <p:nvSpPr>
              <p:cNvPr id="13" name="Line 15"/>
              <p:cNvSpPr>
                <a:spLocks noChangeShapeType="1"/>
              </p:cNvSpPr>
              <p:nvPr/>
            </p:nvSpPr>
            <p:spPr bwMode="auto">
              <a:xfrm rot="5400000">
                <a:off x="2921" y="2540"/>
                <a:ext cx="1811" cy="1"/>
              </a:xfrm>
              <a:prstGeom prst="line">
                <a:avLst/>
              </a:prstGeom>
              <a:noFill/>
              <a:ln w="12700">
                <a:solidFill>
                  <a:schemeClr val="tx2">
                    <a:lumMod val="75000"/>
                  </a:schemeClr>
                </a:solidFill>
                <a:prstDash val="sysDot"/>
                <a:round/>
                <a:headEnd/>
                <a:tailEnd/>
              </a:ln>
            </p:spPr>
            <p:txBody>
              <a:bodyPr lIns="72000" tIns="72000" rIns="72000" bIns="72000">
                <a:spAutoFit/>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4" name="Line 15"/>
              <p:cNvSpPr>
                <a:spLocks noChangeShapeType="1"/>
              </p:cNvSpPr>
              <p:nvPr/>
            </p:nvSpPr>
            <p:spPr bwMode="auto">
              <a:xfrm rot="5400000">
                <a:off x="3554" y="2540"/>
                <a:ext cx="1811" cy="1"/>
              </a:xfrm>
              <a:prstGeom prst="line">
                <a:avLst/>
              </a:prstGeom>
              <a:noFill/>
              <a:ln w="12700">
                <a:solidFill>
                  <a:schemeClr val="tx2">
                    <a:lumMod val="75000"/>
                  </a:schemeClr>
                </a:solidFill>
                <a:prstDash val="sysDot"/>
                <a:round/>
                <a:headEnd/>
                <a:tailEnd/>
              </a:ln>
            </p:spPr>
            <p:txBody>
              <a:bodyPr lIns="72000" tIns="72000" rIns="72000" bIns="72000">
                <a:spAutoFit/>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5" name="Freeform 37"/>
              <p:cNvSpPr>
                <a:spLocks/>
              </p:cNvSpPr>
              <p:nvPr/>
            </p:nvSpPr>
            <p:spPr bwMode="auto">
              <a:xfrm>
                <a:off x="4434" y="3427"/>
                <a:ext cx="41" cy="47"/>
              </a:xfrm>
              <a:custGeom>
                <a:avLst/>
                <a:gdLst>
                  <a:gd name="T0" fmla="*/ 30 w 60"/>
                  <a:gd name="T1" fmla="*/ 0 h 60"/>
                  <a:gd name="T2" fmla="*/ 60 w 60"/>
                  <a:gd name="T3" fmla="*/ 30 h 60"/>
                  <a:gd name="T4" fmla="*/ 30 w 60"/>
                  <a:gd name="T5" fmla="*/ 60 h 60"/>
                  <a:gd name="T6" fmla="*/ 0 w 60"/>
                  <a:gd name="T7" fmla="*/ 30 h 60"/>
                  <a:gd name="T8" fmla="*/ 30 w 60"/>
                  <a:gd name="T9" fmla="*/ 0 h 60"/>
                  <a:gd name="T10" fmla="*/ 0 60000 65536"/>
                  <a:gd name="T11" fmla="*/ 0 60000 65536"/>
                  <a:gd name="T12" fmla="*/ 0 60000 65536"/>
                  <a:gd name="T13" fmla="*/ 0 60000 65536"/>
                  <a:gd name="T14" fmla="*/ 0 60000 65536"/>
                  <a:gd name="T15" fmla="*/ 0 w 60"/>
                  <a:gd name="T16" fmla="*/ 0 h 60"/>
                  <a:gd name="T17" fmla="*/ 60 w 60"/>
                  <a:gd name="T18" fmla="*/ 60 h 60"/>
                </a:gdLst>
                <a:ahLst/>
                <a:cxnLst>
                  <a:cxn ang="T10">
                    <a:pos x="T0" y="T1"/>
                  </a:cxn>
                  <a:cxn ang="T11">
                    <a:pos x="T2" y="T3"/>
                  </a:cxn>
                  <a:cxn ang="T12">
                    <a:pos x="T4" y="T5"/>
                  </a:cxn>
                  <a:cxn ang="T13">
                    <a:pos x="T6" y="T7"/>
                  </a:cxn>
                  <a:cxn ang="T14">
                    <a:pos x="T8" y="T9"/>
                  </a:cxn>
                </a:cxnLst>
                <a:rect l="T15" t="T16" r="T17" b="T18"/>
                <a:pathLst>
                  <a:path w="60" h="60">
                    <a:moveTo>
                      <a:pt x="30" y="0"/>
                    </a:moveTo>
                    <a:lnTo>
                      <a:pt x="60" y="30"/>
                    </a:lnTo>
                    <a:lnTo>
                      <a:pt x="30" y="60"/>
                    </a:lnTo>
                    <a:lnTo>
                      <a:pt x="0" y="30"/>
                    </a:lnTo>
                    <a:lnTo>
                      <a:pt x="30" y="0"/>
                    </a:lnTo>
                    <a:close/>
                  </a:path>
                </a:pathLst>
              </a:custGeom>
              <a:solidFill>
                <a:srgbClr val="800000"/>
              </a:solidFill>
              <a:ln w="9525">
                <a:noFill/>
                <a:round/>
                <a:headEnd/>
                <a:tailEnd/>
              </a:ln>
            </p:spPr>
            <p:txBody>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6" name="Freeform 37"/>
              <p:cNvSpPr>
                <a:spLocks/>
              </p:cNvSpPr>
              <p:nvPr/>
            </p:nvSpPr>
            <p:spPr bwMode="auto">
              <a:xfrm>
                <a:off x="3810" y="3419"/>
                <a:ext cx="39" cy="47"/>
              </a:xfrm>
              <a:custGeom>
                <a:avLst/>
                <a:gdLst>
                  <a:gd name="T0" fmla="*/ 30 w 60"/>
                  <a:gd name="T1" fmla="*/ 0 h 60"/>
                  <a:gd name="T2" fmla="*/ 60 w 60"/>
                  <a:gd name="T3" fmla="*/ 30 h 60"/>
                  <a:gd name="T4" fmla="*/ 30 w 60"/>
                  <a:gd name="T5" fmla="*/ 60 h 60"/>
                  <a:gd name="T6" fmla="*/ 0 w 60"/>
                  <a:gd name="T7" fmla="*/ 30 h 60"/>
                  <a:gd name="T8" fmla="*/ 30 w 60"/>
                  <a:gd name="T9" fmla="*/ 0 h 60"/>
                  <a:gd name="T10" fmla="*/ 0 60000 65536"/>
                  <a:gd name="T11" fmla="*/ 0 60000 65536"/>
                  <a:gd name="T12" fmla="*/ 0 60000 65536"/>
                  <a:gd name="T13" fmla="*/ 0 60000 65536"/>
                  <a:gd name="T14" fmla="*/ 0 60000 65536"/>
                  <a:gd name="T15" fmla="*/ 0 w 60"/>
                  <a:gd name="T16" fmla="*/ 0 h 60"/>
                  <a:gd name="T17" fmla="*/ 60 w 60"/>
                  <a:gd name="T18" fmla="*/ 60 h 60"/>
                </a:gdLst>
                <a:ahLst/>
                <a:cxnLst>
                  <a:cxn ang="T10">
                    <a:pos x="T0" y="T1"/>
                  </a:cxn>
                  <a:cxn ang="T11">
                    <a:pos x="T2" y="T3"/>
                  </a:cxn>
                  <a:cxn ang="T12">
                    <a:pos x="T4" y="T5"/>
                  </a:cxn>
                  <a:cxn ang="T13">
                    <a:pos x="T6" y="T7"/>
                  </a:cxn>
                  <a:cxn ang="T14">
                    <a:pos x="T8" y="T9"/>
                  </a:cxn>
                </a:cxnLst>
                <a:rect l="T15" t="T16" r="T17" b="T18"/>
                <a:pathLst>
                  <a:path w="60" h="60">
                    <a:moveTo>
                      <a:pt x="30" y="0"/>
                    </a:moveTo>
                    <a:lnTo>
                      <a:pt x="60" y="30"/>
                    </a:lnTo>
                    <a:lnTo>
                      <a:pt x="30" y="60"/>
                    </a:lnTo>
                    <a:lnTo>
                      <a:pt x="0" y="30"/>
                    </a:lnTo>
                    <a:lnTo>
                      <a:pt x="30" y="0"/>
                    </a:lnTo>
                    <a:close/>
                  </a:path>
                </a:pathLst>
              </a:custGeom>
              <a:solidFill>
                <a:srgbClr val="800000"/>
              </a:solidFill>
              <a:ln w="9525">
                <a:noFill/>
                <a:round/>
                <a:headEnd/>
                <a:tailEnd/>
              </a:ln>
            </p:spPr>
            <p:txBody>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7" name="Line 15"/>
              <p:cNvSpPr>
                <a:spLocks noChangeShapeType="1"/>
              </p:cNvSpPr>
              <p:nvPr/>
            </p:nvSpPr>
            <p:spPr bwMode="auto">
              <a:xfrm>
                <a:off x="2272" y="2230"/>
                <a:ext cx="2599" cy="1"/>
              </a:xfrm>
              <a:prstGeom prst="line">
                <a:avLst/>
              </a:prstGeom>
              <a:noFill/>
              <a:ln w="12700">
                <a:solidFill>
                  <a:schemeClr val="tx2">
                    <a:lumMod val="75000"/>
                  </a:schemeClr>
                </a:solidFill>
                <a:prstDash val="sysDot"/>
                <a:round/>
                <a:headEnd/>
                <a:tailEnd/>
              </a:ln>
            </p:spPr>
            <p:txBody>
              <a:bodyPr lIns="72000" tIns="72000" rIns="72000" bIns="72000">
                <a:spAutoFit/>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8" name="矩形 17"/>
              <p:cNvSpPr/>
              <p:nvPr/>
            </p:nvSpPr>
            <p:spPr bwMode="auto">
              <a:xfrm>
                <a:off x="3359" y="2889"/>
                <a:ext cx="1099" cy="555"/>
              </a:xfrm>
              <a:prstGeom prst="rect">
                <a:avLst/>
              </a:prstGeom>
              <a:noFill/>
              <a:ln w="22225">
                <a:solidFill>
                  <a:srgbClr val="0033CC"/>
                </a:solidFill>
                <a:round/>
                <a:headEnd/>
                <a:tailEnd type="triangle" w="lg" len="lg"/>
              </a:ln>
              <a:effectLst/>
            </p:spPr>
            <p:txBody>
              <a:bodyPr wrap="none" lIns="0" tIns="0" rIns="0" bIns="0" anchor="ctr"/>
              <a:lstStyle/>
              <a:p>
                <a:pPr algn="ctr" defTabSz="1543050" fontAlgn="auto">
                  <a:spcBef>
                    <a:spcPts val="0"/>
                  </a:spcBef>
                  <a:spcAft>
                    <a:spcPts val="0"/>
                  </a:spcAft>
                  <a:defRPr/>
                </a:pPr>
                <a:endParaRPr lang="zh-CN" altLang="en-US" sz="3000" kern="0">
                  <a:solidFill>
                    <a:sysClr val="window" lastClr="FFFFFF"/>
                  </a:solidFill>
                  <a:latin typeface="微软雅黑" pitchFamily="34" charset="-122"/>
                  <a:ea typeface="微软雅黑" pitchFamily="34" charset="-122"/>
                </a:endParaRPr>
              </a:p>
            </p:txBody>
          </p:sp>
          <p:sp>
            <p:nvSpPr>
              <p:cNvPr id="19" name="Line 15"/>
              <p:cNvSpPr>
                <a:spLocks noChangeShapeType="1"/>
              </p:cNvSpPr>
              <p:nvPr/>
            </p:nvSpPr>
            <p:spPr bwMode="auto">
              <a:xfrm>
                <a:off x="2280" y="2884"/>
                <a:ext cx="2599" cy="1"/>
              </a:xfrm>
              <a:prstGeom prst="line">
                <a:avLst/>
              </a:prstGeom>
              <a:noFill/>
              <a:ln w="12700">
                <a:solidFill>
                  <a:srgbClr val="0033CC"/>
                </a:solidFill>
                <a:prstDash val="sysDot"/>
                <a:round/>
                <a:headEnd/>
                <a:tailEnd/>
              </a:ln>
            </p:spPr>
            <p:txBody>
              <a:bodyPr lIns="72000" tIns="72000" rIns="72000" bIns="72000">
                <a:spAutoFit/>
              </a:bodyPr>
              <a:lstStyle/>
              <a:p>
                <a:pPr defTabSz="1543050" fontAlgn="auto">
                  <a:spcBef>
                    <a:spcPts val="0"/>
                  </a:spcBef>
                  <a:spcAft>
                    <a:spcPts val="0"/>
                  </a:spcAft>
                  <a:defRPr/>
                </a:pPr>
                <a:endParaRPr lang="zh-CN" altLang="en-US" sz="3000" kern="0">
                  <a:solidFill>
                    <a:sysClr val="windowText" lastClr="000000"/>
                  </a:solidFill>
                  <a:latin typeface="微软雅黑" pitchFamily="34" charset="-122"/>
                  <a:ea typeface="微软雅黑" pitchFamily="34" charset="-122"/>
                </a:endParaRPr>
              </a:p>
            </p:txBody>
          </p:sp>
          <p:sp>
            <p:nvSpPr>
              <p:cNvPr id="117802" name="矩形 19"/>
              <p:cNvSpPr>
                <a:spLocks noChangeArrowheads="1"/>
              </p:cNvSpPr>
              <p:nvPr/>
            </p:nvSpPr>
            <p:spPr bwMode="auto">
              <a:xfrm>
                <a:off x="3335" y="3129"/>
                <a:ext cx="331" cy="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1543050"/>
                <a:r>
                  <a:rPr lang="zh-CN" altLang="en-US" sz="1600">
                    <a:latin typeface="微软雅黑" pitchFamily="34" charset="-122"/>
                    <a:ea typeface="微软雅黑" pitchFamily="34" charset="-122"/>
                  </a:rPr>
                  <a:t>需求</a:t>
                </a:r>
                <a:endParaRPr lang="en-US" altLang="zh-CN" sz="1600">
                  <a:latin typeface="微软雅黑" pitchFamily="34" charset="-122"/>
                  <a:ea typeface="微软雅黑" pitchFamily="34" charset="-122"/>
                </a:endParaRPr>
              </a:p>
              <a:p>
                <a:pPr defTabSz="1543050"/>
                <a:r>
                  <a:rPr lang="zh-CN" altLang="en-US" sz="1600">
                    <a:latin typeface="微软雅黑" pitchFamily="34" charset="-122"/>
                    <a:ea typeface="微软雅黑" pitchFamily="34" charset="-122"/>
                  </a:rPr>
                  <a:t>溢出</a:t>
                </a:r>
              </a:p>
            </p:txBody>
          </p:sp>
          <p:sp>
            <p:nvSpPr>
              <p:cNvPr id="117803" name="Rectangle 7"/>
              <p:cNvSpPr>
                <a:spLocks noChangeArrowheads="1"/>
              </p:cNvSpPr>
              <p:nvPr/>
            </p:nvSpPr>
            <p:spPr bwMode="auto">
              <a:xfrm>
                <a:off x="1738" y="3692"/>
                <a:ext cx="3510" cy="858"/>
              </a:xfrm>
              <a:prstGeom prst="rect">
                <a:avLst/>
              </a:prstGeom>
              <a:solidFill>
                <a:srgbClr val="3366CC">
                  <a:alpha val="1803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defTabSz="1543050">
                  <a:spcBef>
                    <a:spcPct val="50000"/>
                  </a:spcBef>
                </a:pPr>
                <a:r>
                  <a:rPr lang="zh-CN" altLang="en-US" sz="2200" b="1">
                    <a:latin typeface="Calibri" pitchFamily="34" charset="0"/>
                    <a:ea typeface="宋体" pitchFamily="2" charset="-122"/>
                  </a:rPr>
                  <a:t>利用商圈内存量商业的溢出效应</a:t>
                </a:r>
              </a:p>
              <a:p>
                <a:pPr algn="ctr" defTabSz="1543050">
                  <a:spcBef>
                    <a:spcPct val="50000"/>
                  </a:spcBef>
                </a:pPr>
                <a:r>
                  <a:rPr lang="zh-CN" altLang="en-US" sz="2200" b="1">
                    <a:latin typeface="Calibri" pitchFamily="34" charset="0"/>
                    <a:ea typeface="宋体" pitchFamily="2" charset="-122"/>
                  </a:rPr>
                  <a:t>将商业功能确定为周边人群和所有人群</a:t>
                </a:r>
              </a:p>
              <a:p>
                <a:pPr algn="ctr" defTabSz="1543050">
                  <a:spcBef>
                    <a:spcPct val="50000"/>
                  </a:spcBef>
                </a:pPr>
                <a:r>
                  <a:rPr lang="zh-CN" altLang="en-US" sz="2200" b="1">
                    <a:latin typeface="Calibri" pitchFamily="34" charset="0"/>
                    <a:ea typeface="宋体" pitchFamily="2" charset="-122"/>
                  </a:rPr>
                  <a:t>共同提供基础型的消费和服务</a:t>
                </a:r>
                <a:endParaRPr lang="en-US" altLang="zh-CN" sz="2200" b="1">
                  <a:latin typeface="Calibri" pitchFamily="34" charset="0"/>
                  <a:ea typeface="宋体" pitchFamily="2" charset="-122"/>
                </a:endParaRPr>
              </a:p>
            </p:txBody>
          </p:sp>
          <p:sp>
            <p:nvSpPr>
              <p:cNvPr id="50" name="Text Box 21"/>
              <p:cNvSpPr txBox="1">
                <a:spLocks noChangeArrowheads="1"/>
              </p:cNvSpPr>
              <p:nvPr/>
            </p:nvSpPr>
            <p:spPr bwMode="auto">
              <a:xfrm>
                <a:off x="1708" y="1082"/>
                <a:ext cx="3555" cy="234"/>
              </a:xfrm>
              <a:prstGeom prst="rect">
                <a:avLst/>
              </a:prstGeom>
              <a:solidFill>
                <a:srgbClr val="3366CC"/>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54256" tIns="77127" rIns="154256" bIns="77127">
                <a:spAutoFit/>
              </a:bodyPr>
              <a:lstStyle/>
              <a:p>
                <a:pPr algn="ctr" defTabSz="1543050">
                  <a:spcBef>
                    <a:spcPct val="50000"/>
                  </a:spcBef>
                  <a:defRPr/>
                </a:pPr>
                <a:r>
                  <a:rPr lang="zh-CN" altLang="en-US" sz="2200" b="1">
                    <a:solidFill>
                      <a:schemeClr val="bg1"/>
                    </a:solidFill>
                    <a:latin typeface="Calibri" pitchFamily="34" charset="0"/>
                    <a:ea typeface="微软雅黑" pitchFamily="34" charset="-122"/>
                  </a:rPr>
                  <a:t>所有人的消费主张及竞争型策略</a:t>
                </a:r>
              </a:p>
            </p:txBody>
          </p:sp>
        </p:grpSp>
        <p:sp>
          <p:nvSpPr>
            <p:cNvPr id="51" name="Text Box 21"/>
            <p:cNvSpPr txBox="1">
              <a:spLocks noChangeArrowheads="1"/>
            </p:cNvSpPr>
            <p:nvPr/>
          </p:nvSpPr>
          <p:spPr bwMode="auto">
            <a:xfrm>
              <a:off x="5460" y="1027"/>
              <a:ext cx="4002" cy="263"/>
            </a:xfrm>
            <a:prstGeom prst="rect">
              <a:avLst/>
            </a:prstGeom>
            <a:solidFill>
              <a:srgbClr val="3366CC"/>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w="101600" prst="riblet"/>
            </a:sp3d>
          </p:spPr>
          <p:txBody>
            <a:bodyPr lIns="154256" tIns="77127" rIns="154256" bIns="77127">
              <a:spAutoFit/>
            </a:bodyPr>
            <a:lstStyle/>
            <a:p>
              <a:pPr algn="ctr" defTabSz="1543050">
                <a:spcBef>
                  <a:spcPct val="50000"/>
                </a:spcBef>
                <a:defRPr/>
              </a:pPr>
              <a:r>
                <a:rPr lang="zh-CN" altLang="en-US" sz="2200" b="1">
                  <a:solidFill>
                    <a:schemeClr val="bg1"/>
                  </a:solidFill>
                  <a:latin typeface="Calibri" pitchFamily="34" charset="0"/>
                  <a:ea typeface="微软雅黑" pitchFamily="34" charset="-122"/>
                </a:rPr>
                <a:t>部分消费主张及竞争型策略</a:t>
              </a:r>
            </a:p>
          </p:txBody>
        </p:sp>
      </p:grpSp>
      <p:sp>
        <p:nvSpPr>
          <p:cNvPr id="117763"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主要客源定位</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Box 3"/>
          <p:cNvSpPr txBox="1">
            <a:spLocks noChangeArrowheads="1"/>
          </p:cNvSpPr>
          <p:nvPr/>
        </p:nvSpPr>
        <p:spPr bwMode="auto">
          <a:xfrm>
            <a:off x="2554288" y="1524000"/>
            <a:ext cx="1308735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latin typeface="微软雅黑" pitchFamily="34" charset="-122"/>
                <a:ea typeface="微软雅黑" pitchFamily="34" charset="-122"/>
              </a:rPr>
              <a:t>从现代</a:t>
            </a:r>
            <a:r>
              <a:rPr lang="en-US" altLang="en-US" sz="2400" b="1">
                <a:latin typeface="微软雅黑" pitchFamily="34" charset="-122"/>
                <a:ea typeface="微软雅黑" pitchFamily="34" charset="-122"/>
              </a:rPr>
              <a:t>City business centre</a:t>
            </a:r>
            <a:r>
              <a:rPr lang="zh-CN" altLang="en-US" sz="2400" b="1">
                <a:latin typeface="微软雅黑" pitchFamily="34" charset="-122"/>
                <a:ea typeface="微软雅黑" pitchFamily="34" charset="-122"/>
              </a:rPr>
              <a:t>的“</a:t>
            </a:r>
            <a:r>
              <a:rPr lang="zh-CN" altLang="en-US" sz="2400" b="1">
                <a:solidFill>
                  <a:srgbClr val="0033CC"/>
                </a:solidFill>
                <a:latin typeface="微软雅黑" pitchFamily="34" charset="-122"/>
                <a:ea typeface="微软雅黑" pitchFamily="34" charset="-122"/>
              </a:rPr>
              <a:t>消费便利性、消费时间节约性、商业功能多样性、购物环境优美</a:t>
            </a:r>
            <a:r>
              <a:rPr lang="zh-CN" altLang="en-US" sz="2400" b="1">
                <a:latin typeface="微软雅黑" pitchFamily="34" charset="-122"/>
                <a:ea typeface="微软雅黑" pitchFamily="34" charset="-122"/>
              </a:rPr>
              <a:t>”整合性优势的发展趋势发掘本案物业的定位方向</a:t>
            </a:r>
          </a:p>
        </p:txBody>
      </p:sp>
      <p:grpSp>
        <p:nvGrpSpPr>
          <p:cNvPr id="118787" name="Group 3"/>
          <p:cNvGrpSpPr>
            <a:grpSpLocks/>
          </p:cNvGrpSpPr>
          <p:nvPr/>
        </p:nvGrpSpPr>
        <p:grpSpPr bwMode="auto">
          <a:xfrm>
            <a:off x="1955800" y="2270125"/>
            <a:ext cx="5892800" cy="6173788"/>
            <a:chOff x="1968" y="1248"/>
            <a:chExt cx="2304" cy="2304"/>
          </a:xfrm>
        </p:grpSpPr>
        <p:sp>
          <p:nvSpPr>
            <p:cNvPr id="118792" name="Freeform 4"/>
            <p:cNvSpPr>
              <a:spLocks/>
            </p:cNvSpPr>
            <p:nvPr/>
          </p:nvSpPr>
          <p:spPr bwMode="auto">
            <a:xfrm flipV="1">
              <a:off x="2912" y="2137"/>
              <a:ext cx="1351" cy="1415"/>
            </a:xfrm>
            <a:custGeom>
              <a:avLst/>
              <a:gdLst>
                <a:gd name="T0" fmla="*/ 1 w 2629"/>
                <a:gd name="T1" fmla="*/ 0 h 2873"/>
                <a:gd name="T2" fmla="*/ 1 w 2629"/>
                <a:gd name="T3" fmla="*/ 0 h 2873"/>
                <a:gd name="T4" fmla="*/ 1 w 2629"/>
                <a:gd name="T5" fmla="*/ 0 h 2873"/>
                <a:gd name="T6" fmla="*/ 1 w 2629"/>
                <a:gd name="T7" fmla="*/ 0 h 2873"/>
                <a:gd name="T8" fmla="*/ 1 w 2629"/>
                <a:gd name="T9" fmla="*/ 0 h 2873"/>
                <a:gd name="T10" fmla="*/ 1 w 2629"/>
                <a:gd name="T11" fmla="*/ 0 h 2873"/>
                <a:gd name="T12" fmla="*/ 1 w 2629"/>
                <a:gd name="T13" fmla="*/ 0 h 2873"/>
                <a:gd name="T14" fmla="*/ 1 w 2629"/>
                <a:gd name="T15" fmla="*/ 0 h 2873"/>
                <a:gd name="T16" fmla="*/ 1 w 2629"/>
                <a:gd name="T17" fmla="*/ 0 h 2873"/>
                <a:gd name="T18" fmla="*/ 1 w 2629"/>
                <a:gd name="T19" fmla="*/ 0 h 2873"/>
                <a:gd name="T20" fmla="*/ 1 w 2629"/>
                <a:gd name="T21" fmla="*/ 0 h 2873"/>
                <a:gd name="T22" fmla="*/ 1 w 2629"/>
                <a:gd name="T23" fmla="*/ 0 h 2873"/>
                <a:gd name="T24" fmla="*/ 1 w 2629"/>
                <a:gd name="T25" fmla="*/ 0 h 2873"/>
                <a:gd name="T26" fmla="*/ 1 w 2629"/>
                <a:gd name="T27" fmla="*/ 0 h 2873"/>
                <a:gd name="T28" fmla="*/ 1 w 2629"/>
                <a:gd name="T29" fmla="*/ 0 h 2873"/>
                <a:gd name="T30" fmla="*/ 1 w 2629"/>
                <a:gd name="T31" fmla="*/ 0 h 2873"/>
                <a:gd name="T32" fmla="*/ 1 w 2629"/>
                <a:gd name="T33" fmla="*/ 0 h 2873"/>
                <a:gd name="T34" fmla="*/ 1 w 2629"/>
                <a:gd name="T35" fmla="*/ 0 h 2873"/>
                <a:gd name="T36" fmla="*/ 1 w 2629"/>
                <a:gd name="T37" fmla="*/ 0 h 2873"/>
                <a:gd name="T38" fmla="*/ 1 w 2629"/>
                <a:gd name="T39" fmla="*/ 0 h 2873"/>
                <a:gd name="T40" fmla="*/ 1 w 2629"/>
                <a:gd name="T41" fmla="*/ 0 h 2873"/>
                <a:gd name="T42" fmla="*/ 1 w 2629"/>
                <a:gd name="T43" fmla="*/ 0 h 2873"/>
                <a:gd name="T44" fmla="*/ 1 w 2629"/>
                <a:gd name="T45" fmla="*/ 0 h 2873"/>
                <a:gd name="T46" fmla="*/ 1 w 2629"/>
                <a:gd name="T47" fmla="*/ 0 h 2873"/>
                <a:gd name="T48" fmla="*/ 1 w 2629"/>
                <a:gd name="T49" fmla="*/ 0 h 2873"/>
                <a:gd name="T50" fmla="*/ 1 w 2629"/>
                <a:gd name="T51" fmla="*/ 0 h 2873"/>
                <a:gd name="T52" fmla="*/ 1 w 2629"/>
                <a:gd name="T53" fmla="*/ 0 h 2873"/>
                <a:gd name="T54" fmla="*/ 1 w 2629"/>
                <a:gd name="T55" fmla="*/ 0 h 2873"/>
                <a:gd name="T56" fmla="*/ 1 w 2629"/>
                <a:gd name="T57" fmla="*/ 0 h 2873"/>
                <a:gd name="T58" fmla="*/ 1 w 2629"/>
                <a:gd name="T59" fmla="*/ 0 h 2873"/>
                <a:gd name="T60" fmla="*/ 1 w 2629"/>
                <a:gd name="T61" fmla="*/ 0 h 2873"/>
                <a:gd name="T62" fmla="*/ 1 w 2629"/>
                <a:gd name="T63" fmla="*/ 0 h 2873"/>
                <a:gd name="T64" fmla="*/ 1 w 2629"/>
                <a:gd name="T65" fmla="*/ 0 h 2873"/>
                <a:gd name="T66" fmla="*/ 1 w 2629"/>
                <a:gd name="T67" fmla="*/ 0 h 2873"/>
                <a:gd name="T68" fmla="*/ 1 w 2629"/>
                <a:gd name="T69" fmla="*/ 0 h 2873"/>
                <a:gd name="T70" fmla="*/ 1 w 2629"/>
                <a:gd name="T71" fmla="*/ 0 h 2873"/>
                <a:gd name="T72" fmla="*/ 1 w 2629"/>
                <a:gd name="T73" fmla="*/ 0 h 2873"/>
                <a:gd name="T74" fmla="*/ 1 w 2629"/>
                <a:gd name="T75" fmla="*/ 0 h 2873"/>
                <a:gd name="T76" fmla="*/ 1 w 2629"/>
                <a:gd name="T77" fmla="*/ 0 h 2873"/>
                <a:gd name="T78" fmla="*/ 1 w 2629"/>
                <a:gd name="T79" fmla="*/ 0 h 2873"/>
                <a:gd name="T80" fmla="*/ 1 w 2629"/>
                <a:gd name="T81" fmla="*/ 0 h 2873"/>
                <a:gd name="T82" fmla="*/ 1 w 2629"/>
                <a:gd name="T83" fmla="*/ 0 h 2873"/>
                <a:gd name="T84" fmla="*/ 1 w 2629"/>
                <a:gd name="T85" fmla="*/ 0 h 2873"/>
                <a:gd name="T86" fmla="*/ 1 w 2629"/>
                <a:gd name="T87" fmla="*/ 0 h 2873"/>
                <a:gd name="T88" fmla="*/ 1 w 2629"/>
                <a:gd name="T89" fmla="*/ 0 h 2873"/>
                <a:gd name="T90" fmla="*/ 1 w 2629"/>
                <a:gd name="T91" fmla="*/ 0 h 2873"/>
                <a:gd name="T92" fmla="*/ 1 w 2629"/>
                <a:gd name="T93" fmla="*/ 0 h 2873"/>
                <a:gd name="T94" fmla="*/ 1 w 2629"/>
                <a:gd name="T95" fmla="*/ 0 h 28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29"/>
                <a:gd name="T145" fmla="*/ 0 h 2873"/>
                <a:gd name="T146" fmla="*/ 2629 w 2629"/>
                <a:gd name="T147" fmla="*/ 2873 h 28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29" h="2873">
                  <a:moveTo>
                    <a:pt x="2554" y="2873"/>
                  </a:moveTo>
                  <a:lnTo>
                    <a:pt x="2392" y="2389"/>
                  </a:lnTo>
                  <a:lnTo>
                    <a:pt x="2392" y="2387"/>
                  </a:lnTo>
                  <a:lnTo>
                    <a:pt x="1705" y="2500"/>
                  </a:lnTo>
                  <a:lnTo>
                    <a:pt x="1713" y="2446"/>
                  </a:lnTo>
                  <a:lnTo>
                    <a:pt x="1719" y="2386"/>
                  </a:lnTo>
                  <a:lnTo>
                    <a:pt x="1719" y="2322"/>
                  </a:lnTo>
                  <a:lnTo>
                    <a:pt x="1715" y="2248"/>
                  </a:lnTo>
                  <a:lnTo>
                    <a:pt x="1705" y="2178"/>
                  </a:lnTo>
                  <a:lnTo>
                    <a:pt x="1691" y="2098"/>
                  </a:lnTo>
                  <a:lnTo>
                    <a:pt x="1673" y="2034"/>
                  </a:lnTo>
                  <a:lnTo>
                    <a:pt x="1645" y="1962"/>
                  </a:lnTo>
                  <a:lnTo>
                    <a:pt x="1619" y="1900"/>
                  </a:lnTo>
                  <a:lnTo>
                    <a:pt x="1588" y="1840"/>
                  </a:lnTo>
                  <a:lnTo>
                    <a:pt x="1559" y="1794"/>
                  </a:lnTo>
                  <a:lnTo>
                    <a:pt x="1531" y="1756"/>
                  </a:lnTo>
                  <a:lnTo>
                    <a:pt x="1503" y="1718"/>
                  </a:lnTo>
                  <a:lnTo>
                    <a:pt x="1471" y="1680"/>
                  </a:lnTo>
                  <a:lnTo>
                    <a:pt x="1435" y="1640"/>
                  </a:lnTo>
                  <a:lnTo>
                    <a:pt x="1405" y="1612"/>
                  </a:lnTo>
                  <a:lnTo>
                    <a:pt x="1371" y="1579"/>
                  </a:lnTo>
                  <a:lnTo>
                    <a:pt x="1337" y="1549"/>
                  </a:lnTo>
                  <a:lnTo>
                    <a:pt x="1297" y="1519"/>
                  </a:lnTo>
                  <a:lnTo>
                    <a:pt x="1249" y="1489"/>
                  </a:lnTo>
                  <a:lnTo>
                    <a:pt x="1210" y="1460"/>
                  </a:lnTo>
                  <a:lnTo>
                    <a:pt x="1175" y="1443"/>
                  </a:lnTo>
                  <a:lnTo>
                    <a:pt x="1125" y="1413"/>
                  </a:lnTo>
                  <a:lnTo>
                    <a:pt x="1082" y="1397"/>
                  </a:lnTo>
                  <a:lnTo>
                    <a:pt x="1044" y="1383"/>
                  </a:lnTo>
                  <a:lnTo>
                    <a:pt x="1003" y="1368"/>
                  </a:lnTo>
                  <a:lnTo>
                    <a:pt x="943" y="1354"/>
                  </a:lnTo>
                  <a:lnTo>
                    <a:pt x="887" y="1345"/>
                  </a:lnTo>
                  <a:lnTo>
                    <a:pt x="829" y="1338"/>
                  </a:lnTo>
                  <a:lnTo>
                    <a:pt x="772" y="1334"/>
                  </a:lnTo>
                  <a:lnTo>
                    <a:pt x="739" y="1332"/>
                  </a:lnTo>
                  <a:lnTo>
                    <a:pt x="739" y="1814"/>
                  </a:lnTo>
                  <a:lnTo>
                    <a:pt x="0" y="921"/>
                  </a:lnTo>
                  <a:lnTo>
                    <a:pt x="737" y="0"/>
                  </a:lnTo>
                  <a:lnTo>
                    <a:pt x="737" y="415"/>
                  </a:lnTo>
                  <a:lnTo>
                    <a:pt x="778" y="416"/>
                  </a:lnTo>
                  <a:lnTo>
                    <a:pt x="835" y="418"/>
                  </a:lnTo>
                  <a:lnTo>
                    <a:pt x="895" y="423"/>
                  </a:lnTo>
                  <a:lnTo>
                    <a:pt x="954" y="429"/>
                  </a:lnTo>
                  <a:lnTo>
                    <a:pt x="1001" y="435"/>
                  </a:lnTo>
                  <a:lnTo>
                    <a:pt x="1037" y="440"/>
                  </a:lnTo>
                  <a:lnTo>
                    <a:pt x="1085" y="448"/>
                  </a:lnTo>
                  <a:lnTo>
                    <a:pt x="1134" y="461"/>
                  </a:lnTo>
                  <a:lnTo>
                    <a:pt x="1167" y="469"/>
                  </a:lnTo>
                  <a:lnTo>
                    <a:pt x="1207" y="478"/>
                  </a:lnTo>
                  <a:lnTo>
                    <a:pt x="1245" y="491"/>
                  </a:lnTo>
                  <a:lnTo>
                    <a:pt x="1286" y="503"/>
                  </a:lnTo>
                  <a:lnTo>
                    <a:pt x="1321" y="513"/>
                  </a:lnTo>
                  <a:lnTo>
                    <a:pt x="1363" y="529"/>
                  </a:lnTo>
                  <a:lnTo>
                    <a:pt x="1411" y="549"/>
                  </a:lnTo>
                  <a:lnTo>
                    <a:pt x="1453" y="565"/>
                  </a:lnTo>
                  <a:lnTo>
                    <a:pt x="1493" y="582"/>
                  </a:lnTo>
                  <a:lnTo>
                    <a:pt x="1539" y="603"/>
                  </a:lnTo>
                  <a:lnTo>
                    <a:pt x="1583" y="625"/>
                  </a:lnTo>
                  <a:lnTo>
                    <a:pt x="1623" y="644"/>
                  </a:lnTo>
                  <a:lnTo>
                    <a:pt x="1661" y="669"/>
                  </a:lnTo>
                  <a:lnTo>
                    <a:pt x="1695" y="688"/>
                  </a:lnTo>
                  <a:lnTo>
                    <a:pt x="1729" y="712"/>
                  </a:lnTo>
                  <a:lnTo>
                    <a:pt x="1767" y="734"/>
                  </a:lnTo>
                  <a:lnTo>
                    <a:pt x="1809" y="763"/>
                  </a:lnTo>
                  <a:lnTo>
                    <a:pt x="1847" y="791"/>
                  </a:lnTo>
                  <a:lnTo>
                    <a:pt x="1882" y="818"/>
                  </a:lnTo>
                  <a:lnTo>
                    <a:pt x="1917" y="845"/>
                  </a:lnTo>
                  <a:lnTo>
                    <a:pt x="1971" y="891"/>
                  </a:lnTo>
                  <a:lnTo>
                    <a:pt x="2026" y="943"/>
                  </a:lnTo>
                  <a:lnTo>
                    <a:pt x="2071" y="983"/>
                  </a:lnTo>
                  <a:lnTo>
                    <a:pt x="2123" y="1041"/>
                  </a:lnTo>
                  <a:lnTo>
                    <a:pt x="2159" y="1082"/>
                  </a:lnTo>
                  <a:lnTo>
                    <a:pt x="2199" y="1131"/>
                  </a:lnTo>
                  <a:lnTo>
                    <a:pt x="2243" y="1185"/>
                  </a:lnTo>
                  <a:lnTo>
                    <a:pt x="2279" y="1237"/>
                  </a:lnTo>
                  <a:lnTo>
                    <a:pt x="2315" y="1294"/>
                  </a:lnTo>
                  <a:lnTo>
                    <a:pt x="2353" y="1351"/>
                  </a:lnTo>
                  <a:lnTo>
                    <a:pt x="2385" y="1410"/>
                  </a:lnTo>
                  <a:lnTo>
                    <a:pt x="2417" y="1462"/>
                  </a:lnTo>
                  <a:lnTo>
                    <a:pt x="2447" y="1527"/>
                  </a:lnTo>
                  <a:lnTo>
                    <a:pt x="2475" y="1588"/>
                  </a:lnTo>
                  <a:lnTo>
                    <a:pt x="2499" y="1652"/>
                  </a:lnTo>
                  <a:lnTo>
                    <a:pt x="2523" y="1723"/>
                  </a:lnTo>
                  <a:lnTo>
                    <a:pt x="2553" y="1808"/>
                  </a:lnTo>
                  <a:lnTo>
                    <a:pt x="2573" y="1889"/>
                  </a:lnTo>
                  <a:lnTo>
                    <a:pt x="2593" y="1970"/>
                  </a:lnTo>
                  <a:lnTo>
                    <a:pt x="2603" y="2050"/>
                  </a:lnTo>
                  <a:lnTo>
                    <a:pt x="2616" y="2144"/>
                  </a:lnTo>
                  <a:lnTo>
                    <a:pt x="2627" y="2260"/>
                  </a:lnTo>
                  <a:lnTo>
                    <a:pt x="2629" y="2351"/>
                  </a:lnTo>
                  <a:lnTo>
                    <a:pt x="2627" y="2440"/>
                  </a:lnTo>
                  <a:lnTo>
                    <a:pt x="2619" y="2526"/>
                  </a:lnTo>
                  <a:lnTo>
                    <a:pt x="2608" y="2606"/>
                  </a:lnTo>
                  <a:lnTo>
                    <a:pt x="2599" y="2690"/>
                  </a:lnTo>
                  <a:lnTo>
                    <a:pt x="2581" y="2776"/>
                  </a:lnTo>
                  <a:lnTo>
                    <a:pt x="2556" y="2868"/>
                  </a:lnTo>
                  <a:lnTo>
                    <a:pt x="2554" y="2873"/>
                  </a:lnTo>
                  <a:close/>
                </a:path>
              </a:pathLst>
            </a:custGeom>
            <a:solidFill>
              <a:srgbClr val="3366CC">
                <a:alpha val="34117"/>
              </a:srgbClr>
            </a:solidFill>
            <a:ln>
              <a:noFill/>
            </a:ln>
            <a:extLst>
              <a:ext uri="{91240B29-F687-4F45-9708-019B960494DF}">
                <a14:hiddenLine xmlns:a14="http://schemas.microsoft.com/office/drawing/2010/main" xmlns="" w="6350">
                  <a:solidFill>
                    <a:srgbClr val="000000"/>
                  </a:solidFill>
                  <a:round/>
                  <a:headEnd/>
                  <a:tailEnd/>
                </a14:hiddenLine>
              </a:ext>
            </a:extLst>
          </p:spPr>
          <p:txBody>
            <a:bodyPr lIns="45720" rIns="45720" anchor="ctr" anchorCtr="1"/>
            <a:lstStyle/>
            <a:p>
              <a:endParaRPr lang="zh-CN" altLang="en-US"/>
            </a:p>
          </p:txBody>
        </p:sp>
        <p:sp>
          <p:nvSpPr>
            <p:cNvPr id="118793" name="Freeform 5"/>
            <p:cNvSpPr>
              <a:spLocks/>
            </p:cNvSpPr>
            <p:nvPr/>
          </p:nvSpPr>
          <p:spPr bwMode="auto">
            <a:xfrm rot="7203160" flipV="1">
              <a:off x="2058" y="1685"/>
              <a:ext cx="1296" cy="1476"/>
            </a:xfrm>
            <a:custGeom>
              <a:avLst/>
              <a:gdLst>
                <a:gd name="T0" fmla="*/ 0 w 2629"/>
                <a:gd name="T1" fmla="*/ 1 h 2873"/>
                <a:gd name="T2" fmla="*/ 0 w 2629"/>
                <a:gd name="T3" fmla="*/ 1 h 2873"/>
                <a:gd name="T4" fmla="*/ 0 w 2629"/>
                <a:gd name="T5" fmla="*/ 1 h 2873"/>
                <a:gd name="T6" fmla="*/ 0 w 2629"/>
                <a:gd name="T7" fmla="*/ 1 h 2873"/>
                <a:gd name="T8" fmla="*/ 0 w 2629"/>
                <a:gd name="T9" fmla="*/ 1 h 2873"/>
                <a:gd name="T10" fmla="*/ 0 w 2629"/>
                <a:gd name="T11" fmla="*/ 1 h 2873"/>
                <a:gd name="T12" fmla="*/ 0 w 2629"/>
                <a:gd name="T13" fmla="*/ 1 h 2873"/>
                <a:gd name="T14" fmla="*/ 0 w 2629"/>
                <a:gd name="T15" fmla="*/ 1 h 2873"/>
                <a:gd name="T16" fmla="*/ 0 w 2629"/>
                <a:gd name="T17" fmla="*/ 1 h 2873"/>
                <a:gd name="T18" fmla="*/ 0 w 2629"/>
                <a:gd name="T19" fmla="*/ 1 h 2873"/>
                <a:gd name="T20" fmla="*/ 0 w 2629"/>
                <a:gd name="T21" fmla="*/ 1 h 2873"/>
                <a:gd name="T22" fmla="*/ 0 w 2629"/>
                <a:gd name="T23" fmla="*/ 1 h 2873"/>
                <a:gd name="T24" fmla="*/ 0 w 2629"/>
                <a:gd name="T25" fmla="*/ 1 h 2873"/>
                <a:gd name="T26" fmla="*/ 0 w 2629"/>
                <a:gd name="T27" fmla="*/ 1 h 2873"/>
                <a:gd name="T28" fmla="*/ 0 w 2629"/>
                <a:gd name="T29" fmla="*/ 1 h 2873"/>
                <a:gd name="T30" fmla="*/ 0 w 2629"/>
                <a:gd name="T31" fmla="*/ 1 h 2873"/>
                <a:gd name="T32" fmla="*/ 0 w 2629"/>
                <a:gd name="T33" fmla="*/ 1 h 2873"/>
                <a:gd name="T34" fmla="*/ 0 w 2629"/>
                <a:gd name="T35" fmla="*/ 1 h 2873"/>
                <a:gd name="T36" fmla="*/ 0 w 2629"/>
                <a:gd name="T37" fmla="*/ 0 h 2873"/>
                <a:gd name="T38" fmla="*/ 0 w 2629"/>
                <a:gd name="T39" fmla="*/ 1 h 2873"/>
                <a:gd name="T40" fmla="*/ 0 w 2629"/>
                <a:gd name="T41" fmla="*/ 1 h 2873"/>
                <a:gd name="T42" fmla="*/ 0 w 2629"/>
                <a:gd name="T43" fmla="*/ 1 h 2873"/>
                <a:gd name="T44" fmla="*/ 0 w 2629"/>
                <a:gd name="T45" fmla="*/ 1 h 2873"/>
                <a:gd name="T46" fmla="*/ 0 w 2629"/>
                <a:gd name="T47" fmla="*/ 1 h 2873"/>
                <a:gd name="T48" fmla="*/ 0 w 2629"/>
                <a:gd name="T49" fmla="*/ 1 h 2873"/>
                <a:gd name="T50" fmla="*/ 0 w 2629"/>
                <a:gd name="T51" fmla="*/ 1 h 2873"/>
                <a:gd name="T52" fmla="*/ 0 w 2629"/>
                <a:gd name="T53" fmla="*/ 1 h 2873"/>
                <a:gd name="T54" fmla="*/ 0 w 2629"/>
                <a:gd name="T55" fmla="*/ 1 h 2873"/>
                <a:gd name="T56" fmla="*/ 0 w 2629"/>
                <a:gd name="T57" fmla="*/ 1 h 2873"/>
                <a:gd name="T58" fmla="*/ 0 w 2629"/>
                <a:gd name="T59" fmla="*/ 1 h 2873"/>
                <a:gd name="T60" fmla="*/ 0 w 2629"/>
                <a:gd name="T61" fmla="*/ 1 h 2873"/>
                <a:gd name="T62" fmla="*/ 0 w 2629"/>
                <a:gd name="T63" fmla="*/ 1 h 2873"/>
                <a:gd name="T64" fmla="*/ 0 w 2629"/>
                <a:gd name="T65" fmla="*/ 1 h 2873"/>
                <a:gd name="T66" fmla="*/ 0 w 2629"/>
                <a:gd name="T67" fmla="*/ 1 h 2873"/>
                <a:gd name="T68" fmla="*/ 0 w 2629"/>
                <a:gd name="T69" fmla="*/ 1 h 2873"/>
                <a:gd name="T70" fmla="*/ 0 w 2629"/>
                <a:gd name="T71" fmla="*/ 1 h 2873"/>
                <a:gd name="T72" fmla="*/ 0 w 2629"/>
                <a:gd name="T73" fmla="*/ 1 h 2873"/>
                <a:gd name="T74" fmla="*/ 0 w 2629"/>
                <a:gd name="T75" fmla="*/ 1 h 2873"/>
                <a:gd name="T76" fmla="*/ 0 w 2629"/>
                <a:gd name="T77" fmla="*/ 1 h 2873"/>
                <a:gd name="T78" fmla="*/ 0 w 2629"/>
                <a:gd name="T79" fmla="*/ 1 h 2873"/>
                <a:gd name="T80" fmla="*/ 0 w 2629"/>
                <a:gd name="T81" fmla="*/ 1 h 2873"/>
                <a:gd name="T82" fmla="*/ 0 w 2629"/>
                <a:gd name="T83" fmla="*/ 1 h 2873"/>
                <a:gd name="T84" fmla="*/ 0 w 2629"/>
                <a:gd name="T85" fmla="*/ 1 h 2873"/>
                <a:gd name="T86" fmla="*/ 0 w 2629"/>
                <a:gd name="T87" fmla="*/ 1 h 2873"/>
                <a:gd name="T88" fmla="*/ 0 w 2629"/>
                <a:gd name="T89" fmla="*/ 1 h 2873"/>
                <a:gd name="T90" fmla="*/ 0 w 2629"/>
                <a:gd name="T91" fmla="*/ 1 h 2873"/>
                <a:gd name="T92" fmla="*/ 0 w 2629"/>
                <a:gd name="T93" fmla="*/ 1 h 2873"/>
                <a:gd name="T94" fmla="*/ 0 w 2629"/>
                <a:gd name="T95" fmla="*/ 1 h 28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29"/>
                <a:gd name="T145" fmla="*/ 0 h 2873"/>
                <a:gd name="T146" fmla="*/ 2629 w 2629"/>
                <a:gd name="T147" fmla="*/ 2873 h 28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29" h="2873">
                  <a:moveTo>
                    <a:pt x="2554" y="2873"/>
                  </a:moveTo>
                  <a:lnTo>
                    <a:pt x="2392" y="2389"/>
                  </a:lnTo>
                  <a:lnTo>
                    <a:pt x="2392" y="2387"/>
                  </a:lnTo>
                  <a:lnTo>
                    <a:pt x="1705" y="2500"/>
                  </a:lnTo>
                  <a:lnTo>
                    <a:pt x="1713" y="2446"/>
                  </a:lnTo>
                  <a:lnTo>
                    <a:pt x="1719" y="2386"/>
                  </a:lnTo>
                  <a:lnTo>
                    <a:pt x="1719" y="2322"/>
                  </a:lnTo>
                  <a:lnTo>
                    <a:pt x="1715" y="2248"/>
                  </a:lnTo>
                  <a:lnTo>
                    <a:pt x="1705" y="2178"/>
                  </a:lnTo>
                  <a:lnTo>
                    <a:pt x="1691" y="2098"/>
                  </a:lnTo>
                  <a:lnTo>
                    <a:pt x="1673" y="2034"/>
                  </a:lnTo>
                  <a:lnTo>
                    <a:pt x="1645" y="1962"/>
                  </a:lnTo>
                  <a:lnTo>
                    <a:pt x="1619" y="1900"/>
                  </a:lnTo>
                  <a:lnTo>
                    <a:pt x="1588" y="1840"/>
                  </a:lnTo>
                  <a:lnTo>
                    <a:pt x="1559" y="1794"/>
                  </a:lnTo>
                  <a:lnTo>
                    <a:pt x="1531" y="1756"/>
                  </a:lnTo>
                  <a:lnTo>
                    <a:pt x="1503" y="1718"/>
                  </a:lnTo>
                  <a:lnTo>
                    <a:pt x="1471" y="1680"/>
                  </a:lnTo>
                  <a:lnTo>
                    <a:pt x="1435" y="1640"/>
                  </a:lnTo>
                  <a:lnTo>
                    <a:pt x="1405" y="1612"/>
                  </a:lnTo>
                  <a:lnTo>
                    <a:pt x="1371" y="1579"/>
                  </a:lnTo>
                  <a:lnTo>
                    <a:pt x="1337" y="1549"/>
                  </a:lnTo>
                  <a:lnTo>
                    <a:pt x="1297" y="1519"/>
                  </a:lnTo>
                  <a:lnTo>
                    <a:pt x="1249" y="1489"/>
                  </a:lnTo>
                  <a:lnTo>
                    <a:pt x="1210" y="1460"/>
                  </a:lnTo>
                  <a:lnTo>
                    <a:pt x="1175" y="1443"/>
                  </a:lnTo>
                  <a:lnTo>
                    <a:pt x="1125" y="1413"/>
                  </a:lnTo>
                  <a:lnTo>
                    <a:pt x="1082" y="1397"/>
                  </a:lnTo>
                  <a:lnTo>
                    <a:pt x="1044" y="1383"/>
                  </a:lnTo>
                  <a:lnTo>
                    <a:pt x="1003" y="1368"/>
                  </a:lnTo>
                  <a:lnTo>
                    <a:pt x="943" y="1354"/>
                  </a:lnTo>
                  <a:lnTo>
                    <a:pt x="887" y="1345"/>
                  </a:lnTo>
                  <a:lnTo>
                    <a:pt x="829" y="1338"/>
                  </a:lnTo>
                  <a:lnTo>
                    <a:pt x="772" y="1334"/>
                  </a:lnTo>
                  <a:lnTo>
                    <a:pt x="739" y="1332"/>
                  </a:lnTo>
                  <a:lnTo>
                    <a:pt x="739" y="1814"/>
                  </a:lnTo>
                  <a:lnTo>
                    <a:pt x="0" y="921"/>
                  </a:lnTo>
                  <a:lnTo>
                    <a:pt x="737" y="0"/>
                  </a:lnTo>
                  <a:lnTo>
                    <a:pt x="737" y="415"/>
                  </a:lnTo>
                  <a:lnTo>
                    <a:pt x="778" y="416"/>
                  </a:lnTo>
                  <a:lnTo>
                    <a:pt x="835" y="418"/>
                  </a:lnTo>
                  <a:lnTo>
                    <a:pt x="895" y="423"/>
                  </a:lnTo>
                  <a:lnTo>
                    <a:pt x="954" y="429"/>
                  </a:lnTo>
                  <a:lnTo>
                    <a:pt x="1001" y="435"/>
                  </a:lnTo>
                  <a:lnTo>
                    <a:pt x="1037" y="440"/>
                  </a:lnTo>
                  <a:lnTo>
                    <a:pt x="1085" y="448"/>
                  </a:lnTo>
                  <a:lnTo>
                    <a:pt x="1134" y="461"/>
                  </a:lnTo>
                  <a:lnTo>
                    <a:pt x="1167" y="469"/>
                  </a:lnTo>
                  <a:lnTo>
                    <a:pt x="1207" y="478"/>
                  </a:lnTo>
                  <a:lnTo>
                    <a:pt x="1245" y="491"/>
                  </a:lnTo>
                  <a:lnTo>
                    <a:pt x="1286" y="503"/>
                  </a:lnTo>
                  <a:lnTo>
                    <a:pt x="1321" y="513"/>
                  </a:lnTo>
                  <a:lnTo>
                    <a:pt x="1363" y="529"/>
                  </a:lnTo>
                  <a:lnTo>
                    <a:pt x="1411" y="549"/>
                  </a:lnTo>
                  <a:lnTo>
                    <a:pt x="1453" y="565"/>
                  </a:lnTo>
                  <a:lnTo>
                    <a:pt x="1493" y="582"/>
                  </a:lnTo>
                  <a:lnTo>
                    <a:pt x="1539" y="603"/>
                  </a:lnTo>
                  <a:lnTo>
                    <a:pt x="1583" y="625"/>
                  </a:lnTo>
                  <a:lnTo>
                    <a:pt x="1623" y="644"/>
                  </a:lnTo>
                  <a:lnTo>
                    <a:pt x="1661" y="669"/>
                  </a:lnTo>
                  <a:lnTo>
                    <a:pt x="1695" y="688"/>
                  </a:lnTo>
                  <a:lnTo>
                    <a:pt x="1729" y="712"/>
                  </a:lnTo>
                  <a:lnTo>
                    <a:pt x="1767" y="734"/>
                  </a:lnTo>
                  <a:lnTo>
                    <a:pt x="1809" y="763"/>
                  </a:lnTo>
                  <a:lnTo>
                    <a:pt x="1847" y="791"/>
                  </a:lnTo>
                  <a:lnTo>
                    <a:pt x="1882" y="818"/>
                  </a:lnTo>
                  <a:lnTo>
                    <a:pt x="1917" y="845"/>
                  </a:lnTo>
                  <a:lnTo>
                    <a:pt x="1971" y="891"/>
                  </a:lnTo>
                  <a:lnTo>
                    <a:pt x="2026" y="943"/>
                  </a:lnTo>
                  <a:lnTo>
                    <a:pt x="2071" y="983"/>
                  </a:lnTo>
                  <a:lnTo>
                    <a:pt x="2123" y="1041"/>
                  </a:lnTo>
                  <a:lnTo>
                    <a:pt x="2159" y="1082"/>
                  </a:lnTo>
                  <a:lnTo>
                    <a:pt x="2199" y="1131"/>
                  </a:lnTo>
                  <a:lnTo>
                    <a:pt x="2243" y="1185"/>
                  </a:lnTo>
                  <a:lnTo>
                    <a:pt x="2279" y="1237"/>
                  </a:lnTo>
                  <a:lnTo>
                    <a:pt x="2315" y="1294"/>
                  </a:lnTo>
                  <a:lnTo>
                    <a:pt x="2353" y="1351"/>
                  </a:lnTo>
                  <a:lnTo>
                    <a:pt x="2385" y="1410"/>
                  </a:lnTo>
                  <a:lnTo>
                    <a:pt x="2417" y="1462"/>
                  </a:lnTo>
                  <a:lnTo>
                    <a:pt x="2447" y="1527"/>
                  </a:lnTo>
                  <a:lnTo>
                    <a:pt x="2475" y="1588"/>
                  </a:lnTo>
                  <a:lnTo>
                    <a:pt x="2499" y="1652"/>
                  </a:lnTo>
                  <a:lnTo>
                    <a:pt x="2523" y="1723"/>
                  </a:lnTo>
                  <a:lnTo>
                    <a:pt x="2553" y="1808"/>
                  </a:lnTo>
                  <a:lnTo>
                    <a:pt x="2573" y="1889"/>
                  </a:lnTo>
                  <a:lnTo>
                    <a:pt x="2593" y="1970"/>
                  </a:lnTo>
                  <a:lnTo>
                    <a:pt x="2603" y="2050"/>
                  </a:lnTo>
                  <a:lnTo>
                    <a:pt x="2616" y="2144"/>
                  </a:lnTo>
                  <a:lnTo>
                    <a:pt x="2627" y="2260"/>
                  </a:lnTo>
                  <a:lnTo>
                    <a:pt x="2629" y="2351"/>
                  </a:lnTo>
                  <a:lnTo>
                    <a:pt x="2627" y="2440"/>
                  </a:lnTo>
                  <a:lnTo>
                    <a:pt x="2619" y="2526"/>
                  </a:lnTo>
                  <a:lnTo>
                    <a:pt x="2608" y="2606"/>
                  </a:lnTo>
                  <a:lnTo>
                    <a:pt x="2599" y="2690"/>
                  </a:lnTo>
                  <a:lnTo>
                    <a:pt x="2581" y="2776"/>
                  </a:lnTo>
                  <a:lnTo>
                    <a:pt x="2556" y="2868"/>
                  </a:lnTo>
                  <a:lnTo>
                    <a:pt x="2554" y="2873"/>
                  </a:lnTo>
                  <a:close/>
                </a:path>
              </a:pathLst>
            </a:custGeom>
            <a:solidFill>
              <a:schemeClr val="bg1"/>
            </a:solidFill>
            <a:ln w="6350">
              <a:solidFill>
                <a:srgbClr val="3366CC"/>
              </a:solidFill>
              <a:round/>
              <a:headEnd/>
              <a:tailEnd/>
            </a:ln>
          </p:spPr>
          <p:txBody>
            <a:bodyPr lIns="45720" rIns="45720" anchor="ctr" anchorCtr="1"/>
            <a:lstStyle/>
            <a:p>
              <a:endParaRPr lang="zh-CN" altLang="en-US"/>
            </a:p>
          </p:txBody>
        </p:sp>
        <p:sp>
          <p:nvSpPr>
            <p:cNvPr id="118794" name="Freeform 6"/>
            <p:cNvSpPr>
              <a:spLocks/>
            </p:cNvSpPr>
            <p:nvPr/>
          </p:nvSpPr>
          <p:spPr bwMode="auto">
            <a:xfrm rot="14370681" flipV="1">
              <a:off x="2886" y="1158"/>
              <a:ext cx="1296" cy="1476"/>
            </a:xfrm>
            <a:custGeom>
              <a:avLst/>
              <a:gdLst>
                <a:gd name="T0" fmla="*/ 0 w 2629"/>
                <a:gd name="T1" fmla="*/ 1 h 2873"/>
                <a:gd name="T2" fmla="*/ 0 w 2629"/>
                <a:gd name="T3" fmla="*/ 1 h 2873"/>
                <a:gd name="T4" fmla="*/ 0 w 2629"/>
                <a:gd name="T5" fmla="*/ 1 h 2873"/>
                <a:gd name="T6" fmla="*/ 0 w 2629"/>
                <a:gd name="T7" fmla="*/ 1 h 2873"/>
                <a:gd name="T8" fmla="*/ 0 w 2629"/>
                <a:gd name="T9" fmla="*/ 1 h 2873"/>
                <a:gd name="T10" fmla="*/ 0 w 2629"/>
                <a:gd name="T11" fmla="*/ 1 h 2873"/>
                <a:gd name="T12" fmla="*/ 0 w 2629"/>
                <a:gd name="T13" fmla="*/ 1 h 2873"/>
                <a:gd name="T14" fmla="*/ 0 w 2629"/>
                <a:gd name="T15" fmla="*/ 1 h 2873"/>
                <a:gd name="T16" fmla="*/ 0 w 2629"/>
                <a:gd name="T17" fmla="*/ 1 h 2873"/>
                <a:gd name="T18" fmla="*/ 0 w 2629"/>
                <a:gd name="T19" fmla="*/ 1 h 2873"/>
                <a:gd name="T20" fmla="*/ 0 w 2629"/>
                <a:gd name="T21" fmla="*/ 1 h 2873"/>
                <a:gd name="T22" fmla="*/ 0 w 2629"/>
                <a:gd name="T23" fmla="*/ 1 h 2873"/>
                <a:gd name="T24" fmla="*/ 0 w 2629"/>
                <a:gd name="T25" fmla="*/ 1 h 2873"/>
                <a:gd name="T26" fmla="*/ 0 w 2629"/>
                <a:gd name="T27" fmla="*/ 1 h 2873"/>
                <a:gd name="T28" fmla="*/ 0 w 2629"/>
                <a:gd name="T29" fmla="*/ 1 h 2873"/>
                <a:gd name="T30" fmla="*/ 0 w 2629"/>
                <a:gd name="T31" fmla="*/ 1 h 2873"/>
                <a:gd name="T32" fmla="*/ 0 w 2629"/>
                <a:gd name="T33" fmla="*/ 1 h 2873"/>
                <a:gd name="T34" fmla="*/ 0 w 2629"/>
                <a:gd name="T35" fmla="*/ 1 h 2873"/>
                <a:gd name="T36" fmla="*/ 0 w 2629"/>
                <a:gd name="T37" fmla="*/ 0 h 2873"/>
                <a:gd name="T38" fmla="*/ 0 w 2629"/>
                <a:gd name="T39" fmla="*/ 1 h 2873"/>
                <a:gd name="T40" fmla="*/ 0 w 2629"/>
                <a:gd name="T41" fmla="*/ 1 h 2873"/>
                <a:gd name="T42" fmla="*/ 0 w 2629"/>
                <a:gd name="T43" fmla="*/ 1 h 2873"/>
                <a:gd name="T44" fmla="*/ 0 w 2629"/>
                <a:gd name="T45" fmla="*/ 1 h 2873"/>
                <a:gd name="T46" fmla="*/ 0 w 2629"/>
                <a:gd name="T47" fmla="*/ 1 h 2873"/>
                <a:gd name="T48" fmla="*/ 0 w 2629"/>
                <a:gd name="T49" fmla="*/ 1 h 2873"/>
                <a:gd name="T50" fmla="*/ 0 w 2629"/>
                <a:gd name="T51" fmla="*/ 1 h 2873"/>
                <a:gd name="T52" fmla="*/ 0 w 2629"/>
                <a:gd name="T53" fmla="*/ 1 h 2873"/>
                <a:gd name="T54" fmla="*/ 0 w 2629"/>
                <a:gd name="T55" fmla="*/ 1 h 2873"/>
                <a:gd name="T56" fmla="*/ 0 w 2629"/>
                <a:gd name="T57" fmla="*/ 1 h 2873"/>
                <a:gd name="T58" fmla="*/ 0 w 2629"/>
                <a:gd name="T59" fmla="*/ 1 h 2873"/>
                <a:gd name="T60" fmla="*/ 0 w 2629"/>
                <a:gd name="T61" fmla="*/ 1 h 2873"/>
                <a:gd name="T62" fmla="*/ 0 w 2629"/>
                <a:gd name="T63" fmla="*/ 1 h 2873"/>
                <a:gd name="T64" fmla="*/ 0 w 2629"/>
                <a:gd name="T65" fmla="*/ 1 h 2873"/>
                <a:gd name="T66" fmla="*/ 0 w 2629"/>
                <a:gd name="T67" fmla="*/ 1 h 2873"/>
                <a:gd name="T68" fmla="*/ 0 w 2629"/>
                <a:gd name="T69" fmla="*/ 1 h 2873"/>
                <a:gd name="T70" fmla="*/ 0 w 2629"/>
                <a:gd name="T71" fmla="*/ 1 h 2873"/>
                <a:gd name="T72" fmla="*/ 0 w 2629"/>
                <a:gd name="T73" fmla="*/ 1 h 2873"/>
                <a:gd name="T74" fmla="*/ 0 w 2629"/>
                <a:gd name="T75" fmla="*/ 1 h 2873"/>
                <a:gd name="T76" fmla="*/ 0 w 2629"/>
                <a:gd name="T77" fmla="*/ 1 h 2873"/>
                <a:gd name="T78" fmla="*/ 0 w 2629"/>
                <a:gd name="T79" fmla="*/ 1 h 2873"/>
                <a:gd name="T80" fmla="*/ 0 w 2629"/>
                <a:gd name="T81" fmla="*/ 1 h 2873"/>
                <a:gd name="T82" fmla="*/ 0 w 2629"/>
                <a:gd name="T83" fmla="*/ 1 h 2873"/>
                <a:gd name="T84" fmla="*/ 0 w 2629"/>
                <a:gd name="T85" fmla="*/ 1 h 2873"/>
                <a:gd name="T86" fmla="*/ 0 w 2629"/>
                <a:gd name="T87" fmla="*/ 1 h 2873"/>
                <a:gd name="T88" fmla="*/ 0 w 2629"/>
                <a:gd name="T89" fmla="*/ 1 h 2873"/>
                <a:gd name="T90" fmla="*/ 0 w 2629"/>
                <a:gd name="T91" fmla="*/ 1 h 2873"/>
                <a:gd name="T92" fmla="*/ 0 w 2629"/>
                <a:gd name="T93" fmla="*/ 1 h 2873"/>
                <a:gd name="T94" fmla="*/ 0 w 2629"/>
                <a:gd name="T95" fmla="*/ 1 h 28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29"/>
                <a:gd name="T145" fmla="*/ 0 h 2873"/>
                <a:gd name="T146" fmla="*/ 2629 w 2629"/>
                <a:gd name="T147" fmla="*/ 2873 h 28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29" h="2873">
                  <a:moveTo>
                    <a:pt x="2554" y="2873"/>
                  </a:moveTo>
                  <a:lnTo>
                    <a:pt x="2392" y="2389"/>
                  </a:lnTo>
                  <a:lnTo>
                    <a:pt x="2392" y="2387"/>
                  </a:lnTo>
                  <a:lnTo>
                    <a:pt x="1705" y="2500"/>
                  </a:lnTo>
                  <a:lnTo>
                    <a:pt x="1713" y="2446"/>
                  </a:lnTo>
                  <a:lnTo>
                    <a:pt x="1719" y="2386"/>
                  </a:lnTo>
                  <a:lnTo>
                    <a:pt x="1719" y="2322"/>
                  </a:lnTo>
                  <a:lnTo>
                    <a:pt x="1715" y="2248"/>
                  </a:lnTo>
                  <a:lnTo>
                    <a:pt x="1705" y="2178"/>
                  </a:lnTo>
                  <a:lnTo>
                    <a:pt x="1691" y="2098"/>
                  </a:lnTo>
                  <a:lnTo>
                    <a:pt x="1673" y="2034"/>
                  </a:lnTo>
                  <a:lnTo>
                    <a:pt x="1645" y="1962"/>
                  </a:lnTo>
                  <a:lnTo>
                    <a:pt x="1619" y="1900"/>
                  </a:lnTo>
                  <a:lnTo>
                    <a:pt x="1588" y="1840"/>
                  </a:lnTo>
                  <a:lnTo>
                    <a:pt x="1559" y="1794"/>
                  </a:lnTo>
                  <a:lnTo>
                    <a:pt x="1531" y="1756"/>
                  </a:lnTo>
                  <a:lnTo>
                    <a:pt x="1503" y="1718"/>
                  </a:lnTo>
                  <a:lnTo>
                    <a:pt x="1471" y="1680"/>
                  </a:lnTo>
                  <a:lnTo>
                    <a:pt x="1435" y="1640"/>
                  </a:lnTo>
                  <a:lnTo>
                    <a:pt x="1405" y="1612"/>
                  </a:lnTo>
                  <a:lnTo>
                    <a:pt x="1371" y="1579"/>
                  </a:lnTo>
                  <a:lnTo>
                    <a:pt x="1337" y="1549"/>
                  </a:lnTo>
                  <a:lnTo>
                    <a:pt x="1297" y="1519"/>
                  </a:lnTo>
                  <a:lnTo>
                    <a:pt x="1249" y="1489"/>
                  </a:lnTo>
                  <a:lnTo>
                    <a:pt x="1210" y="1460"/>
                  </a:lnTo>
                  <a:lnTo>
                    <a:pt x="1175" y="1443"/>
                  </a:lnTo>
                  <a:lnTo>
                    <a:pt x="1125" y="1413"/>
                  </a:lnTo>
                  <a:lnTo>
                    <a:pt x="1082" y="1397"/>
                  </a:lnTo>
                  <a:lnTo>
                    <a:pt x="1044" y="1383"/>
                  </a:lnTo>
                  <a:lnTo>
                    <a:pt x="1003" y="1368"/>
                  </a:lnTo>
                  <a:lnTo>
                    <a:pt x="943" y="1354"/>
                  </a:lnTo>
                  <a:lnTo>
                    <a:pt x="887" y="1345"/>
                  </a:lnTo>
                  <a:lnTo>
                    <a:pt x="829" y="1338"/>
                  </a:lnTo>
                  <a:lnTo>
                    <a:pt x="772" y="1334"/>
                  </a:lnTo>
                  <a:lnTo>
                    <a:pt x="739" y="1332"/>
                  </a:lnTo>
                  <a:lnTo>
                    <a:pt x="739" y="1814"/>
                  </a:lnTo>
                  <a:lnTo>
                    <a:pt x="0" y="921"/>
                  </a:lnTo>
                  <a:lnTo>
                    <a:pt x="737" y="0"/>
                  </a:lnTo>
                  <a:lnTo>
                    <a:pt x="737" y="415"/>
                  </a:lnTo>
                  <a:lnTo>
                    <a:pt x="778" y="416"/>
                  </a:lnTo>
                  <a:lnTo>
                    <a:pt x="835" y="418"/>
                  </a:lnTo>
                  <a:lnTo>
                    <a:pt x="895" y="423"/>
                  </a:lnTo>
                  <a:lnTo>
                    <a:pt x="954" y="429"/>
                  </a:lnTo>
                  <a:lnTo>
                    <a:pt x="1001" y="435"/>
                  </a:lnTo>
                  <a:lnTo>
                    <a:pt x="1037" y="440"/>
                  </a:lnTo>
                  <a:lnTo>
                    <a:pt x="1085" y="448"/>
                  </a:lnTo>
                  <a:lnTo>
                    <a:pt x="1134" y="461"/>
                  </a:lnTo>
                  <a:lnTo>
                    <a:pt x="1167" y="469"/>
                  </a:lnTo>
                  <a:lnTo>
                    <a:pt x="1207" y="478"/>
                  </a:lnTo>
                  <a:lnTo>
                    <a:pt x="1245" y="491"/>
                  </a:lnTo>
                  <a:lnTo>
                    <a:pt x="1286" y="503"/>
                  </a:lnTo>
                  <a:lnTo>
                    <a:pt x="1321" y="513"/>
                  </a:lnTo>
                  <a:lnTo>
                    <a:pt x="1363" y="529"/>
                  </a:lnTo>
                  <a:lnTo>
                    <a:pt x="1411" y="549"/>
                  </a:lnTo>
                  <a:lnTo>
                    <a:pt x="1453" y="565"/>
                  </a:lnTo>
                  <a:lnTo>
                    <a:pt x="1493" y="582"/>
                  </a:lnTo>
                  <a:lnTo>
                    <a:pt x="1539" y="603"/>
                  </a:lnTo>
                  <a:lnTo>
                    <a:pt x="1583" y="625"/>
                  </a:lnTo>
                  <a:lnTo>
                    <a:pt x="1623" y="644"/>
                  </a:lnTo>
                  <a:lnTo>
                    <a:pt x="1661" y="669"/>
                  </a:lnTo>
                  <a:lnTo>
                    <a:pt x="1695" y="688"/>
                  </a:lnTo>
                  <a:lnTo>
                    <a:pt x="1729" y="712"/>
                  </a:lnTo>
                  <a:lnTo>
                    <a:pt x="1767" y="734"/>
                  </a:lnTo>
                  <a:lnTo>
                    <a:pt x="1809" y="763"/>
                  </a:lnTo>
                  <a:lnTo>
                    <a:pt x="1847" y="791"/>
                  </a:lnTo>
                  <a:lnTo>
                    <a:pt x="1882" y="818"/>
                  </a:lnTo>
                  <a:lnTo>
                    <a:pt x="1917" y="845"/>
                  </a:lnTo>
                  <a:lnTo>
                    <a:pt x="1971" y="891"/>
                  </a:lnTo>
                  <a:lnTo>
                    <a:pt x="2026" y="943"/>
                  </a:lnTo>
                  <a:lnTo>
                    <a:pt x="2071" y="983"/>
                  </a:lnTo>
                  <a:lnTo>
                    <a:pt x="2123" y="1041"/>
                  </a:lnTo>
                  <a:lnTo>
                    <a:pt x="2159" y="1082"/>
                  </a:lnTo>
                  <a:lnTo>
                    <a:pt x="2199" y="1131"/>
                  </a:lnTo>
                  <a:lnTo>
                    <a:pt x="2243" y="1185"/>
                  </a:lnTo>
                  <a:lnTo>
                    <a:pt x="2279" y="1237"/>
                  </a:lnTo>
                  <a:lnTo>
                    <a:pt x="2315" y="1294"/>
                  </a:lnTo>
                  <a:lnTo>
                    <a:pt x="2353" y="1351"/>
                  </a:lnTo>
                  <a:lnTo>
                    <a:pt x="2385" y="1410"/>
                  </a:lnTo>
                  <a:lnTo>
                    <a:pt x="2417" y="1462"/>
                  </a:lnTo>
                  <a:lnTo>
                    <a:pt x="2447" y="1527"/>
                  </a:lnTo>
                  <a:lnTo>
                    <a:pt x="2475" y="1588"/>
                  </a:lnTo>
                  <a:lnTo>
                    <a:pt x="2499" y="1652"/>
                  </a:lnTo>
                  <a:lnTo>
                    <a:pt x="2523" y="1723"/>
                  </a:lnTo>
                  <a:lnTo>
                    <a:pt x="2553" y="1808"/>
                  </a:lnTo>
                  <a:lnTo>
                    <a:pt x="2573" y="1889"/>
                  </a:lnTo>
                  <a:lnTo>
                    <a:pt x="2593" y="1970"/>
                  </a:lnTo>
                  <a:lnTo>
                    <a:pt x="2603" y="2050"/>
                  </a:lnTo>
                  <a:lnTo>
                    <a:pt x="2616" y="2144"/>
                  </a:lnTo>
                  <a:lnTo>
                    <a:pt x="2627" y="2260"/>
                  </a:lnTo>
                  <a:lnTo>
                    <a:pt x="2629" y="2351"/>
                  </a:lnTo>
                  <a:lnTo>
                    <a:pt x="2627" y="2440"/>
                  </a:lnTo>
                  <a:lnTo>
                    <a:pt x="2619" y="2526"/>
                  </a:lnTo>
                  <a:lnTo>
                    <a:pt x="2608" y="2606"/>
                  </a:lnTo>
                  <a:lnTo>
                    <a:pt x="2599" y="2690"/>
                  </a:lnTo>
                  <a:lnTo>
                    <a:pt x="2581" y="2776"/>
                  </a:lnTo>
                  <a:lnTo>
                    <a:pt x="2556" y="2868"/>
                  </a:lnTo>
                  <a:lnTo>
                    <a:pt x="2554" y="2873"/>
                  </a:lnTo>
                  <a:close/>
                </a:path>
              </a:pathLst>
            </a:custGeom>
            <a:solidFill>
              <a:srgbClr val="3366CC"/>
            </a:solidFill>
            <a:ln w="6350">
              <a:solidFill>
                <a:srgbClr val="3366CC"/>
              </a:solidFill>
              <a:round/>
              <a:headEnd/>
              <a:tailEnd/>
            </a:ln>
          </p:spPr>
          <p:txBody>
            <a:bodyPr lIns="45720" rIns="45720" anchor="ctr" anchorCtr="1"/>
            <a:lstStyle/>
            <a:p>
              <a:endParaRPr lang="zh-CN" altLang="en-US"/>
            </a:p>
          </p:txBody>
        </p:sp>
        <p:sp>
          <p:nvSpPr>
            <p:cNvPr id="118795" name="Text Box 9"/>
            <p:cNvSpPr txBox="1">
              <a:spLocks noChangeArrowheads="1"/>
            </p:cNvSpPr>
            <p:nvPr/>
          </p:nvSpPr>
          <p:spPr bwMode="auto">
            <a:xfrm>
              <a:off x="3312" y="2881"/>
              <a:ext cx="680"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45720" rIns="45720" anchor="ctr" anchorCtr="1"/>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1400">
                  <a:latin typeface="微软雅黑" pitchFamily="34" charset="-122"/>
                  <a:ea typeface="微软雅黑" pitchFamily="34" charset="-122"/>
                </a:rPr>
                <a:t>业态种类</a:t>
              </a:r>
              <a:endParaRPr lang="en-US" altLang="zh-CN" sz="1400">
                <a:latin typeface="微软雅黑" pitchFamily="34" charset="-122"/>
                <a:ea typeface="微软雅黑" pitchFamily="34" charset="-122"/>
              </a:endParaRPr>
            </a:p>
            <a:p>
              <a:pPr eaLnBrk="1" hangingPunct="1"/>
              <a:r>
                <a:rPr lang="zh-CN" altLang="en-US" sz="1400">
                  <a:latin typeface="微软雅黑" pitchFamily="34" charset="-122"/>
                  <a:ea typeface="微软雅黑" pitchFamily="34" charset="-122"/>
                </a:rPr>
                <a:t>越来越多</a:t>
              </a:r>
            </a:p>
          </p:txBody>
        </p:sp>
        <p:sp>
          <p:nvSpPr>
            <p:cNvPr id="118796" name="Text Box 9"/>
            <p:cNvSpPr txBox="1">
              <a:spLocks noChangeArrowheads="1"/>
            </p:cNvSpPr>
            <p:nvPr/>
          </p:nvSpPr>
          <p:spPr bwMode="auto">
            <a:xfrm>
              <a:off x="2175" y="2329"/>
              <a:ext cx="680"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45720" rIns="45720" anchor="ctr" anchorCtr="1"/>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1400">
                  <a:latin typeface="微软雅黑" pitchFamily="34" charset="-122"/>
                  <a:ea typeface="微软雅黑" pitchFamily="34" charset="-122"/>
                </a:rPr>
                <a:t>经营规模</a:t>
              </a:r>
              <a:endParaRPr lang="en-US" altLang="zh-CN" sz="1400">
                <a:latin typeface="微软雅黑" pitchFamily="34" charset="-122"/>
                <a:ea typeface="微软雅黑" pitchFamily="34" charset="-122"/>
              </a:endParaRPr>
            </a:p>
            <a:p>
              <a:pPr eaLnBrk="1" hangingPunct="1"/>
              <a:r>
                <a:rPr lang="zh-CN" altLang="en-US" sz="1400">
                  <a:latin typeface="微软雅黑" pitchFamily="34" charset="-122"/>
                  <a:ea typeface="微软雅黑" pitchFamily="34" charset="-122"/>
                </a:rPr>
                <a:t>越来越大</a:t>
              </a:r>
            </a:p>
          </p:txBody>
        </p:sp>
        <p:sp>
          <p:nvSpPr>
            <p:cNvPr id="118797" name="Text Box 9"/>
            <p:cNvSpPr txBox="1">
              <a:spLocks noChangeArrowheads="1"/>
            </p:cNvSpPr>
            <p:nvPr/>
          </p:nvSpPr>
          <p:spPr bwMode="auto">
            <a:xfrm>
              <a:off x="3151" y="1547"/>
              <a:ext cx="680"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45720" rIns="45720" anchor="ctr" anchorCtr="1"/>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1400">
                  <a:solidFill>
                    <a:schemeClr val="bg1"/>
                  </a:solidFill>
                  <a:latin typeface="微软雅黑" pitchFamily="34" charset="-122"/>
                  <a:ea typeface="微软雅黑" pitchFamily="34" charset="-122"/>
                </a:rPr>
                <a:t>辐射能力</a:t>
              </a:r>
              <a:endParaRPr lang="en-US" altLang="zh-CN" sz="1400">
                <a:solidFill>
                  <a:schemeClr val="bg1"/>
                </a:solidFill>
                <a:latin typeface="微软雅黑" pitchFamily="34" charset="-122"/>
                <a:ea typeface="微软雅黑" pitchFamily="34" charset="-122"/>
              </a:endParaRPr>
            </a:p>
            <a:p>
              <a:pPr eaLnBrk="1" hangingPunct="1"/>
              <a:r>
                <a:rPr lang="zh-CN" altLang="en-US" sz="1400">
                  <a:solidFill>
                    <a:schemeClr val="bg1"/>
                  </a:solidFill>
                  <a:latin typeface="微软雅黑" pitchFamily="34" charset="-122"/>
                  <a:ea typeface="微软雅黑" pitchFamily="34" charset="-122"/>
                </a:rPr>
                <a:t>越来越强</a:t>
              </a:r>
            </a:p>
          </p:txBody>
        </p:sp>
        <p:sp>
          <p:nvSpPr>
            <p:cNvPr id="118798" name="Text Box 9"/>
            <p:cNvSpPr txBox="1">
              <a:spLocks noChangeArrowheads="1"/>
            </p:cNvSpPr>
            <p:nvPr/>
          </p:nvSpPr>
          <p:spPr bwMode="auto">
            <a:xfrm>
              <a:off x="2955" y="2217"/>
              <a:ext cx="680" cy="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45720" rIns="45720" anchor="ctr" anchorCtr="1"/>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1400" b="1">
                  <a:solidFill>
                    <a:srgbClr val="3366CC"/>
                  </a:solidFill>
                  <a:latin typeface="微软雅黑" pitchFamily="34" charset="-122"/>
                  <a:ea typeface="微软雅黑" pitchFamily="34" charset="-122"/>
                </a:rPr>
                <a:t>现代</a:t>
              </a:r>
              <a:r>
                <a:rPr lang="en-US" altLang="zh-CN" sz="1400" b="1">
                  <a:solidFill>
                    <a:srgbClr val="3366CC"/>
                  </a:solidFill>
                  <a:latin typeface="微软雅黑" pitchFamily="34" charset="-122"/>
                  <a:ea typeface="微软雅黑" pitchFamily="34" charset="-122"/>
                </a:rPr>
                <a:t>CBD</a:t>
              </a:r>
              <a:r>
                <a:rPr lang="zh-CN" altLang="en-US" sz="1400" b="1">
                  <a:solidFill>
                    <a:srgbClr val="3366CC"/>
                  </a:solidFill>
                  <a:latin typeface="微软雅黑" pitchFamily="34" charset="-122"/>
                  <a:ea typeface="微软雅黑" pitchFamily="34" charset="-122"/>
                </a:rPr>
                <a:t>的趋势</a:t>
              </a:r>
            </a:p>
          </p:txBody>
        </p:sp>
      </p:grpSp>
      <p:sp>
        <p:nvSpPr>
          <p:cNvPr id="118788" name="Text Box 9"/>
          <p:cNvSpPr txBox="1">
            <a:spLocks noChangeArrowheads="1"/>
          </p:cNvSpPr>
          <p:nvPr/>
        </p:nvSpPr>
        <p:spPr bwMode="auto">
          <a:xfrm>
            <a:off x="9653588" y="6356350"/>
            <a:ext cx="4702175" cy="982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45720" rIns="45720" anchor="ctr" anchorCtr="1"/>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1300" b="1">
                <a:solidFill>
                  <a:srgbClr val="3366CC"/>
                </a:solidFill>
                <a:latin typeface="微软雅黑" pitchFamily="34" charset="-122"/>
                <a:ea typeface="微软雅黑" pitchFamily="34" charset="-122"/>
              </a:rPr>
              <a:t>从</a:t>
            </a:r>
            <a:r>
              <a:rPr lang="en-US" altLang="zh-CN" sz="1300" b="1">
                <a:solidFill>
                  <a:srgbClr val="3366CC"/>
                </a:solidFill>
                <a:latin typeface="微软雅黑" pitchFamily="34" charset="-122"/>
                <a:ea typeface="微软雅黑" pitchFamily="34" charset="-122"/>
              </a:rPr>
              <a:t>Area business centre </a:t>
            </a:r>
            <a:r>
              <a:rPr lang="en-US" altLang="zh-CN" sz="1300">
                <a:solidFill>
                  <a:srgbClr val="3366CC"/>
                </a:solidFill>
                <a:latin typeface="Calibri" pitchFamily="34" charset="0"/>
                <a:ea typeface="宋体" pitchFamily="2" charset="-122"/>
              </a:rPr>
              <a:t/>
            </a:r>
            <a:br>
              <a:rPr lang="en-US" altLang="zh-CN" sz="1300">
                <a:solidFill>
                  <a:srgbClr val="3366CC"/>
                </a:solidFill>
                <a:latin typeface="Calibri" pitchFamily="34" charset="0"/>
                <a:ea typeface="宋体" pitchFamily="2" charset="-122"/>
              </a:rPr>
            </a:br>
            <a:r>
              <a:rPr lang="zh-CN" altLang="en-US" sz="1300" b="1">
                <a:solidFill>
                  <a:srgbClr val="3366CC"/>
                </a:solidFill>
                <a:latin typeface="微软雅黑" pitchFamily="34" charset="-122"/>
                <a:ea typeface="微软雅黑" pitchFamily="34" charset="-122"/>
              </a:rPr>
              <a:t>到</a:t>
            </a:r>
            <a:r>
              <a:rPr lang="en-US" altLang="zh-CN" sz="1300" b="1">
                <a:solidFill>
                  <a:srgbClr val="3366CC"/>
                </a:solidFill>
                <a:latin typeface="微软雅黑" pitchFamily="34" charset="-122"/>
                <a:ea typeface="微软雅黑" pitchFamily="34" charset="-122"/>
              </a:rPr>
              <a:t>CBD</a:t>
            </a:r>
          </a:p>
        </p:txBody>
      </p:sp>
      <p:grpSp>
        <p:nvGrpSpPr>
          <p:cNvPr id="3" name="Group 3"/>
          <p:cNvGrpSpPr>
            <a:grpSpLocks/>
          </p:cNvGrpSpPr>
          <p:nvPr/>
        </p:nvGrpSpPr>
        <p:grpSpPr bwMode="auto">
          <a:xfrm>
            <a:off x="9745017" y="2744946"/>
            <a:ext cx="4416833" cy="3840906"/>
            <a:chOff x="2016" y="1440"/>
            <a:chExt cx="2202" cy="1915"/>
          </a:xfrm>
          <a:solidFill>
            <a:srgbClr val="3366CC">
              <a:alpha val="31000"/>
            </a:srgbClr>
          </a:solidFill>
        </p:grpSpPr>
        <p:sp>
          <p:nvSpPr>
            <p:cNvPr id="25" name="Oval 4"/>
            <p:cNvSpPr>
              <a:spLocks noChangeArrowheads="1"/>
            </p:cNvSpPr>
            <p:nvPr/>
          </p:nvSpPr>
          <p:spPr bwMode="auto">
            <a:xfrm>
              <a:off x="2016" y="1440"/>
              <a:ext cx="2202" cy="1915"/>
            </a:xfrm>
            <a:prstGeom prst="ellipse">
              <a:avLst/>
            </a:prstGeom>
            <a:grpFill/>
            <a:ln w="19050">
              <a:solidFill>
                <a:srgbClr val="3366CC"/>
              </a:solidFill>
              <a:prstDash val="sysDash"/>
              <a:round/>
              <a:headEnd/>
              <a:tailEnd/>
            </a:ln>
            <a:effectLst/>
          </p:spPr>
          <p:txBody>
            <a:bodyPr wrap="none" lIns="45720" rIns="45720" anchor="ctr" anchorCtr="1"/>
            <a:lstStyle/>
            <a:p>
              <a:pPr defTabSz="1543050" fontAlgn="auto">
                <a:spcBef>
                  <a:spcPts val="0"/>
                </a:spcBef>
                <a:spcAft>
                  <a:spcPts val="0"/>
                </a:spcAft>
                <a:defRPr/>
              </a:pPr>
              <a:r>
                <a:rPr lang="zh-CN" altLang="en-US" sz="1400" b="1" dirty="0">
                  <a:latin typeface="微软雅黑" pitchFamily="34" charset="-122"/>
                  <a:ea typeface="微软雅黑" pitchFamily="34" charset="-122"/>
                </a:rPr>
                <a:t>专业街</a:t>
              </a:r>
              <a:endParaRPr lang="en-GB" altLang="zh-CN" sz="14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zh-CN" altLang="en-GB" sz="1200" b="1" dirty="0">
                <a:latin typeface="微软雅黑" pitchFamily="34" charset="-122"/>
                <a:ea typeface="微软雅黑" pitchFamily="34" charset="-122"/>
              </a:endParaRPr>
            </a:p>
          </p:txBody>
        </p:sp>
        <p:sp>
          <p:nvSpPr>
            <p:cNvPr id="26" name="Oval 5"/>
            <p:cNvSpPr>
              <a:spLocks noChangeArrowheads="1"/>
            </p:cNvSpPr>
            <p:nvPr/>
          </p:nvSpPr>
          <p:spPr bwMode="auto">
            <a:xfrm>
              <a:off x="2222" y="1722"/>
              <a:ext cx="1789" cy="1633"/>
            </a:xfrm>
            <a:prstGeom prst="ellipse">
              <a:avLst/>
            </a:prstGeom>
            <a:grpFill/>
            <a:ln w="6350">
              <a:solidFill>
                <a:srgbClr val="3366CC"/>
              </a:solidFill>
              <a:round/>
              <a:headEnd/>
              <a:tailEnd/>
            </a:ln>
            <a:effectLst/>
          </p:spPr>
          <p:txBody>
            <a:bodyPr wrap="none" lIns="45720" rIns="45720" anchor="ctr" anchorCtr="1"/>
            <a:lstStyle/>
            <a:p>
              <a:pPr defTabSz="1543050" fontAlgn="auto">
                <a:spcBef>
                  <a:spcPts val="0"/>
                </a:spcBef>
                <a:spcAft>
                  <a:spcPts val="0"/>
                </a:spcAft>
                <a:defRPr/>
              </a:pPr>
              <a:r>
                <a:rPr lang="zh-CN" altLang="en-US" sz="1400" b="1" dirty="0">
                  <a:latin typeface="微软雅黑" pitchFamily="34" charset="-122"/>
                  <a:ea typeface="微软雅黑" pitchFamily="34" charset="-122"/>
                </a:rPr>
                <a:t>特色主力店</a:t>
              </a:r>
              <a:endParaRPr lang="en-GB" altLang="zh-CN" sz="14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zh-CN" altLang="en-GB" sz="1200" b="1" dirty="0">
                <a:latin typeface="微软雅黑" pitchFamily="34" charset="-122"/>
                <a:ea typeface="微软雅黑" pitchFamily="34" charset="-122"/>
              </a:endParaRPr>
            </a:p>
          </p:txBody>
        </p:sp>
        <p:sp>
          <p:nvSpPr>
            <p:cNvPr id="27" name="Oval 6"/>
            <p:cNvSpPr>
              <a:spLocks noChangeArrowheads="1"/>
            </p:cNvSpPr>
            <p:nvPr/>
          </p:nvSpPr>
          <p:spPr bwMode="auto">
            <a:xfrm>
              <a:off x="2359" y="1995"/>
              <a:ext cx="1516" cy="1360"/>
            </a:xfrm>
            <a:prstGeom prst="ellipse">
              <a:avLst/>
            </a:prstGeom>
            <a:grpFill/>
            <a:ln w="19050">
              <a:solidFill>
                <a:srgbClr val="3366CC"/>
              </a:solidFill>
              <a:prstDash val="sysDash"/>
              <a:round/>
              <a:headEnd/>
              <a:tailEnd/>
            </a:ln>
            <a:effectLst/>
          </p:spPr>
          <p:txBody>
            <a:bodyPr wrap="none" lIns="45720" rIns="45720" anchor="ctr" anchorCtr="1"/>
            <a:lstStyle/>
            <a:p>
              <a:pPr defTabSz="1543050" fontAlgn="auto">
                <a:spcBef>
                  <a:spcPts val="0"/>
                </a:spcBef>
                <a:spcAft>
                  <a:spcPts val="0"/>
                </a:spcAft>
                <a:defRPr/>
              </a:pPr>
              <a:r>
                <a:rPr lang="zh-CN" altLang="en-US" sz="1400" b="1" dirty="0">
                  <a:latin typeface="微软雅黑" pitchFamily="34" charset="-122"/>
                  <a:ea typeface="微软雅黑" pitchFamily="34" charset="-122"/>
                </a:rPr>
                <a:t>餐饮</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娱乐</a:t>
              </a:r>
              <a:r>
                <a:rPr lang="en-GB" altLang="zh-CN" sz="1400" b="1" dirty="0">
                  <a:latin typeface="微软雅黑" pitchFamily="34" charset="-122"/>
                  <a:ea typeface="微软雅黑" pitchFamily="34" charset="-122"/>
                </a:rPr>
                <a:t/>
              </a:r>
              <a:br>
                <a:rPr lang="en-GB" altLang="zh-CN" sz="1400" b="1" dirty="0">
                  <a:latin typeface="微软雅黑" pitchFamily="34" charset="-122"/>
                  <a:ea typeface="微软雅黑" pitchFamily="34" charset="-122"/>
                </a:rPr>
              </a:br>
              <a:r>
                <a:rPr lang="en-GB" altLang="zh-CN" sz="1200" b="1" dirty="0">
                  <a:latin typeface="微软雅黑" pitchFamily="34" charset="-122"/>
                  <a:ea typeface="微软雅黑" pitchFamily="34" charset="-122"/>
                </a:rPr>
                <a:t/>
              </a:r>
              <a:br>
                <a:rPr lang="en-GB" altLang="zh-CN" sz="1200" b="1" dirty="0">
                  <a:latin typeface="微软雅黑" pitchFamily="34" charset="-122"/>
                  <a:ea typeface="微软雅黑" pitchFamily="34" charset="-122"/>
                </a:rPr>
              </a:br>
              <a:r>
                <a:rPr lang="en-GB" altLang="zh-CN" sz="1200" b="1" dirty="0">
                  <a:latin typeface="微软雅黑" pitchFamily="34" charset="-122"/>
                  <a:ea typeface="微软雅黑" pitchFamily="34" charset="-122"/>
                </a:rPr>
                <a:t/>
              </a:r>
              <a:br>
                <a:rPr lang="en-GB" altLang="zh-CN" sz="1200" b="1" dirty="0">
                  <a:latin typeface="微软雅黑" pitchFamily="34" charset="-122"/>
                  <a:ea typeface="微软雅黑" pitchFamily="34" charset="-122"/>
                </a:rPr>
              </a:br>
              <a:r>
                <a:rPr lang="en-GB" altLang="zh-CN" sz="1200" b="1" dirty="0">
                  <a:latin typeface="微软雅黑" pitchFamily="34" charset="-122"/>
                  <a:ea typeface="微软雅黑" pitchFamily="34" charset="-122"/>
                </a:rPr>
                <a:t/>
              </a:r>
              <a:br>
                <a:rPr lang="en-GB" altLang="zh-CN" sz="1200" b="1" dirty="0">
                  <a:latin typeface="微软雅黑" pitchFamily="34" charset="-122"/>
                  <a:ea typeface="微软雅黑" pitchFamily="34" charset="-122"/>
                </a:rPr>
              </a:b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zh-CN" altLang="en-GB" sz="1200" b="1" dirty="0">
                <a:latin typeface="微软雅黑" pitchFamily="34" charset="-122"/>
                <a:ea typeface="微软雅黑" pitchFamily="34" charset="-122"/>
              </a:endParaRPr>
            </a:p>
          </p:txBody>
        </p:sp>
        <p:sp>
          <p:nvSpPr>
            <p:cNvPr id="28" name="Oval 7"/>
            <p:cNvSpPr>
              <a:spLocks noChangeArrowheads="1"/>
            </p:cNvSpPr>
            <p:nvPr/>
          </p:nvSpPr>
          <p:spPr bwMode="auto">
            <a:xfrm>
              <a:off x="2518" y="2281"/>
              <a:ext cx="1198" cy="1074"/>
            </a:xfrm>
            <a:prstGeom prst="ellipse">
              <a:avLst/>
            </a:prstGeom>
            <a:grpFill/>
            <a:ln w="6350">
              <a:solidFill>
                <a:srgbClr val="3366CC"/>
              </a:solidFill>
              <a:round/>
              <a:headEnd/>
              <a:tailEnd/>
            </a:ln>
            <a:effectLst/>
          </p:spPr>
          <p:txBody>
            <a:bodyPr wrap="none" lIns="45720" rIns="45720" anchor="ctr" anchorCtr="1"/>
            <a:lstStyle/>
            <a:p>
              <a:pPr defTabSz="1543050" fontAlgn="auto">
                <a:spcBef>
                  <a:spcPts val="0"/>
                </a:spcBef>
                <a:spcAft>
                  <a:spcPts val="0"/>
                </a:spcAft>
                <a:defRPr/>
              </a:pPr>
              <a:r>
                <a:rPr lang="zh-CN" altLang="en-US" sz="1400" b="1" dirty="0">
                  <a:latin typeface="微软雅黑" pitchFamily="34" charset="-122"/>
                  <a:ea typeface="微软雅黑" pitchFamily="34" charset="-122"/>
                </a:rPr>
                <a:t>专业</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专卖店</a:t>
              </a:r>
              <a:endParaRPr lang="en-GB" altLang="zh-CN" sz="14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zh-CN" altLang="en-GB" sz="1200" b="1" dirty="0">
                <a:latin typeface="微软雅黑" pitchFamily="34" charset="-122"/>
                <a:ea typeface="微软雅黑" pitchFamily="34" charset="-122"/>
              </a:endParaRPr>
            </a:p>
          </p:txBody>
        </p:sp>
        <p:sp>
          <p:nvSpPr>
            <p:cNvPr id="29" name="Oval 8"/>
            <p:cNvSpPr>
              <a:spLocks noChangeArrowheads="1"/>
            </p:cNvSpPr>
            <p:nvPr/>
          </p:nvSpPr>
          <p:spPr bwMode="auto">
            <a:xfrm>
              <a:off x="2682" y="2566"/>
              <a:ext cx="870" cy="789"/>
            </a:xfrm>
            <a:prstGeom prst="ellipse">
              <a:avLst/>
            </a:prstGeom>
            <a:grpFill/>
            <a:ln w="6350">
              <a:solidFill>
                <a:srgbClr val="3366CC"/>
              </a:solidFill>
              <a:round/>
              <a:headEnd/>
              <a:tailEnd/>
            </a:ln>
            <a:effectLst/>
          </p:spPr>
          <p:txBody>
            <a:bodyPr wrap="none" lIns="45720" rIns="45720" anchor="ctr" anchorCtr="1"/>
            <a:lstStyle/>
            <a:p>
              <a:pPr defTabSz="1543050" fontAlgn="auto">
                <a:spcBef>
                  <a:spcPts val="0"/>
                </a:spcBef>
                <a:spcAft>
                  <a:spcPts val="0"/>
                </a:spcAft>
                <a:defRPr/>
              </a:pPr>
              <a:r>
                <a:rPr lang="zh-CN" altLang="en-US" sz="1400" b="1" dirty="0">
                  <a:latin typeface="微软雅黑" pitchFamily="34" charset="-122"/>
                  <a:ea typeface="微软雅黑" pitchFamily="34" charset="-122"/>
                </a:rPr>
                <a:t>次主力店</a:t>
              </a:r>
              <a:endParaRPr lang="en-GB" altLang="zh-CN" sz="14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en-GB" altLang="zh-CN" sz="1200" b="1" dirty="0">
                <a:latin typeface="微软雅黑" pitchFamily="34" charset="-122"/>
                <a:ea typeface="微软雅黑" pitchFamily="34" charset="-122"/>
              </a:endParaRPr>
            </a:p>
            <a:p>
              <a:pPr defTabSz="1543050" fontAlgn="auto">
                <a:spcBef>
                  <a:spcPts val="0"/>
                </a:spcBef>
                <a:spcAft>
                  <a:spcPts val="0"/>
                </a:spcAft>
                <a:defRPr/>
              </a:pPr>
              <a:endParaRPr lang="zh-CN" altLang="en-GB" sz="1200" b="1" dirty="0">
                <a:latin typeface="微软雅黑" pitchFamily="34" charset="-122"/>
                <a:ea typeface="微软雅黑" pitchFamily="34" charset="-122"/>
              </a:endParaRPr>
            </a:p>
          </p:txBody>
        </p:sp>
        <p:sp>
          <p:nvSpPr>
            <p:cNvPr id="30" name="Oval 9"/>
            <p:cNvSpPr>
              <a:spLocks noChangeArrowheads="1"/>
            </p:cNvSpPr>
            <p:nvPr/>
          </p:nvSpPr>
          <p:spPr bwMode="auto">
            <a:xfrm>
              <a:off x="2818" y="2821"/>
              <a:ext cx="598" cy="534"/>
            </a:xfrm>
            <a:prstGeom prst="ellipse">
              <a:avLst/>
            </a:prstGeom>
            <a:grpFill/>
            <a:ln w="6350">
              <a:solidFill>
                <a:srgbClr val="3366CC"/>
              </a:solidFill>
              <a:round/>
              <a:headEnd/>
              <a:tailEnd/>
            </a:ln>
            <a:effectLst/>
          </p:spPr>
          <p:txBody>
            <a:bodyPr wrap="none" lIns="45720" rIns="45720" anchor="ctr" anchorCtr="1"/>
            <a:lstStyle/>
            <a:p>
              <a:pPr defTabSz="1543050" fontAlgn="auto">
                <a:spcBef>
                  <a:spcPts val="0"/>
                </a:spcBef>
                <a:spcAft>
                  <a:spcPts val="0"/>
                </a:spcAft>
                <a:defRPr/>
              </a:pPr>
              <a:r>
                <a:rPr lang="zh-CN" altLang="en-US" sz="1400" b="1" dirty="0">
                  <a:solidFill>
                    <a:schemeClr val="bg1"/>
                  </a:solidFill>
                  <a:latin typeface="微软雅黑" pitchFamily="34" charset="-122"/>
                  <a:ea typeface="微软雅黑" pitchFamily="34" charset="-122"/>
                </a:rPr>
                <a:t>主力店</a:t>
              </a:r>
              <a:endParaRPr lang="en-GB" altLang="zh-CN" sz="1400" b="1" dirty="0">
                <a:solidFill>
                  <a:schemeClr val="bg1"/>
                </a:solidFill>
                <a:latin typeface="微软雅黑" pitchFamily="34" charset="-122"/>
                <a:ea typeface="微软雅黑" pitchFamily="34" charset="-122"/>
              </a:endParaRPr>
            </a:p>
          </p:txBody>
        </p:sp>
      </p:grpSp>
      <p:sp>
        <p:nvSpPr>
          <p:cNvPr id="118790" name="Freeform 19"/>
          <p:cNvSpPr>
            <a:spLocks/>
          </p:cNvSpPr>
          <p:nvPr/>
        </p:nvSpPr>
        <p:spPr bwMode="auto">
          <a:xfrm>
            <a:off x="9652000" y="6302375"/>
            <a:ext cx="4659313" cy="2117725"/>
          </a:xfrm>
          <a:custGeom>
            <a:avLst/>
            <a:gdLst>
              <a:gd name="T0" fmla="*/ 2147483647 w 1845"/>
              <a:gd name="T1" fmla="*/ 2147483647 h 1641"/>
              <a:gd name="T2" fmla="*/ 2147483647 w 1845"/>
              <a:gd name="T3" fmla="*/ 2147483647 h 1641"/>
              <a:gd name="T4" fmla="*/ 2147483647 w 1845"/>
              <a:gd name="T5" fmla="*/ 2147483647 h 1641"/>
              <a:gd name="T6" fmla="*/ 2147483647 w 1845"/>
              <a:gd name="T7" fmla="*/ 2147483647 h 1641"/>
              <a:gd name="T8" fmla="*/ 2147483647 w 1845"/>
              <a:gd name="T9" fmla="*/ 2147483647 h 1641"/>
              <a:gd name="T10" fmla="*/ 2147483647 w 1845"/>
              <a:gd name="T11" fmla="*/ 2147483647 h 1641"/>
              <a:gd name="T12" fmla="*/ 2147483647 w 1845"/>
              <a:gd name="T13" fmla="*/ 2147483647 h 1641"/>
              <a:gd name="T14" fmla="*/ 2147483647 w 1845"/>
              <a:gd name="T15" fmla="*/ 2147483647 h 1641"/>
              <a:gd name="T16" fmla="*/ 2147483647 w 1845"/>
              <a:gd name="T17" fmla="*/ 2147483647 h 1641"/>
              <a:gd name="T18" fmla="*/ 2147483647 w 1845"/>
              <a:gd name="T19" fmla="*/ 2147483647 h 1641"/>
              <a:gd name="T20" fmla="*/ 2147483647 w 1845"/>
              <a:gd name="T21" fmla="*/ 2147483647 h 1641"/>
              <a:gd name="T22" fmla="*/ 2147483647 w 1845"/>
              <a:gd name="T23" fmla="*/ 0 h 1641"/>
              <a:gd name="T24" fmla="*/ 2147483647 w 1845"/>
              <a:gd name="T25" fmla="*/ 2147483647 h 1641"/>
              <a:gd name="T26" fmla="*/ 2147483647 w 1845"/>
              <a:gd name="T27" fmla="*/ 2147483647 h 1641"/>
              <a:gd name="T28" fmla="*/ 2147483647 w 1845"/>
              <a:gd name="T29" fmla="*/ 2147483647 h 1641"/>
              <a:gd name="T30" fmla="*/ 2147483647 w 1845"/>
              <a:gd name="T31" fmla="*/ 2147483647 h 1641"/>
              <a:gd name="T32" fmla="*/ 2147483647 w 1845"/>
              <a:gd name="T33" fmla="*/ 2147483647 h 1641"/>
              <a:gd name="T34" fmla="*/ 2147483647 w 1845"/>
              <a:gd name="T35" fmla="*/ 2147483647 h 1641"/>
              <a:gd name="T36" fmla="*/ 2147483647 w 1845"/>
              <a:gd name="T37" fmla="*/ 2147483647 h 1641"/>
              <a:gd name="T38" fmla="*/ 2147483647 w 1845"/>
              <a:gd name="T39" fmla="*/ 2147483647 h 1641"/>
              <a:gd name="T40" fmla="*/ 2147483647 w 1845"/>
              <a:gd name="T41" fmla="*/ 2147483647 h 1641"/>
              <a:gd name="T42" fmla="*/ 2147483647 w 1845"/>
              <a:gd name="T43" fmla="*/ 2147483647 h 1641"/>
              <a:gd name="T44" fmla="*/ 2147483647 w 1845"/>
              <a:gd name="T45" fmla="*/ 2147483647 h 1641"/>
              <a:gd name="T46" fmla="*/ 2147483647 w 1845"/>
              <a:gd name="T47" fmla="*/ 2147483647 h 1641"/>
              <a:gd name="T48" fmla="*/ 2147483647 w 1845"/>
              <a:gd name="T49" fmla="*/ 2147483647 h 1641"/>
              <a:gd name="T50" fmla="*/ 2147483647 w 1845"/>
              <a:gd name="T51" fmla="*/ 2147483647 h 1641"/>
              <a:gd name="T52" fmla="*/ 2147483647 w 1845"/>
              <a:gd name="T53" fmla="*/ 2147483647 h 1641"/>
              <a:gd name="T54" fmla="*/ 2147483647 w 1845"/>
              <a:gd name="T55" fmla="*/ 2147483647 h 1641"/>
              <a:gd name="T56" fmla="*/ 2147483647 w 1845"/>
              <a:gd name="T57" fmla="*/ 2147483647 h 1641"/>
              <a:gd name="T58" fmla="*/ 2147483647 w 1845"/>
              <a:gd name="T59" fmla="*/ 2147483647 h 1641"/>
              <a:gd name="T60" fmla="*/ 2147483647 w 1845"/>
              <a:gd name="T61" fmla="*/ 2147483647 h 1641"/>
              <a:gd name="T62" fmla="*/ 2147483647 w 1845"/>
              <a:gd name="T63" fmla="*/ 2147483647 h 1641"/>
              <a:gd name="T64" fmla="*/ 2147483647 w 1845"/>
              <a:gd name="T65" fmla="*/ 2147483647 h 1641"/>
              <a:gd name="T66" fmla="*/ 2147483647 w 1845"/>
              <a:gd name="T67" fmla="*/ 0 h 1641"/>
              <a:gd name="T68" fmla="*/ 2147483647 w 1845"/>
              <a:gd name="T69" fmla="*/ 2147483647 h 1641"/>
              <a:gd name="T70" fmla="*/ 2147483647 w 1845"/>
              <a:gd name="T71" fmla="*/ 2147483647 h 1641"/>
              <a:gd name="T72" fmla="*/ 2147483647 w 1845"/>
              <a:gd name="T73" fmla="*/ 2147483647 h 1641"/>
              <a:gd name="T74" fmla="*/ 2147483647 w 1845"/>
              <a:gd name="T75" fmla="*/ 2147483647 h 1641"/>
              <a:gd name="T76" fmla="*/ 2147483647 w 1845"/>
              <a:gd name="T77" fmla="*/ 2147483647 h 1641"/>
              <a:gd name="T78" fmla="*/ 2147483647 w 1845"/>
              <a:gd name="T79" fmla="*/ 2147483647 h 1641"/>
              <a:gd name="T80" fmla="*/ 2147483647 w 1845"/>
              <a:gd name="T81" fmla="*/ 2147483647 h 1641"/>
              <a:gd name="T82" fmla="*/ 2147483647 w 1845"/>
              <a:gd name="T83" fmla="*/ 2147483647 h 1641"/>
              <a:gd name="T84" fmla="*/ 2147483647 w 1845"/>
              <a:gd name="T85" fmla="*/ 2147483647 h 1641"/>
              <a:gd name="T86" fmla="*/ 2147483647 w 1845"/>
              <a:gd name="T87" fmla="*/ 2147483647 h 1641"/>
              <a:gd name="T88" fmla="*/ 2147483647 w 1845"/>
              <a:gd name="T89" fmla="*/ 2147483647 h 16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45"/>
              <a:gd name="T136" fmla="*/ 0 h 1641"/>
              <a:gd name="T137" fmla="*/ 1845 w 1845"/>
              <a:gd name="T138" fmla="*/ 1641 h 164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45" h="1641">
                <a:moveTo>
                  <a:pt x="923" y="1640"/>
                </a:moveTo>
                <a:lnTo>
                  <a:pt x="922" y="1588"/>
                </a:lnTo>
                <a:lnTo>
                  <a:pt x="920" y="1535"/>
                </a:lnTo>
                <a:lnTo>
                  <a:pt x="914" y="1482"/>
                </a:lnTo>
                <a:lnTo>
                  <a:pt x="908" y="1431"/>
                </a:lnTo>
                <a:lnTo>
                  <a:pt x="901" y="1381"/>
                </a:lnTo>
                <a:lnTo>
                  <a:pt x="891" y="1331"/>
                </a:lnTo>
                <a:lnTo>
                  <a:pt x="880" y="1284"/>
                </a:lnTo>
                <a:lnTo>
                  <a:pt x="868" y="1236"/>
                </a:lnTo>
                <a:lnTo>
                  <a:pt x="855" y="1190"/>
                </a:lnTo>
                <a:lnTo>
                  <a:pt x="840" y="1145"/>
                </a:lnTo>
                <a:lnTo>
                  <a:pt x="823" y="1101"/>
                </a:lnTo>
                <a:lnTo>
                  <a:pt x="806" y="1057"/>
                </a:lnTo>
                <a:lnTo>
                  <a:pt x="788" y="1014"/>
                </a:lnTo>
                <a:lnTo>
                  <a:pt x="769" y="973"/>
                </a:lnTo>
                <a:lnTo>
                  <a:pt x="748" y="933"/>
                </a:lnTo>
                <a:lnTo>
                  <a:pt x="727" y="892"/>
                </a:lnTo>
                <a:lnTo>
                  <a:pt x="705" y="853"/>
                </a:lnTo>
                <a:lnTo>
                  <a:pt x="681" y="815"/>
                </a:lnTo>
                <a:lnTo>
                  <a:pt x="657" y="777"/>
                </a:lnTo>
                <a:lnTo>
                  <a:pt x="633" y="740"/>
                </a:lnTo>
                <a:lnTo>
                  <a:pt x="607" y="704"/>
                </a:lnTo>
                <a:lnTo>
                  <a:pt x="581" y="668"/>
                </a:lnTo>
                <a:lnTo>
                  <a:pt x="554" y="633"/>
                </a:lnTo>
                <a:lnTo>
                  <a:pt x="527" y="599"/>
                </a:lnTo>
                <a:lnTo>
                  <a:pt x="499" y="565"/>
                </a:lnTo>
                <a:lnTo>
                  <a:pt x="471" y="532"/>
                </a:lnTo>
                <a:lnTo>
                  <a:pt x="443" y="499"/>
                </a:lnTo>
                <a:lnTo>
                  <a:pt x="413" y="467"/>
                </a:lnTo>
                <a:lnTo>
                  <a:pt x="384" y="436"/>
                </a:lnTo>
                <a:lnTo>
                  <a:pt x="355" y="404"/>
                </a:lnTo>
                <a:lnTo>
                  <a:pt x="325" y="374"/>
                </a:lnTo>
                <a:lnTo>
                  <a:pt x="295" y="343"/>
                </a:lnTo>
                <a:lnTo>
                  <a:pt x="0" y="646"/>
                </a:lnTo>
                <a:lnTo>
                  <a:pt x="0" y="0"/>
                </a:lnTo>
                <a:lnTo>
                  <a:pt x="638" y="0"/>
                </a:lnTo>
                <a:lnTo>
                  <a:pt x="350" y="284"/>
                </a:lnTo>
                <a:lnTo>
                  <a:pt x="376" y="313"/>
                </a:lnTo>
                <a:lnTo>
                  <a:pt x="403" y="341"/>
                </a:lnTo>
                <a:lnTo>
                  <a:pt x="428" y="368"/>
                </a:lnTo>
                <a:lnTo>
                  <a:pt x="453" y="395"/>
                </a:lnTo>
                <a:lnTo>
                  <a:pt x="477" y="421"/>
                </a:lnTo>
                <a:lnTo>
                  <a:pt x="499" y="446"/>
                </a:lnTo>
                <a:lnTo>
                  <a:pt x="522" y="472"/>
                </a:lnTo>
                <a:lnTo>
                  <a:pt x="544" y="497"/>
                </a:lnTo>
                <a:lnTo>
                  <a:pt x="565" y="521"/>
                </a:lnTo>
                <a:lnTo>
                  <a:pt x="586" y="545"/>
                </a:lnTo>
                <a:lnTo>
                  <a:pt x="606" y="569"/>
                </a:lnTo>
                <a:lnTo>
                  <a:pt x="625" y="592"/>
                </a:lnTo>
                <a:lnTo>
                  <a:pt x="643" y="616"/>
                </a:lnTo>
                <a:lnTo>
                  <a:pt x="662" y="639"/>
                </a:lnTo>
                <a:lnTo>
                  <a:pt x="679" y="662"/>
                </a:lnTo>
                <a:lnTo>
                  <a:pt x="697" y="685"/>
                </a:lnTo>
                <a:lnTo>
                  <a:pt x="713" y="707"/>
                </a:lnTo>
                <a:lnTo>
                  <a:pt x="730" y="731"/>
                </a:lnTo>
                <a:lnTo>
                  <a:pt x="745" y="753"/>
                </a:lnTo>
                <a:lnTo>
                  <a:pt x="760" y="777"/>
                </a:lnTo>
                <a:lnTo>
                  <a:pt x="776" y="800"/>
                </a:lnTo>
                <a:lnTo>
                  <a:pt x="790" y="823"/>
                </a:lnTo>
                <a:lnTo>
                  <a:pt x="805" y="846"/>
                </a:lnTo>
                <a:lnTo>
                  <a:pt x="818" y="870"/>
                </a:lnTo>
                <a:lnTo>
                  <a:pt x="832" y="894"/>
                </a:lnTo>
                <a:lnTo>
                  <a:pt x="845" y="918"/>
                </a:lnTo>
                <a:lnTo>
                  <a:pt x="858" y="943"/>
                </a:lnTo>
                <a:lnTo>
                  <a:pt x="870" y="968"/>
                </a:lnTo>
                <a:lnTo>
                  <a:pt x="883" y="993"/>
                </a:lnTo>
                <a:lnTo>
                  <a:pt x="895" y="1019"/>
                </a:lnTo>
                <a:lnTo>
                  <a:pt x="907" y="1046"/>
                </a:lnTo>
                <a:lnTo>
                  <a:pt x="920" y="1072"/>
                </a:lnTo>
                <a:lnTo>
                  <a:pt x="931" y="1046"/>
                </a:lnTo>
                <a:lnTo>
                  <a:pt x="943" y="1019"/>
                </a:lnTo>
                <a:lnTo>
                  <a:pt x="956" y="994"/>
                </a:lnTo>
                <a:lnTo>
                  <a:pt x="967" y="969"/>
                </a:lnTo>
                <a:lnTo>
                  <a:pt x="980" y="944"/>
                </a:lnTo>
                <a:lnTo>
                  <a:pt x="994" y="920"/>
                </a:lnTo>
                <a:lnTo>
                  <a:pt x="1006" y="896"/>
                </a:lnTo>
                <a:lnTo>
                  <a:pt x="1020" y="872"/>
                </a:lnTo>
                <a:lnTo>
                  <a:pt x="1033" y="850"/>
                </a:lnTo>
                <a:lnTo>
                  <a:pt x="1047" y="826"/>
                </a:lnTo>
                <a:lnTo>
                  <a:pt x="1061" y="805"/>
                </a:lnTo>
                <a:lnTo>
                  <a:pt x="1076" y="781"/>
                </a:lnTo>
                <a:lnTo>
                  <a:pt x="1091" y="759"/>
                </a:lnTo>
                <a:lnTo>
                  <a:pt x="1106" y="736"/>
                </a:lnTo>
                <a:lnTo>
                  <a:pt x="1123" y="715"/>
                </a:lnTo>
                <a:lnTo>
                  <a:pt x="1139" y="691"/>
                </a:lnTo>
                <a:lnTo>
                  <a:pt x="1156" y="669"/>
                </a:lnTo>
                <a:lnTo>
                  <a:pt x="1174" y="646"/>
                </a:lnTo>
                <a:lnTo>
                  <a:pt x="1192" y="624"/>
                </a:lnTo>
                <a:lnTo>
                  <a:pt x="1210" y="600"/>
                </a:lnTo>
                <a:lnTo>
                  <a:pt x="1231" y="577"/>
                </a:lnTo>
                <a:lnTo>
                  <a:pt x="1251" y="553"/>
                </a:lnTo>
                <a:lnTo>
                  <a:pt x="1272" y="529"/>
                </a:lnTo>
                <a:lnTo>
                  <a:pt x="1293" y="504"/>
                </a:lnTo>
                <a:lnTo>
                  <a:pt x="1316" y="479"/>
                </a:lnTo>
                <a:lnTo>
                  <a:pt x="1339" y="454"/>
                </a:lnTo>
                <a:lnTo>
                  <a:pt x="1363" y="427"/>
                </a:lnTo>
                <a:lnTo>
                  <a:pt x="1388" y="400"/>
                </a:lnTo>
                <a:lnTo>
                  <a:pt x="1414" y="372"/>
                </a:lnTo>
                <a:lnTo>
                  <a:pt x="1440" y="344"/>
                </a:lnTo>
                <a:lnTo>
                  <a:pt x="1468" y="315"/>
                </a:lnTo>
                <a:lnTo>
                  <a:pt x="1497" y="284"/>
                </a:lnTo>
                <a:lnTo>
                  <a:pt x="1209" y="0"/>
                </a:lnTo>
                <a:lnTo>
                  <a:pt x="1844" y="0"/>
                </a:lnTo>
                <a:lnTo>
                  <a:pt x="1844" y="646"/>
                </a:lnTo>
                <a:lnTo>
                  <a:pt x="1547" y="343"/>
                </a:lnTo>
                <a:lnTo>
                  <a:pt x="1517" y="374"/>
                </a:lnTo>
                <a:lnTo>
                  <a:pt x="1487" y="403"/>
                </a:lnTo>
                <a:lnTo>
                  <a:pt x="1457" y="434"/>
                </a:lnTo>
                <a:lnTo>
                  <a:pt x="1428" y="466"/>
                </a:lnTo>
                <a:lnTo>
                  <a:pt x="1399" y="498"/>
                </a:lnTo>
                <a:lnTo>
                  <a:pt x="1370" y="530"/>
                </a:lnTo>
                <a:lnTo>
                  <a:pt x="1342" y="563"/>
                </a:lnTo>
                <a:lnTo>
                  <a:pt x="1314" y="597"/>
                </a:lnTo>
                <a:lnTo>
                  <a:pt x="1286" y="632"/>
                </a:lnTo>
                <a:lnTo>
                  <a:pt x="1260" y="666"/>
                </a:lnTo>
                <a:lnTo>
                  <a:pt x="1233" y="702"/>
                </a:lnTo>
                <a:lnTo>
                  <a:pt x="1208" y="738"/>
                </a:lnTo>
                <a:lnTo>
                  <a:pt x="1183" y="775"/>
                </a:lnTo>
                <a:lnTo>
                  <a:pt x="1159" y="813"/>
                </a:lnTo>
                <a:lnTo>
                  <a:pt x="1136" y="852"/>
                </a:lnTo>
                <a:lnTo>
                  <a:pt x="1113" y="891"/>
                </a:lnTo>
                <a:lnTo>
                  <a:pt x="1092" y="931"/>
                </a:lnTo>
                <a:lnTo>
                  <a:pt x="1072" y="971"/>
                </a:lnTo>
                <a:lnTo>
                  <a:pt x="1052" y="1014"/>
                </a:lnTo>
                <a:lnTo>
                  <a:pt x="1034" y="1057"/>
                </a:lnTo>
                <a:lnTo>
                  <a:pt x="1017" y="1100"/>
                </a:lnTo>
                <a:lnTo>
                  <a:pt x="1002" y="1144"/>
                </a:lnTo>
                <a:lnTo>
                  <a:pt x="987" y="1189"/>
                </a:lnTo>
                <a:lnTo>
                  <a:pt x="974" y="1236"/>
                </a:lnTo>
                <a:lnTo>
                  <a:pt x="962" y="1283"/>
                </a:lnTo>
                <a:lnTo>
                  <a:pt x="952" y="1331"/>
                </a:lnTo>
                <a:lnTo>
                  <a:pt x="943" y="1381"/>
                </a:lnTo>
                <a:lnTo>
                  <a:pt x="936" y="1430"/>
                </a:lnTo>
                <a:lnTo>
                  <a:pt x="930" y="1482"/>
                </a:lnTo>
                <a:lnTo>
                  <a:pt x="926" y="1535"/>
                </a:lnTo>
                <a:lnTo>
                  <a:pt x="924" y="1588"/>
                </a:lnTo>
                <a:lnTo>
                  <a:pt x="923" y="1640"/>
                </a:lnTo>
              </a:path>
            </a:pathLst>
          </a:custGeom>
          <a:solidFill>
            <a:srgbClr val="3366CC"/>
          </a:solidFill>
          <a:ln w="6350" cap="rnd">
            <a:solidFill>
              <a:srgbClr val="006699"/>
            </a:solidFill>
            <a:round/>
            <a:headEnd/>
            <a:tailEnd/>
          </a:ln>
        </p:spPr>
        <p:txBody>
          <a:bodyPr/>
          <a:lstStyle/>
          <a:p>
            <a:endParaRPr lang="zh-CN" altLang="en-US"/>
          </a:p>
        </p:txBody>
      </p:sp>
      <p:sp>
        <p:nvSpPr>
          <p:cNvPr id="118791" name="Rectangle 2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发展方向</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3"/>
          <p:cNvSpPr txBox="1">
            <a:spLocks noGrp="1"/>
          </p:cNvSpPr>
          <p:nvPr/>
        </p:nvSpPr>
        <p:spPr bwMode="auto">
          <a:xfrm>
            <a:off x="16373475" y="9507538"/>
            <a:ext cx="31432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3CEE1E90-6849-4B61-AAB8-82CF1498B55B}" type="slidenum">
              <a:rPr lang="en-US" altLang="zh-CN" sz="1400">
                <a:latin typeface="微软雅黑" pitchFamily="34" charset="-122"/>
                <a:ea typeface="微软雅黑" pitchFamily="34" charset="-122"/>
              </a:rPr>
              <a:pPr eaLnBrk="1" hangingPunct="1"/>
              <a:t>86</a:t>
            </a:fld>
            <a:endParaRPr lang="en-US" altLang="zh-CN" sz="1400">
              <a:latin typeface="微软雅黑" pitchFamily="34" charset="-122"/>
              <a:ea typeface="微软雅黑" pitchFamily="34" charset="-122"/>
            </a:endParaRPr>
          </a:p>
        </p:txBody>
      </p:sp>
      <p:grpSp>
        <p:nvGrpSpPr>
          <p:cNvPr id="2" name="组合 23"/>
          <p:cNvGrpSpPr>
            <a:grpSpLocks/>
          </p:cNvGrpSpPr>
          <p:nvPr/>
        </p:nvGrpSpPr>
        <p:grpSpPr bwMode="auto">
          <a:xfrm>
            <a:off x="5235575" y="6232525"/>
            <a:ext cx="6529388" cy="2667000"/>
            <a:chOff x="5235575" y="6232525"/>
            <a:chExt cx="6529388" cy="2339975"/>
          </a:xfrm>
        </p:grpSpPr>
        <p:sp>
          <p:nvSpPr>
            <p:cNvPr id="72726" name="Rectangle 1"/>
            <p:cNvSpPr>
              <a:spLocks noChangeArrowheads="1"/>
            </p:cNvSpPr>
            <p:nvPr/>
          </p:nvSpPr>
          <p:spPr bwMode="auto">
            <a:xfrm>
              <a:off x="5235575" y="7080250"/>
              <a:ext cx="6480175" cy="1492250"/>
            </a:xfrm>
            <a:prstGeom prst="rect">
              <a:avLst/>
            </a:prstGeom>
            <a:solidFill>
              <a:schemeClr val="bg1"/>
            </a:solidFill>
            <a:ln w="9525">
              <a:solidFill>
                <a:srgbClr val="D9D9D9"/>
              </a:solidFill>
              <a:miter lim="800000"/>
              <a:headEnd/>
              <a:tailEnd/>
            </a:ln>
            <a:effectLst>
              <a:prstShdw prst="shdw17" dist="17961" dir="2700000">
                <a:srgbClr val="999999"/>
              </a:prstShdw>
            </a:effectLst>
            <a:scene3d>
              <a:camera prst="orthographicFront"/>
              <a:lightRig rig="threePt" dir="t"/>
            </a:scene3d>
            <a:sp3d>
              <a:bevelT/>
            </a:sp3d>
          </p:spPr>
          <p:txBody>
            <a:bodyPr lIns="147282" tIns="73641" rIns="147282" bIns="73641" anchor="ctr"/>
            <a:lstStyle/>
            <a:p>
              <a:pPr defTabSz="1473200" eaLnBrk="0" hangingPunct="0">
                <a:lnSpc>
                  <a:spcPct val="150000"/>
                </a:lnSpc>
                <a:buFont typeface="Wingdings" pitchFamily="2" charset="2"/>
                <a:buChar char="ü"/>
                <a:defRPr/>
              </a:pPr>
              <a:r>
                <a:rPr lang="zh-CN" altLang="en-US" sz="2300" dirty="0">
                  <a:solidFill>
                    <a:schemeClr val="tx2"/>
                  </a:solidFill>
                  <a:latin typeface="微软雅黑" pitchFamily="34" charset="-122"/>
                  <a:ea typeface="微软雅黑" pitchFamily="34" charset="-122"/>
                  <a:cs typeface="Arial" pitchFamily="34" charset="0"/>
                </a:rPr>
                <a:t>主要面向年轻消费群、商务消费市场，有一定的自主消费能力，符合区域人口特征，对接区域相关需求</a:t>
              </a:r>
            </a:p>
          </p:txBody>
        </p:sp>
        <p:sp>
          <p:nvSpPr>
            <p:cNvPr id="72727" name="Rectangle 1"/>
            <p:cNvSpPr>
              <a:spLocks noChangeArrowheads="1"/>
            </p:cNvSpPr>
            <p:nvPr/>
          </p:nvSpPr>
          <p:spPr bwMode="auto">
            <a:xfrm>
              <a:off x="5262563" y="6232525"/>
              <a:ext cx="6502400" cy="817563"/>
            </a:xfrm>
            <a:prstGeom prst="rect">
              <a:avLst/>
            </a:prstGeom>
            <a:solidFill>
              <a:srgbClr val="808080"/>
            </a:solidFill>
            <a:ln w="9525">
              <a:solidFill>
                <a:srgbClr val="D9D9D9"/>
              </a:solidFill>
              <a:miter lim="800000"/>
              <a:headEnd/>
              <a:tailEnd/>
            </a:ln>
            <a:effectLst>
              <a:prstShdw prst="shdw17" dist="17961" dir="2700000">
                <a:srgbClr val="999999"/>
              </a:prstShdw>
            </a:effectLst>
            <a:scene3d>
              <a:camera prst="orthographicFront"/>
              <a:lightRig rig="threePt" dir="t"/>
            </a:scene3d>
            <a:sp3d>
              <a:bevelT/>
            </a:sp3d>
          </p:spPr>
          <p:txBody>
            <a:bodyPr lIns="147282" tIns="73641" rIns="147282" bIns="73641" anchor="ctr">
              <a:spAutoFit/>
            </a:bodyPr>
            <a:lstStyle/>
            <a:p>
              <a:pPr algn="ctr" defTabSz="1473200" eaLnBrk="0" hangingPunct="0">
                <a:lnSpc>
                  <a:spcPct val="150000"/>
                </a:lnSpc>
                <a:defRPr/>
              </a:pPr>
              <a:r>
                <a:rPr lang="zh-CN" altLang="en-US" sz="2900" b="1">
                  <a:solidFill>
                    <a:schemeClr val="bg1"/>
                  </a:solidFill>
                  <a:latin typeface="微软雅黑" pitchFamily="34" charset="-122"/>
                  <a:ea typeface="微软雅黑" pitchFamily="34" charset="-122"/>
                  <a:cs typeface="Arial" pitchFamily="34" charset="0"/>
                </a:rPr>
                <a:t>时尚、文化中心</a:t>
              </a:r>
            </a:p>
          </p:txBody>
        </p:sp>
      </p:grpSp>
      <p:grpSp>
        <p:nvGrpSpPr>
          <p:cNvPr id="3" name="组合 22"/>
          <p:cNvGrpSpPr>
            <a:grpSpLocks/>
          </p:cNvGrpSpPr>
          <p:nvPr/>
        </p:nvGrpSpPr>
        <p:grpSpPr bwMode="auto">
          <a:xfrm>
            <a:off x="1173163" y="2574925"/>
            <a:ext cx="14973300" cy="2895600"/>
            <a:chOff x="1173163" y="2574925"/>
            <a:chExt cx="14973300" cy="2895600"/>
          </a:xfrm>
          <a:effectLst>
            <a:outerShdw blurRad="50800" dist="38100" dir="2700000" algn="tl" rotWithShape="0">
              <a:prstClr val="black">
                <a:alpha val="40000"/>
              </a:prstClr>
            </a:outerShdw>
          </a:effectLst>
        </p:grpSpPr>
        <p:sp>
          <p:nvSpPr>
            <p:cNvPr id="72714" name="Line 11"/>
            <p:cNvSpPr>
              <a:spLocks noChangeShapeType="1"/>
            </p:cNvSpPr>
            <p:nvPr/>
          </p:nvSpPr>
          <p:spPr bwMode="auto">
            <a:xfrm>
              <a:off x="1935163" y="3003550"/>
              <a:ext cx="11991975" cy="0"/>
            </a:xfrm>
            <a:prstGeom prst="line">
              <a:avLst/>
            </a:prstGeom>
            <a:noFill/>
            <a:ln w="22225">
              <a:solidFill>
                <a:schemeClr val="hlink"/>
              </a:solidFill>
              <a:round/>
              <a:headEnd/>
              <a:tailEnd/>
            </a:ln>
          </p:spPr>
          <p:txBody>
            <a:bodyPr wrap="none" lIns="0" tIns="0" rIns="0" bIns="0" anchor="ctr"/>
            <a:lstStyle/>
            <a:p>
              <a:pPr>
                <a:defRPr/>
              </a:pPr>
              <a:endParaRPr lang="zh-CN" altLang="en-US"/>
            </a:p>
          </p:txBody>
        </p:sp>
        <p:sp>
          <p:nvSpPr>
            <p:cNvPr id="72715" name="Line 11"/>
            <p:cNvSpPr>
              <a:spLocks noChangeShapeType="1"/>
            </p:cNvSpPr>
            <p:nvPr/>
          </p:nvSpPr>
          <p:spPr bwMode="auto">
            <a:xfrm>
              <a:off x="1911350" y="4714875"/>
              <a:ext cx="11991975" cy="0"/>
            </a:xfrm>
            <a:prstGeom prst="line">
              <a:avLst/>
            </a:prstGeom>
            <a:noFill/>
            <a:ln w="22225">
              <a:solidFill>
                <a:schemeClr val="hlink"/>
              </a:solidFill>
              <a:round/>
              <a:headEnd/>
              <a:tailEnd/>
            </a:ln>
          </p:spPr>
          <p:txBody>
            <a:bodyPr wrap="none" lIns="0" tIns="0" rIns="0" bIns="0" anchor="ctr"/>
            <a:lstStyle/>
            <a:p>
              <a:pPr>
                <a:defRPr/>
              </a:pPr>
              <a:endParaRPr lang="zh-CN" altLang="en-US"/>
            </a:p>
          </p:txBody>
        </p:sp>
        <p:grpSp>
          <p:nvGrpSpPr>
            <p:cNvPr id="4" name="组合 21"/>
            <p:cNvGrpSpPr>
              <a:grpSpLocks/>
            </p:cNvGrpSpPr>
            <p:nvPr/>
          </p:nvGrpSpPr>
          <p:grpSpPr bwMode="auto">
            <a:xfrm>
              <a:off x="1173163" y="2574925"/>
              <a:ext cx="14973300" cy="2895600"/>
              <a:chOff x="1173163" y="2574925"/>
              <a:chExt cx="14973300" cy="2895600"/>
            </a:xfrm>
          </p:grpSpPr>
          <p:grpSp>
            <p:nvGrpSpPr>
              <p:cNvPr id="5" name="组合 20"/>
              <p:cNvGrpSpPr>
                <a:grpSpLocks/>
              </p:cNvGrpSpPr>
              <p:nvPr/>
            </p:nvGrpSpPr>
            <p:grpSpPr bwMode="auto">
              <a:xfrm>
                <a:off x="2468563" y="4357688"/>
                <a:ext cx="13677900" cy="669414"/>
                <a:chOff x="2468563" y="4357688"/>
                <a:chExt cx="13677900" cy="669414"/>
              </a:xfrm>
            </p:grpSpPr>
            <p:sp>
              <p:nvSpPr>
                <p:cNvPr id="72724" name="Rectangle 12"/>
                <p:cNvSpPr>
                  <a:spLocks noChangeArrowheads="1"/>
                </p:cNvSpPr>
                <p:nvPr/>
              </p:nvSpPr>
              <p:spPr bwMode="auto">
                <a:xfrm>
                  <a:off x="2468563" y="4364038"/>
                  <a:ext cx="12900025" cy="657225"/>
                </a:xfrm>
                <a:prstGeom prst="rect">
                  <a:avLst/>
                </a:prstGeom>
                <a:solidFill>
                  <a:srgbClr val="3399FF"/>
                </a:solidFill>
                <a:ln w="6350">
                  <a:noFill/>
                  <a:miter lim="800000"/>
                  <a:headEnd/>
                  <a:tailEnd/>
                </a:ln>
              </p:spPr>
              <p:txBody>
                <a:bodyPr wrap="none" lIns="0" tIns="0" rIns="0" bIns="0" anchor="ctr"/>
                <a:lstStyle/>
                <a:p>
                  <a:pPr defTabSz="1473200">
                    <a:defRPr/>
                  </a:pPr>
                  <a:endParaRPr lang="zh-CN" altLang="zh-CN" sz="3900">
                    <a:latin typeface="微软雅黑" pitchFamily="34" charset="-122"/>
                    <a:ea typeface="微软雅黑" pitchFamily="34" charset="-122"/>
                  </a:endParaRPr>
                </a:p>
              </p:txBody>
            </p:sp>
            <p:sp>
              <p:nvSpPr>
                <p:cNvPr id="72725" name="Text Box 17"/>
                <p:cNvSpPr txBox="1">
                  <a:spLocks noChangeArrowheads="1"/>
                </p:cNvSpPr>
                <p:nvPr/>
              </p:nvSpPr>
              <p:spPr bwMode="auto">
                <a:xfrm>
                  <a:off x="2641600" y="4357688"/>
                  <a:ext cx="13504863" cy="669414"/>
                </a:xfrm>
                <a:prstGeom prst="rect">
                  <a:avLst/>
                </a:prstGeom>
                <a:noFill/>
                <a:ln w="6350">
                  <a:noFill/>
                  <a:miter lim="800000"/>
                  <a:headEnd/>
                  <a:tailEnd/>
                </a:ln>
              </p:spPr>
              <p:txBody>
                <a:bodyPr lIns="0" tIns="0" rIns="0" bIns="0" anchor="ctr">
                  <a:spAutoFit/>
                </a:bodyPr>
                <a:lstStyle/>
                <a:p>
                  <a:pPr algn="just" defTabSz="1473200">
                    <a:lnSpc>
                      <a:spcPct val="150000"/>
                    </a:lnSpc>
                    <a:buClr>
                      <a:srgbClr val="333399"/>
                    </a:buClr>
                    <a:defRPr/>
                  </a:pPr>
                  <a:r>
                    <a:rPr lang="zh-CN" altLang="en-US" sz="2900" b="1" dirty="0">
                      <a:solidFill>
                        <a:srgbClr val="FFFF00"/>
                      </a:solidFill>
                      <a:latin typeface="微软雅黑" pitchFamily="34" charset="-122"/>
                      <a:ea typeface="微软雅黑" pitchFamily="34" charset="-122"/>
                    </a:rPr>
                    <a:t>主题型商业</a:t>
                  </a:r>
                  <a:r>
                    <a:rPr lang="zh-CN" altLang="en-US" sz="2900" dirty="0">
                      <a:solidFill>
                        <a:schemeClr val="bg1"/>
                      </a:solidFill>
                      <a:latin typeface="微软雅黑" pitchFamily="34" charset="-122"/>
                      <a:ea typeface="微软雅黑" pitchFamily="34" charset="-122"/>
                    </a:rPr>
                    <a:t>，丰富商业业态，扩大项目辐射区域，以特色吸引人气</a:t>
                  </a:r>
                </a:p>
              </p:txBody>
            </p:sp>
          </p:grpSp>
          <p:grpSp>
            <p:nvGrpSpPr>
              <p:cNvPr id="6" name="组合 19"/>
              <p:cNvGrpSpPr>
                <a:grpSpLocks/>
              </p:cNvGrpSpPr>
              <p:nvPr/>
            </p:nvGrpSpPr>
            <p:grpSpPr bwMode="auto">
              <a:xfrm>
                <a:off x="1173163" y="2574925"/>
                <a:ext cx="14973300" cy="2895600"/>
                <a:chOff x="1173163" y="2574925"/>
                <a:chExt cx="14973300" cy="2895600"/>
              </a:xfrm>
            </p:grpSpPr>
            <p:sp>
              <p:nvSpPr>
                <p:cNvPr id="72719" name="Rectangle 12"/>
                <p:cNvSpPr>
                  <a:spLocks noChangeArrowheads="1"/>
                </p:cNvSpPr>
                <p:nvPr/>
              </p:nvSpPr>
              <p:spPr bwMode="auto">
                <a:xfrm>
                  <a:off x="2468563" y="2687638"/>
                  <a:ext cx="12900025" cy="657225"/>
                </a:xfrm>
                <a:prstGeom prst="rect">
                  <a:avLst/>
                </a:prstGeom>
                <a:solidFill>
                  <a:srgbClr val="3399FF"/>
                </a:solidFill>
                <a:ln w="6350">
                  <a:noFill/>
                  <a:miter lim="800000"/>
                  <a:headEnd/>
                  <a:tailEnd/>
                </a:ln>
              </p:spPr>
              <p:txBody>
                <a:bodyPr wrap="none" lIns="0" tIns="0" rIns="0" bIns="0" anchor="ctr"/>
                <a:lstStyle/>
                <a:p>
                  <a:pPr defTabSz="1473200">
                    <a:defRPr/>
                  </a:pPr>
                  <a:endParaRPr lang="zh-CN" altLang="zh-CN" sz="3900">
                    <a:latin typeface="微软雅黑" pitchFamily="34" charset="-122"/>
                    <a:ea typeface="微软雅黑" pitchFamily="34" charset="-122"/>
                  </a:endParaRPr>
                </a:p>
              </p:txBody>
            </p:sp>
            <p:sp>
              <p:nvSpPr>
                <p:cNvPr id="72720" name="Text Box 17"/>
                <p:cNvSpPr txBox="1">
                  <a:spLocks noChangeArrowheads="1"/>
                </p:cNvSpPr>
                <p:nvPr/>
              </p:nvSpPr>
              <p:spPr bwMode="auto">
                <a:xfrm>
                  <a:off x="2641600" y="2773363"/>
                  <a:ext cx="13504863" cy="446276"/>
                </a:xfrm>
                <a:prstGeom prst="rect">
                  <a:avLst/>
                </a:prstGeom>
                <a:noFill/>
                <a:ln w="6350">
                  <a:noFill/>
                  <a:miter lim="800000"/>
                  <a:headEnd/>
                  <a:tailEnd/>
                </a:ln>
              </p:spPr>
              <p:txBody>
                <a:bodyPr lIns="0" tIns="0" rIns="0" bIns="0" anchor="ctr">
                  <a:spAutoFit/>
                </a:bodyPr>
                <a:lstStyle/>
                <a:p>
                  <a:pPr defTabSz="1473200" eaLnBrk="0" hangingPunct="0">
                    <a:defRPr/>
                  </a:pPr>
                  <a:r>
                    <a:rPr lang="zh-CN" altLang="en-US" sz="2900" b="1" dirty="0">
                      <a:solidFill>
                        <a:srgbClr val="FFFF00"/>
                      </a:solidFill>
                      <a:latin typeface="微软雅黑" pitchFamily="34" charset="-122"/>
                      <a:ea typeface="微软雅黑" pitchFamily="34" charset="-122"/>
                    </a:rPr>
                    <a:t>升级原有区域商业</a:t>
                  </a:r>
                  <a:r>
                    <a:rPr lang="zh-CN" altLang="en-US" sz="2900" dirty="0">
                      <a:solidFill>
                        <a:schemeClr val="bg1"/>
                      </a:solidFill>
                      <a:latin typeface="微软雅黑" pitchFamily="34" charset="-122"/>
                      <a:ea typeface="微软雅黑" pitchFamily="34" charset="-122"/>
                    </a:rPr>
                    <a:t>，以提高商家档次和商业环境为竞争优势</a:t>
                  </a:r>
                </a:p>
              </p:txBody>
            </p:sp>
            <p:grpSp>
              <p:nvGrpSpPr>
                <p:cNvPr id="7" name="组合 18"/>
                <p:cNvGrpSpPr>
                  <a:grpSpLocks/>
                </p:cNvGrpSpPr>
                <p:nvPr/>
              </p:nvGrpSpPr>
              <p:grpSpPr bwMode="auto">
                <a:xfrm>
                  <a:off x="1173163" y="2574925"/>
                  <a:ext cx="871537" cy="2895600"/>
                  <a:chOff x="1173163" y="2574925"/>
                  <a:chExt cx="871537" cy="2895600"/>
                </a:xfrm>
              </p:grpSpPr>
              <p:sp>
                <p:nvSpPr>
                  <p:cNvPr id="72722" name="Text Box 10"/>
                  <p:cNvSpPr txBox="1">
                    <a:spLocks noChangeArrowheads="1"/>
                  </p:cNvSpPr>
                  <p:nvPr/>
                </p:nvSpPr>
                <p:spPr bwMode="auto">
                  <a:xfrm>
                    <a:off x="1173163" y="2574925"/>
                    <a:ext cx="871537" cy="2895600"/>
                  </a:xfrm>
                  <a:prstGeom prst="rect">
                    <a:avLst/>
                  </a:prstGeom>
                  <a:solidFill>
                    <a:srgbClr val="3399FF"/>
                  </a:solidFill>
                  <a:ln w="6350">
                    <a:noFill/>
                    <a:miter lim="800000"/>
                    <a:headEnd/>
                    <a:tailEnd/>
                  </a:ln>
                </p:spPr>
                <p:txBody>
                  <a:bodyPr wrap="none" lIns="0" tIns="0" rIns="0" bIns="0" anchor="ctr"/>
                  <a:lstStyle/>
                  <a:p>
                    <a:pPr algn="ctr" defTabSz="1473200" eaLnBrk="0" hangingPunct="0">
                      <a:lnSpc>
                        <a:spcPct val="130000"/>
                      </a:lnSpc>
                      <a:buClr>
                        <a:srgbClr val="C00000"/>
                      </a:buClr>
                      <a:defRPr/>
                    </a:pPr>
                    <a:endParaRPr lang="zh-CN" altLang="zh-CN" b="1">
                      <a:solidFill>
                        <a:schemeClr val="bg1"/>
                      </a:solidFill>
                      <a:latin typeface="微软雅黑" pitchFamily="34" charset="-122"/>
                      <a:ea typeface="微软雅黑" pitchFamily="34" charset="-122"/>
                    </a:endParaRPr>
                  </a:p>
                </p:txBody>
              </p:sp>
              <p:sp>
                <p:nvSpPr>
                  <p:cNvPr id="72723" name="TextBox 24"/>
                  <p:cNvSpPr txBox="1">
                    <a:spLocks noChangeArrowheads="1"/>
                  </p:cNvSpPr>
                  <p:nvPr/>
                </p:nvSpPr>
                <p:spPr bwMode="auto">
                  <a:xfrm>
                    <a:off x="1173163" y="2651125"/>
                    <a:ext cx="622300" cy="2794000"/>
                  </a:xfrm>
                  <a:prstGeom prst="rect">
                    <a:avLst/>
                  </a:prstGeom>
                  <a:noFill/>
                  <a:ln w="9525">
                    <a:noFill/>
                    <a:miter lim="800000"/>
                    <a:headEnd/>
                    <a:tailEnd/>
                  </a:ln>
                </p:spPr>
                <p:txBody>
                  <a:bodyPr lIns="147282" tIns="73641" rIns="147282" bIns="73641">
                    <a:spAutoFit/>
                  </a:bodyPr>
                  <a:lstStyle/>
                  <a:p>
                    <a:pPr defTabSz="1473200">
                      <a:defRPr/>
                    </a:pPr>
                    <a:r>
                      <a:rPr lang="zh-CN" altLang="en-US" sz="2900" b="1">
                        <a:solidFill>
                          <a:schemeClr val="bg1"/>
                        </a:solidFill>
                        <a:latin typeface="微软雅黑" pitchFamily="34" charset="-122"/>
                        <a:ea typeface="微软雅黑" pitchFamily="34" charset="-122"/>
                      </a:rPr>
                      <a:t>升级区域商业</a:t>
                    </a:r>
                  </a:p>
                </p:txBody>
              </p:sp>
            </p:grpSp>
          </p:grpSp>
        </p:grpSp>
      </p:grpSp>
      <p:sp>
        <p:nvSpPr>
          <p:cNvPr id="263185" name="下箭头 20"/>
          <p:cNvSpPr>
            <a:spLocks noChangeArrowheads="1"/>
          </p:cNvSpPr>
          <p:nvPr/>
        </p:nvSpPr>
        <p:spPr bwMode="auto">
          <a:xfrm>
            <a:off x="6896100" y="5353050"/>
            <a:ext cx="3116263" cy="608013"/>
          </a:xfrm>
          <a:prstGeom prst="downArrow">
            <a:avLst>
              <a:gd name="adj1" fmla="val 50000"/>
              <a:gd name="adj2" fmla="val 50000"/>
            </a:avLst>
          </a:prstGeom>
          <a:solidFill>
            <a:srgbClr val="2D5FFF">
              <a:alpha val="20000"/>
            </a:srgbClr>
          </a:solidFill>
          <a:ln w="0" algn="ctr">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lIns="147282" tIns="73641" rIns="147282" bIns="73641"/>
          <a:lstStyle/>
          <a:p>
            <a:pPr defTabSz="1473200" eaLnBrk="0" hangingPunct="0">
              <a:defRPr/>
            </a:pPr>
            <a:endParaRPr lang="zh-CN" altLang="zh-CN" sz="2900">
              <a:latin typeface="Times New Roman" pitchFamily="18" charset="0"/>
              <a:ea typeface="宋体" pitchFamily="2" charset="-122"/>
            </a:endParaRPr>
          </a:p>
        </p:txBody>
      </p:sp>
      <p:sp>
        <p:nvSpPr>
          <p:cNvPr id="119816" name="Rectangle 1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本案定位</a:t>
            </a:r>
          </a:p>
          <a:p>
            <a:pPr algn="ctr" defTabSz="1543050">
              <a:lnSpc>
                <a:spcPct val="90000"/>
              </a:lnSpc>
            </a:pPr>
            <a:r>
              <a:rPr lang="zh-CN" altLang="en-US" sz="3600" b="1"/>
              <a:t>开发策略</a:t>
            </a:r>
          </a:p>
        </p:txBody>
      </p:sp>
      <p:sp>
        <p:nvSpPr>
          <p:cNvPr id="263188" name="Text Box 20"/>
          <p:cNvSpPr txBox="1">
            <a:spLocks noChangeArrowheads="1"/>
          </p:cNvSpPr>
          <p:nvPr/>
        </p:nvSpPr>
        <p:spPr bwMode="auto">
          <a:xfrm>
            <a:off x="4570413" y="212725"/>
            <a:ext cx="15557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r>
              <a:rPr lang="zh-CN" altLang="en-US" sz="3600" b="1"/>
              <a:t>策略点</a:t>
            </a:r>
            <a:endParaRPr lang="zh-CN" altLang="en-US" sz="7200" b="1" i="1"/>
          </a:p>
        </p:txBody>
      </p:sp>
      <p:sp>
        <p:nvSpPr>
          <p:cNvPr id="263189" name="Text Box 21"/>
          <p:cNvSpPr txBox="1">
            <a:spLocks noChangeArrowheads="1"/>
          </p:cNvSpPr>
          <p:nvPr/>
        </p:nvSpPr>
        <p:spPr bwMode="auto">
          <a:xfrm>
            <a:off x="7650163" y="1047750"/>
            <a:ext cx="841375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r" eaLnBrk="1" hangingPunct="1"/>
            <a:r>
              <a:rPr lang="zh-CN" altLang="en-US" sz="3600" b="1">
                <a:solidFill>
                  <a:srgbClr val="800000"/>
                </a:solidFill>
              </a:rPr>
              <a:t>    </a:t>
            </a:r>
            <a:r>
              <a:rPr lang="zh-CN" altLang="en-US" sz="3600" b="1">
                <a:solidFill>
                  <a:srgbClr val="0033CC"/>
                </a:solidFill>
              </a:rPr>
              <a:t>依托核心商圈环境，</a:t>
            </a:r>
          </a:p>
          <a:p>
            <a:pPr algn="r" eaLnBrk="1" hangingPunct="1"/>
            <a:r>
              <a:rPr lang="zh-CN" altLang="en-US" sz="3600" b="1">
                <a:solidFill>
                  <a:srgbClr val="0033CC"/>
                </a:solidFill>
              </a:rPr>
              <a:t>实现区域内步行街商业的现状，得以升华</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3188"/>
                                        </p:tgtEl>
                                        <p:attrNameLst>
                                          <p:attrName>style.visibility</p:attrName>
                                        </p:attrNameLst>
                                      </p:cBhvr>
                                      <p:to>
                                        <p:strVal val="visible"/>
                                      </p:to>
                                    </p:set>
                                    <p:animEffect transition="in" filter="dissolve">
                                      <p:cBhvr>
                                        <p:cTn id="7" dur="500"/>
                                        <p:tgtEl>
                                          <p:spTgt spid="2631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63189"/>
                                        </p:tgtEl>
                                        <p:attrNameLst>
                                          <p:attrName>style.visibility</p:attrName>
                                        </p:attrNameLst>
                                      </p:cBhvr>
                                      <p:to>
                                        <p:strVal val="visible"/>
                                      </p:to>
                                    </p:set>
                                    <p:anim calcmode="discrete" valueType="clr">
                                      <p:cBhvr override="childStyle">
                                        <p:cTn id="12" dur="30"/>
                                        <p:tgtEl>
                                          <p:spTgt spid="263189"/>
                                        </p:tgtEl>
                                        <p:attrNameLst>
                                          <p:attrName>style.color</p:attrName>
                                        </p:attrNameLst>
                                      </p:cBhvr>
                                      <p:tavLst>
                                        <p:tav tm="0">
                                          <p:val>
                                            <p:clrVal>
                                              <a:schemeClr val="accent2"/>
                                            </p:clrVal>
                                          </p:val>
                                        </p:tav>
                                        <p:tav tm="50000">
                                          <p:val>
                                            <p:clrVal>
                                              <a:schemeClr val="hlink"/>
                                            </p:clrVal>
                                          </p:val>
                                        </p:tav>
                                      </p:tavLst>
                                    </p:anim>
                                    <p:anim calcmode="discrete" valueType="clr">
                                      <p:cBhvr>
                                        <p:cTn id="13" dur="30"/>
                                        <p:tgtEl>
                                          <p:spTgt spid="263189"/>
                                        </p:tgtEl>
                                        <p:attrNameLst>
                                          <p:attrName>fillcolor</p:attrName>
                                        </p:attrNameLst>
                                      </p:cBhvr>
                                      <p:tavLst>
                                        <p:tav tm="0">
                                          <p:val>
                                            <p:clrVal>
                                              <a:schemeClr val="accent2"/>
                                            </p:clrVal>
                                          </p:val>
                                        </p:tav>
                                        <p:tav tm="50000">
                                          <p:val>
                                            <p:clrVal>
                                              <a:schemeClr val="hlink"/>
                                            </p:clrVal>
                                          </p:val>
                                        </p:tav>
                                      </p:tavLst>
                                    </p:anim>
                                    <p:set>
                                      <p:cBhvr>
                                        <p:cTn id="14" dur="30"/>
                                        <p:tgtEl>
                                          <p:spTgt spid="263189"/>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Left)">
                                      <p:cBhvr>
                                        <p:cTn id="19" dur="500"/>
                                        <p:tgtEl>
                                          <p:spTgt spid="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1" fill="hold" nodeType="clickEffect">
                                  <p:stCondLst>
                                    <p:cond delay="0"/>
                                  </p:stCondLst>
                                  <p:childTnLst>
                                    <p:set>
                                      <p:cBhvr>
                                        <p:cTn id="23" dur="1" fill="hold">
                                          <p:stCondLst>
                                            <p:cond delay="0"/>
                                          </p:stCondLst>
                                        </p:cTn>
                                        <p:tgtEl>
                                          <p:spTgt spid="263185"/>
                                        </p:tgtEl>
                                        <p:attrNameLst>
                                          <p:attrName>style.visibility</p:attrName>
                                        </p:attrNameLst>
                                      </p:cBhvr>
                                      <p:to>
                                        <p:strVal val="visible"/>
                                      </p:to>
                                    </p:set>
                                    <p:animEffect transition="in" filter="slide(fromTop)">
                                      <p:cBhvr>
                                        <p:cTn id="24" dur="500"/>
                                        <p:tgtEl>
                                          <p:spTgt spid="2631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88" grpId="0"/>
      <p:bldP spid="26318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Box 2"/>
          <p:cNvSpPr txBox="1">
            <a:spLocks noChangeArrowheads="1"/>
          </p:cNvSpPr>
          <p:nvPr/>
        </p:nvSpPr>
        <p:spPr bwMode="auto">
          <a:xfrm>
            <a:off x="977900" y="1381125"/>
            <a:ext cx="3609975"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r>
              <a:rPr lang="zh-CN" altLang="en-US" sz="2900" b="1">
                <a:solidFill>
                  <a:schemeClr val="accent2"/>
                </a:solidFill>
                <a:latin typeface="微软雅黑" pitchFamily="34" charset="-122"/>
                <a:ea typeface="微软雅黑" pitchFamily="34" charset="-122"/>
              </a:rPr>
              <a:t>日本长堀地下商业街</a:t>
            </a:r>
          </a:p>
        </p:txBody>
      </p:sp>
      <p:sp>
        <p:nvSpPr>
          <p:cNvPr id="24651" name="Rectangle 75"/>
          <p:cNvSpPr>
            <a:spLocks noChangeArrowheads="1"/>
          </p:cNvSpPr>
          <p:nvPr/>
        </p:nvSpPr>
        <p:spPr bwMode="auto">
          <a:xfrm>
            <a:off x="977900" y="6167438"/>
            <a:ext cx="14320838" cy="3190875"/>
          </a:xfrm>
          <a:prstGeom prst="rect">
            <a:avLst/>
          </a:prstGeom>
          <a:noFill/>
          <a:ln>
            <a:noFill/>
          </a:ln>
          <a:effectLst>
            <a:prstShdw prst="shdw17" dist="17961" dir="2700000">
              <a:srgbClr val="999999"/>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nchor="ctr">
            <a:spAutoFit/>
          </a:bodyPr>
          <a:lstStyle/>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位置</a:t>
            </a:r>
            <a:r>
              <a:rPr lang="en-US" altLang="zh-CN" sz="2300">
                <a:latin typeface="微软雅黑" pitchFamily="34" charset="-122"/>
                <a:ea typeface="微软雅黑" pitchFamily="34" charset="-122"/>
              </a:rPr>
              <a:t>——</a:t>
            </a:r>
            <a:r>
              <a:rPr lang="en-US" altLang="zh-CN"/>
              <a:t>Nagahori</a:t>
            </a:r>
            <a:r>
              <a:rPr lang="zh-CN" altLang="en-US"/>
              <a:t>地下街位于</a:t>
            </a:r>
            <a:r>
              <a:rPr lang="en-US" altLang="zh-CN"/>
              <a:t>Nagahori</a:t>
            </a:r>
            <a:r>
              <a:rPr lang="zh-CN" altLang="en-US"/>
              <a:t>街道路下部，全长</a:t>
            </a:r>
            <a:r>
              <a:rPr lang="en-US" altLang="zh-CN"/>
              <a:t>860</a:t>
            </a:r>
            <a:r>
              <a:rPr lang="zh-CN" altLang="en-US"/>
              <a:t>米，其</a:t>
            </a:r>
          </a:p>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规模</a:t>
            </a:r>
            <a:r>
              <a:rPr lang="en-US" altLang="zh-CN" sz="2300">
                <a:latin typeface="微软雅黑" pitchFamily="34" charset="-122"/>
                <a:ea typeface="微软雅黑" pitchFamily="34" charset="-122"/>
              </a:rPr>
              <a:t>——</a:t>
            </a:r>
            <a:r>
              <a:rPr lang="zh-CN" altLang="en-US"/>
              <a:t>中地下商业部分</a:t>
            </a:r>
            <a:r>
              <a:rPr lang="en-US" altLang="zh-CN"/>
              <a:t>730</a:t>
            </a:r>
            <a:r>
              <a:rPr lang="zh-CN" altLang="en-US"/>
              <a:t>米，地下商业街建筑面积</a:t>
            </a:r>
            <a:r>
              <a:rPr lang="en-US" altLang="zh-CN"/>
              <a:t>1.65</a:t>
            </a:r>
            <a:r>
              <a:rPr lang="zh-CN" altLang="en-US"/>
              <a:t>万平方米</a:t>
            </a:r>
          </a:p>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定位</a:t>
            </a:r>
            <a:r>
              <a:rPr lang="en-US" altLang="zh-CN" sz="2300">
                <a:latin typeface="微软雅黑" pitchFamily="34" charset="-122"/>
                <a:ea typeface="微软雅黑" pitchFamily="34" charset="-122"/>
              </a:rPr>
              <a:t>——</a:t>
            </a:r>
            <a:r>
              <a:rPr lang="zh-CN" altLang="en-US" sz="2300">
                <a:latin typeface="微软雅黑" pitchFamily="34" charset="-122"/>
                <a:ea typeface="微软雅黑" pitchFamily="34" charset="-122"/>
              </a:rPr>
              <a:t>时尚长廊</a:t>
            </a:r>
          </a:p>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客户</a:t>
            </a:r>
            <a:r>
              <a:rPr lang="en-US" altLang="zh-CN" sz="2300">
                <a:latin typeface="微软雅黑" pitchFamily="34" charset="-122"/>
                <a:ea typeface="微软雅黑" pitchFamily="34" charset="-122"/>
              </a:rPr>
              <a:t>——14-30</a:t>
            </a:r>
            <a:r>
              <a:rPr lang="zh-CN" altLang="en-US" sz="2300">
                <a:latin typeface="微软雅黑" pitchFamily="34" charset="-122"/>
                <a:ea typeface="微软雅黑" pitchFamily="34" charset="-122"/>
              </a:rPr>
              <a:t>年轻消费群</a:t>
            </a:r>
          </a:p>
          <a:p>
            <a:pPr defTabSz="1473200" eaLnBrk="0" hangingPunct="0">
              <a:lnSpc>
                <a:spcPct val="150000"/>
              </a:lnSpc>
              <a:buFont typeface="Wingdings" pitchFamily="2" charset="2"/>
              <a:buChar char="Ø"/>
            </a:pPr>
            <a:endParaRPr lang="en-US" altLang="zh-CN" sz="2300">
              <a:latin typeface="微软雅黑" pitchFamily="34" charset="-122"/>
              <a:ea typeface="微软雅黑" pitchFamily="34" charset="-122"/>
            </a:endParaRPr>
          </a:p>
        </p:txBody>
      </p:sp>
      <p:sp>
        <p:nvSpPr>
          <p:cNvPr id="120836" name="Rectangle 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本案定位</a:t>
            </a:r>
          </a:p>
          <a:p>
            <a:pPr algn="ctr" defTabSz="1543050">
              <a:lnSpc>
                <a:spcPct val="90000"/>
              </a:lnSpc>
            </a:pPr>
            <a:r>
              <a:rPr lang="zh-CN" altLang="en-US" sz="3600" b="1"/>
              <a:t>开发策略</a:t>
            </a:r>
          </a:p>
        </p:txBody>
      </p:sp>
      <p:sp>
        <p:nvSpPr>
          <p:cNvPr id="267273" name="Text Box 9"/>
          <p:cNvSpPr txBox="1">
            <a:spLocks noChangeArrowheads="1"/>
          </p:cNvSpPr>
          <p:nvPr/>
        </p:nvSpPr>
        <p:spPr bwMode="auto">
          <a:xfrm>
            <a:off x="4221163" y="365125"/>
            <a:ext cx="1403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latin typeface="微软雅黑" pitchFamily="34" charset="-122"/>
                <a:ea typeface="微软雅黑" pitchFamily="34" charset="-122"/>
              </a:rPr>
              <a:t>案例引索</a:t>
            </a:r>
          </a:p>
        </p:txBody>
      </p:sp>
      <p:pic>
        <p:nvPicPr>
          <p:cNvPr id="267274" name="Picture 10" descr="日本长堀地下街123"/>
          <p:cNvPicPr>
            <a:picLocks noChangeAspect="1" noChangeArrowheads="1"/>
          </p:cNvPicPr>
          <p:nvPr/>
        </p:nvPicPr>
        <p:blipFill>
          <a:blip r:embed="rId2">
            <a:lum bright="18000"/>
          </a:blip>
          <a:srcRect/>
          <a:stretch>
            <a:fillRect/>
          </a:stretch>
        </p:blipFill>
        <p:spPr bwMode="auto">
          <a:xfrm>
            <a:off x="1173163" y="2117725"/>
            <a:ext cx="7045325" cy="39703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67276" name="Picture 12" descr="日本Nagahori地下街平面图"/>
          <p:cNvPicPr>
            <a:picLocks noChangeAspect="1" noChangeArrowheads="1"/>
          </p:cNvPicPr>
          <p:nvPr/>
        </p:nvPicPr>
        <p:blipFill>
          <a:blip r:embed="rId3"/>
          <a:srcRect/>
          <a:stretch>
            <a:fillRect/>
          </a:stretch>
        </p:blipFill>
        <p:spPr bwMode="auto">
          <a:xfrm>
            <a:off x="8366125" y="2651125"/>
            <a:ext cx="8915400" cy="3048000"/>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7273"/>
                                        </p:tgtEl>
                                        <p:attrNameLst>
                                          <p:attrName>style.visibility</p:attrName>
                                        </p:attrNameLst>
                                      </p:cBhvr>
                                      <p:to>
                                        <p:strVal val="visible"/>
                                      </p:to>
                                    </p:set>
                                    <p:animEffect transition="in" filter="dissolve">
                                      <p:cBhvr>
                                        <p:cTn id="7" dur="500"/>
                                        <p:tgtEl>
                                          <p:spTgt spid="267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67266"/>
                                        </p:tgtEl>
                                        <p:attrNameLst>
                                          <p:attrName>style.visibility</p:attrName>
                                        </p:attrNameLst>
                                      </p:cBhvr>
                                      <p:to>
                                        <p:strVal val="visible"/>
                                      </p:to>
                                    </p:set>
                                    <p:anim calcmode="discrete" valueType="clr">
                                      <p:cBhvr override="childStyle">
                                        <p:cTn id="12" dur="30"/>
                                        <p:tgtEl>
                                          <p:spTgt spid="267266"/>
                                        </p:tgtEl>
                                        <p:attrNameLst>
                                          <p:attrName>style.color</p:attrName>
                                        </p:attrNameLst>
                                      </p:cBhvr>
                                      <p:tavLst>
                                        <p:tav tm="0">
                                          <p:val>
                                            <p:clrVal>
                                              <a:schemeClr val="accent2"/>
                                            </p:clrVal>
                                          </p:val>
                                        </p:tav>
                                        <p:tav tm="50000">
                                          <p:val>
                                            <p:clrVal>
                                              <a:schemeClr val="hlink"/>
                                            </p:clrVal>
                                          </p:val>
                                        </p:tav>
                                      </p:tavLst>
                                    </p:anim>
                                    <p:anim calcmode="discrete" valueType="clr">
                                      <p:cBhvr>
                                        <p:cTn id="13" dur="30"/>
                                        <p:tgtEl>
                                          <p:spTgt spid="267266"/>
                                        </p:tgtEl>
                                        <p:attrNameLst>
                                          <p:attrName>fillcolor</p:attrName>
                                        </p:attrNameLst>
                                      </p:cBhvr>
                                      <p:tavLst>
                                        <p:tav tm="0">
                                          <p:val>
                                            <p:clrVal>
                                              <a:schemeClr val="accent2"/>
                                            </p:clrVal>
                                          </p:val>
                                        </p:tav>
                                        <p:tav tm="50000">
                                          <p:val>
                                            <p:clrVal>
                                              <a:schemeClr val="hlink"/>
                                            </p:clrVal>
                                          </p:val>
                                        </p:tav>
                                      </p:tavLst>
                                    </p:anim>
                                    <p:set>
                                      <p:cBhvr>
                                        <p:cTn id="14" dur="30"/>
                                        <p:tgtEl>
                                          <p:spTgt spid="267266"/>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651"/>
                                        </p:tgtEl>
                                        <p:attrNameLst>
                                          <p:attrName>style.visibility</p:attrName>
                                        </p:attrNameLst>
                                      </p:cBhvr>
                                      <p:to>
                                        <p:strVal val="visible"/>
                                      </p:to>
                                    </p:set>
                                    <p:animEffect transition="in" filter="fade">
                                      <p:cBhvr>
                                        <p:cTn id="19" dur="500"/>
                                        <p:tgtEl>
                                          <p:spTgt spid="24651"/>
                                        </p:tgtEl>
                                      </p:cBhvr>
                                    </p:animEffect>
                                  </p:childTnLst>
                                </p:cTn>
                              </p:par>
                              <p:par>
                                <p:cTn id="20" presetID="17" presetClass="entr" presetSubtype="10" fill="hold" nodeType="withEffect">
                                  <p:stCondLst>
                                    <p:cond delay="0"/>
                                  </p:stCondLst>
                                  <p:childTnLst>
                                    <p:set>
                                      <p:cBhvr>
                                        <p:cTn id="21" dur="1" fill="hold">
                                          <p:stCondLst>
                                            <p:cond delay="0"/>
                                          </p:stCondLst>
                                        </p:cTn>
                                        <p:tgtEl>
                                          <p:spTgt spid="267276"/>
                                        </p:tgtEl>
                                        <p:attrNameLst>
                                          <p:attrName>style.visibility</p:attrName>
                                        </p:attrNameLst>
                                      </p:cBhvr>
                                      <p:to>
                                        <p:strVal val="visible"/>
                                      </p:to>
                                    </p:set>
                                    <p:anim calcmode="lin" valueType="num">
                                      <p:cBhvr>
                                        <p:cTn id="22" dur="500" fill="hold"/>
                                        <p:tgtEl>
                                          <p:spTgt spid="267276"/>
                                        </p:tgtEl>
                                        <p:attrNameLst>
                                          <p:attrName>ppt_w</p:attrName>
                                        </p:attrNameLst>
                                      </p:cBhvr>
                                      <p:tavLst>
                                        <p:tav tm="0">
                                          <p:val>
                                            <p:fltVal val="0"/>
                                          </p:val>
                                        </p:tav>
                                        <p:tav tm="100000">
                                          <p:val>
                                            <p:strVal val="#ppt_w"/>
                                          </p:val>
                                        </p:tav>
                                      </p:tavLst>
                                    </p:anim>
                                    <p:anim calcmode="lin" valueType="num">
                                      <p:cBhvr>
                                        <p:cTn id="23" dur="500" fill="hold"/>
                                        <p:tgtEl>
                                          <p:spTgt spid="267276"/>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500"/>
                            </p:stCondLst>
                            <p:childTnLst>
                              <p:par>
                                <p:cTn id="25" presetID="9" presetClass="entr" presetSubtype="0" fill="hold" nodeType="afterEffect">
                                  <p:stCondLst>
                                    <p:cond delay="0"/>
                                  </p:stCondLst>
                                  <p:childTnLst>
                                    <p:set>
                                      <p:cBhvr>
                                        <p:cTn id="26" dur="1" fill="hold">
                                          <p:stCondLst>
                                            <p:cond delay="0"/>
                                          </p:stCondLst>
                                        </p:cTn>
                                        <p:tgtEl>
                                          <p:spTgt spid="267274"/>
                                        </p:tgtEl>
                                        <p:attrNameLst>
                                          <p:attrName>style.visibility</p:attrName>
                                        </p:attrNameLst>
                                      </p:cBhvr>
                                      <p:to>
                                        <p:strVal val="visible"/>
                                      </p:to>
                                    </p:set>
                                    <p:animEffect transition="in" filter="dissolve">
                                      <p:cBhvr>
                                        <p:cTn id="27" dur="500"/>
                                        <p:tgtEl>
                                          <p:spTgt spid="267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6" grpId="0"/>
      <p:bldP spid="24651" grpId="0"/>
      <p:bldP spid="26727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4" name="Rectangle 20"/>
          <p:cNvSpPr>
            <a:spLocks noChangeArrowheads="1"/>
          </p:cNvSpPr>
          <p:nvPr/>
        </p:nvSpPr>
        <p:spPr bwMode="auto">
          <a:xfrm>
            <a:off x="11307763" y="3924300"/>
            <a:ext cx="5029200" cy="489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147282" tIns="73641" rIns="147282" bIns="73641">
            <a:spAutoFit/>
          </a:bodyPr>
          <a:lstStyle/>
          <a:p>
            <a:pPr defTabSz="1473200" eaLnBrk="0" hangingPunct="0"/>
            <a:r>
              <a:rPr lang="zh-CN" altLang="en-US" sz="2400" b="1">
                <a:latin typeface="微软雅黑" pitchFamily="34" charset="-122"/>
                <a:ea typeface="微软雅黑" pitchFamily="34" charset="-122"/>
              </a:rPr>
              <a:t>特色</a:t>
            </a:r>
            <a:r>
              <a:rPr lang="en-US" altLang="zh-CN" sz="2400" b="1">
                <a:latin typeface="微软雅黑" pitchFamily="34" charset="-122"/>
                <a:ea typeface="微软雅黑" pitchFamily="34" charset="-122"/>
              </a:rPr>
              <a:t>——</a:t>
            </a:r>
            <a:r>
              <a:rPr lang="zh-CN" altLang="en-US" sz="2400" b="1">
                <a:latin typeface="微软雅黑" pitchFamily="34" charset="-122"/>
                <a:ea typeface="微软雅黑" pitchFamily="34" charset="-122"/>
              </a:rPr>
              <a:t>日本长堀地下商业街的功能和面积分布可以给无锡地下商业街在同类地段建设地下街提供有益的启示。</a:t>
            </a:r>
            <a:r>
              <a:rPr lang="zh-CN" altLang="en-US" sz="2800" b="1" u="sng">
                <a:solidFill>
                  <a:schemeClr val="accent2"/>
                </a:solidFill>
                <a:latin typeface="微软雅黑" pitchFamily="34" charset="-122"/>
                <a:ea typeface="微软雅黑" pitchFamily="34" charset="-122"/>
              </a:rPr>
              <a:t>在填充零售、餐饮、娱乐业态的同时，加入一些公共可供市民游憩的场地，人造树木，休闲长凳，背柜式手工艺类零售，让整个地下人流动线显得更加富有层次感。</a:t>
            </a:r>
            <a:r>
              <a:rPr lang="zh-CN" altLang="en-US" sz="2400" b="1">
                <a:latin typeface="微软雅黑" pitchFamily="34" charset="-122"/>
                <a:ea typeface="微软雅黑" pitchFamily="34" charset="-122"/>
              </a:rPr>
              <a:t>铺位量不一定要饱和，但品牌一定是能够触进整个地下商业运营消费达到提升的高度的。</a:t>
            </a:r>
          </a:p>
        </p:txBody>
      </p:sp>
      <p:sp>
        <p:nvSpPr>
          <p:cNvPr id="121859" name="Rectangle 10"/>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本案定位</a:t>
            </a:r>
          </a:p>
          <a:p>
            <a:pPr algn="ctr" defTabSz="1543050">
              <a:lnSpc>
                <a:spcPct val="90000"/>
              </a:lnSpc>
            </a:pPr>
            <a:r>
              <a:rPr lang="zh-CN" altLang="en-US" sz="3600" b="1"/>
              <a:t>开发策略</a:t>
            </a:r>
          </a:p>
        </p:txBody>
      </p:sp>
      <p:sp>
        <p:nvSpPr>
          <p:cNvPr id="121860" name="Text Box 11"/>
          <p:cNvSpPr txBox="1">
            <a:spLocks noChangeArrowheads="1"/>
          </p:cNvSpPr>
          <p:nvPr/>
        </p:nvSpPr>
        <p:spPr bwMode="auto">
          <a:xfrm>
            <a:off x="4221163" y="365125"/>
            <a:ext cx="1403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latin typeface="微软雅黑" pitchFamily="34" charset="-122"/>
                <a:ea typeface="微软雅黑" pitchFamily="34" charset="-122"/>
              </a:rPr>
              <a:t>案例引索</a:t>
            </a:r>
          </a:p>
        </p:txBody>
      </p:sp>
      <p:sp>
        <p:nvSpPr>
          <p:cNvPr id="121861" name="灯片编号占位符 1"/>
          <p:cNvSpPr txBox="1">
            <a:spLocks noGrp="1"/>
          </p:cNvSpPr>
          <p:nvPr/>
        </p:nvSpPr>
        <p:spPr bwMode="auto">
          <a:xfrm>
            <a:off x="16373475" y="9507538"/>
            <a:ext cx="29527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CD366320-E183-49F3-92F6-20F1FFE2A6E1}" type="slidenum">
              <a:rPr lang="en-US" altLang="zh-CN" sz="1400">
                <a:latin typeface="Arial" pitchFamily="34" charset="0"/>
                <a:ea typeface="宋体" pitchFamily="2" charset="-122"/>
              </a:rPr>
              <a:pPr eaLnBrk="1" hangingPunct="1"/>
              <a:t>88</a:t>
            </a:fld>
            <a:endParaRPr lang="en-US" altLang="zh-CN" sz="1400">
              <a:latin typeface="Arial" pitchFamily="34" charset="0"/>
              <a:ea typeface="宋体" pitchFamily="2" charset="-122"/>
            </a:endParaRPr>
          </a:p>
        </p:txBody>
      </p:sp>
      <p:pic>
        <p:nvPicPr>
          <p:cNvPr id="268301" name="Picture 13" descr="日本长堀地下街平面图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30963" y="6232525"/>
            <a:ext cx="4267200" cy="265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8302" name="Picture 14" descr="日本地下商业街1"/>
          <p:cNvPicPr>
            <a:picLocks noChangeAspect="1" noChangeArrowheads="1"/>
          </p:cNvPicPr>
          <p:nvPr/>
        </p:nvPicPr>
        <p:blipFill>
          <a:blip r:embed="rId3">
            <a:extLst>
              <a:ext uri="{28A0092B-C50C-407E-A947-70E740481C1C}">
                <a14:useLocalDpi xmlns:a14="http://schemas.microsoft.com/office/drawing/2010/main" xmlns="" val="0"/>
              </a:ext>
            </a:extLst>
          </a:blip>
          <a:srcRect b="8351"/>
          <a:stretch>
            <a:fillRect/>
          </a:stretch>
        </p:blipFill>
        <p:spPr bwMode="auto">
          <a:xfrm>
            <a:off x="1096963" y="6156325"/>
            <a:ext cx="5181600" cy="265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8303" name="Picture 15" descr="日本长堀地下街平面图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30963" y="2117725"/>
            <a:ext cx="4038600"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8304" name="Picture 16" descr="日本长堀地下街平面图10"/>
          <p:cNvPicPr>
            <a:picLocks noChangeAspect="1" noChangeArrowheads="1"/>
          </p:cNvPicPr>
          <p:nvPr/>
        </p:nvPicPr>
        <p:blipFill>
          <a:blip r:embed="rId5">
            <a:lum bright="12000"/>
            <a:extLst>
              <a:ext uri="{28A0092B-C50C-407E-A947-70E740481C1C}">
                <a14:useLocalDpi xmlns:a14="http://schemas.microsoft.com/office/drawing/2010/main" xmlns="" val="0"/>
              </a:ext>
            </a:extLst>
          </a:blip>
          <a:srcRect/>
          <a:stretch>
            <a:fillRect/>
          </a:stretch>
        </p:blipFill>
        <p:spPr bwMode="auto">
          <a:xfrm>
            <a:off x="1096963" y="2117725"/>
            <a:ext cx="518160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8305" name="TextBox 2"/>
          <p:cNvSpPr txBox="1">
            <a:spLocks noChangeArrowheads="1"/>
          </p:cNvSpPr>
          <p:nvPr/>
        </p:nvSpPr>
        <p:spPr bwMode="auto">
          <a:xfrm>
            <a:off x="977900" y="1381125"/>
            <a:ext cx="3609975"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r>
              <a:rPr lang="zh-CN" altLang="en-US" sz="2900" b="1">
                <a:solidFill>
                  <a:schemeClr val="accent2"/>
                </a:solidFill>
                <a:latin typeface="微软雅黑" pitchFamily="34" charset="-122"/>
                <a:ea typeface="微软雅黑" pitchFamily="34" charset="-122"/>
              </a:rPr>
              <a:t>日本长堀地下商业街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68305"/>
                                        </p:tgtEl>
                                        <p:attrNameLst>
                                          <p:attrName>style.visibility</p:attrName>
                                        </p:attrNameLst>
                                      </p:cBhvr>
                                      <p:to>
                                        <p:strVal val="visible"/>
                                      </p:to>
                                    </p:set>
                                    <p:anim calcmode="discrete" valueType="clr">
                                      <p:cBhvr override="childStyle">
                                        <p:cTn id="7" dur="30"/>
                                        <p:tgtEl>
                                          <p:spTgt spid="268305"/>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268305"/>
                                        </p:tgtEl>
                                        <p:attrNameLst>
                                          <p:attrName>fillcolor</p:attrName>
                                        </p:attrNameLst>
                                      </p:cBhvr>
                                      <p:tavLst>
                                        <p:tav tm="0">
                                          <p:val>
                                            <p:clrVal>
                                              <a:schemeClr val="accent2"/>
                                            </p:clrVal>
                                          </p:val>
                                        </p:tav>
                                        <p:tav tm="50000">
                                          <p:val>
                                            <p:clrVal>
                                              <a:schemeClr val="hlink"/>
                                            </p:clrVal>
                                          </p:val>
                                        </p:tav>
                                      </p:tavLst>
                                    </p:anim>
                                    <p:set>
                                      <p:cBhvr>
                                        <p:cTn id="9" dur="30"/>
                                        <p:tgtEl>
                                          <p:spTgt spid="268305"/>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3" presetClass="entr" presetSubtype="16" fill="hold" grpId="0" nodeType="clickEffect">
                                  <p:stCondLst>
                                    <p:cond delay="0"/>
                                  </p:stCondLst>
                                  <p:childTnLst>
                                    <p:set>
                                      <p:cBhvr>
                                        <p:cTn id="13" dur="1" fill="hold">
                                          <p:stCondLst>
                                            <p:cond delay="0"/>
                                          </p:stCondLst>
                                        </p:cTn>
                                        <p:tgtEl>
                                          <p:spTgt spid="57364"/>
                                        </p:tgtEl>
                                        <p:attrNameLst>
                                          <p:attrName>style.visibility</p:attrName>
                                        </p:attrNameLst>
                                      </p:cBhvr>
                                      <p:to>
                                        <p:strVal val="visible"/>
                                      </p:to>
                                    </p:set>
                                    <p:anim calcmode="lin" valueType="num">
                                      <p:cBhvr>
                                        <p:cTn id="14" dur="500" fill="hold"/>
                                        <p:tgtEl>
                                          <p:spTgt spid="57364"/>
                                        </p:tgtEl>
                                        <p:attrNameLst>
                                          <p:attrName>ppt_w</p:attrName>
                                        </p:attrNameLst>
                                      </p:cBhvr>
                                      <p:tavLst>
                                        <p:tav tm="0">
                                          <p:val>
                                            <p:fltVal val="0"/>
                                          </p:val>
                                        </p:tav>
                                        <p:tav tm="100000">
                                          <p:val>
                                            <p:strVal val="#ppt_w"/>
                                          </p:val>
                                        </p:tav>
                                      </p:tavLst>
                                    </p:anim>
                                    <p:anim calcmode="lin" valueType="num">
                                      <p:cBhvr>
                                        <p:cTn id="15" dur="500" fill="hold"/>
                                        <p:tgtEl>
                                          <p:spTgt spid="57364"/>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268303"/>
                                        </p:tgtEl>
                                        <p:attrNameLst>
                                          <p:attrName>style.visibility</p:attrName>
                                        </p:attrNameLst>
                                      </p:cBhvr>
                                      <p:to>
                                        <p:strVal val="visible"/>
                                      </p:to>
                                    </p:set>
                                    <p:animEffect transition="in" filter="dissolve">
                                      <p:cBhvr>
                                        <p:cTn id="20" dur="500"/>
                                        <p:tgtEl>
                                          <p:spTgt spid="268303"/>
                                        </p:tgtEl>
                                      </p:cBhvr>
                                    </p:animEffect>
                                  </p:childTnLst>
                                </p:cTn>
                              </p:par>
                              <p:par>
                                <p:cTn id="21" presetID="9" presetClass="entr" presetSubtype="0" fill="hold" nodeType="withEffect">
                                  <p:stCondLst>
                                    <p:cond delay="0"/>
                                  </p:stCondLst>
                                  <p:childTnLst>
                                    <p:set>
                                      <p:cBhvr>
                                        <p:cTn id="22" dur="1" fill="hold">
                                          <p:stCondLst>
                                            <p:cond delay="0"/>
                                          </p:stCondLst>
                                        </p:cTn>
                                        <p:tgtEl>
                                          <p:spTgt spid="268302"/>
                                        </p:tgtEl>
                                        <p:attrNameLst>
                                          <p:attrName>style.visibility</p:attrName>
                                        </p:attrNameLst>
                                      </p:cBhvr>
                                      <p:to>
                                        <p:strVal val="visible"/>
                                      </p:to>
                                    </p:set>
                                    <p:animEffect transition="in" filter="dissolve">
                                      <p:cBhvr>
                                        <p:cTn id="23" dur="500"/>
                                        <p:tgtEl>
                                          <p:spTgt spid="2683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268304"/>
                                        </p:tgtEl>
                                        <p:attrNameLst>
                                          <p:attrName>style.visibility</p:attrName>
                                        </p:attrNameLst>
                                      </p:cBhvr>
                                      <p:to>
                                        <p:strVal val="visible"/>
                                      </p:to>
                                    </p:set>
                                    <p:animEffect transition="in" filter="dissolve">
                                      <p:cBhvr>
                                        <p:cTn id="28" dur="500"/>
                                        <p:tgtEl>
                                          <p:spTgt spid="268304"/>
                                        </p:tgtEl>
                                      </p:cBhvr>
                                    </p:animEffect>
                                  </p:childTnLst>
                                </p:cTn>
                              </p:par>
                              <p:par>
                                <p:cTn id="29" presetID="9" presetClass="entr" presetSubtype="0" fill="hold" nodeType="withEffect">
                                  <p:stCondLst>
                                    <p:cond delay="0"/>
                                  </p:stCondLst>
                                  <p:childTnLst>
                                    <p:set>
                                      <p:cBhvr>
                                        <p:cTn id="30" dur="1" fill="hold">
                                          <p:stCondLst>
                                            <p:cond delay="0"/>
                                          </p:stCondLst>
                                        </p:cTn>
                                        <p:tgtEl>
                                          <p:spTgt spid="268301"/>
                                        </p:tgtEl>
                                        <p:attrNameLst>
                                          <p:attrName>style.visibility</p:attrName>
                                        </p:attrNameLst>
                                      </p:cBhvr>
                                      <p:to>
                                        <p:strVal val="visible"/>
                                      </p:to>
                                    </p:set>
                                    <p:animEffect transition="in" filter="dissolve">
                                      <p:cBhvr>
                                        <p:cTn id="31" dur="500"/>
                                        <p:tgtEl>
                                          <p:spTgt spid="268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4" grpId="0"/>
      <p:bldP spid="26830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Box 2"/>
          <p:cNvSpPr txBox="1">
            <a:spLocks noChangeArrowheads="1"/>
          </p:cNvSpPr>
          <p:nvPr/>
        </p:nvSpPr>
        <p:spPr bwMode="auto">
          <a:xfrm>
            <a:off x="792163" y="1381125"/>
            <a:ext cx="3609975"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r>
              <a:rPr lang="zh-CN" altLang="en-US" sz="2900" b="1">
                <a:solidFill>
                  <a:schemeClr val="accent2"/>
                </a:solidFill>
                <a:latin typeface="微软雅黑" pitchFamily="34" charset="-122"/>
                <a:ea typeface="微软雅黑" pitchFamily="34" charset="-122"/>
              </a:rPr>
              <a:t>日本难波地下商业街</a:t>
            </a:r>
          </a:p>
        </p:txBody>
      </p:sp>
      <p:sp>
        <p:nvSpPr>
          <p:cNvPr id="58381" name="Rectangle 13"/>
          <p:cNvSpPr>
            <a:spLocks noChangeArrowheads="1"/>
          </p:cNvSpPr>
          <p:nvPr/>
        </p:nvSpPr>
        <p:spPr bwMode="auto">
          <a:xfrm>
            <a:off x="868363" y="6232525"/>
            <a:ext cx="14320837" cy="2254250"/>
          </a:xfrm>
          <a:prstGeom prst="rect">
            <a:avLst/>
          </a:prstGeom>
          <a:noFill/>
          <a:ln>
            <a:noFill/>
          </a:ln>
          <a:effectLst>
            <a:prstShdw prst="shdw17" dist="17961" dir="2700000">
              <a:srgbClr val="999999"/>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nchor="ctr">
            <a:spAutoFit/>
          </a:bodyPr>
          <a:lstStyle/>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位置</a:t>
            </a:r>
            <a:r>
              <a:rPr lang="en-US" altLang="zh-CN" sz="2300">
                <a:latin typeface="微软雅黑" pitchFamily="34" charset="-122"/>
                <a:ea typeface="微软雅黑" pitchFamily="34" charset="-122"/>
              </a:rPr>
              <a:t>——</a:t>
            </a:r>
            <a:r>
              <a:rPr lang="zh-CN" altLang="en-US" sz="2300">
                <a:latin typeface="微软雅黑" pitchFamily="34" charset="-122"/>
                <a:ea typeface="微软雅黑" pitchFamily="34" charset="-122"/>
              </a:rPr>
              <a:t>位于地铁</a:t>
            </a:r>
            <a:r>
              <a:rPr lang="en-US" altLang="zh-CN" sz="2300">
                <a:latin typeface="微软雅黑" pitchFamily="34" charset="-122"/>
                <a:ea typeface="微软雅黑" pitchFamily="34" charset="-122"/>
              </a:rPr>
              <a:t>4</a:t>
            </a:r>
            <a:r>
              <a:rPr lang="zh-CN" altLang="en-US" sz="2300">
                <a:latin typeface="微软雅黑" pitchFamily="34" charset="-122"/>
                <a:ea typeface="微软雅黑" pitchFamily="34" charset="-122"/>
              </a:rPr>
              <a:t>线难波站至界筋线日本站</a:t>
            </a:r>
          </a:p>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规模</a:t>
            </a:r>
            <a:r>
              <a:rPr lang="en-US" altLang="zh-CN" sz="2300">
                <a:latin typeface="微软雅黑" pitchFamily="34" charset="-122"/>
                <a:ea typeface="微软雅黑" pitchFamily="34" charset="-122"/>
              </a:rPr>
              <a:t>——</a:t>
            </a:r>
            <a:r>
              <a:rPr lang="zh-CN" altLang="en-US" sz="2300">
                <a:latin typeface="微软雅黑" pitchFamily="34" charset="-122"/>
                <a:ea typeface="微软雅黑" pitchFamily="34" charset="-122"/>
              </a:rPr>
              <a:t>东西全场</a:t>
            </a:r>
            <a:r>
              <a:rPr lang="en-US" altLang="zh-CN" sz="2300">
                <a:latin typeface="微软雅黑" pitchFamily="34" charset="-122"/>
                <a:ea typeface="微软雅黑" pitchFamily="34" charset="-122"/>
              </a:rPr>
              <a:t>800</a:t>
            </a:r>
            <a:r>
              <a:rPr lang="zh-CN" altLang="en-US" sz="2300">
                <a:latin typeface="微软雅黑" pitchFamily="34" charset="-122"/>
                <a:ea typeface="微软雅黑" pitchFamily="34" charset="-122"/>
              </a:rPr>
              <a:t>米，分</a:t>
            </a:r>
            <a:r>
              <a:rPr lang="en-US" altLang="zh-CN" sz="2300">
                <a:latin typeface="微软雅黑" pitchFamily="34" charset="-122"/>
                <a:ea typeface="微软雅黑" pitchFamily="34" charset="-122"/>
              </a:rPr>
              <a:t>3</a:t>
            </a:r>
            <a:r>
              <a:rPr lang="zh-CN" altLang="en-US" sz="2300">
                <a:latin typeface="微软雅黑" pitchFamily="34" charset="-122"/>
                <a:ea typeface="微软雅黑" pitchFamily="34" charset="-122"/>
              </a:rPr>
              <a:t>个街段，</a:t>
            </a:r>
          </a:p>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定位</a:t>
            </a:r>
            <a:r>
              <a:rPr lang="en-US" altLang="zh-CN" sz="2300">
                <a:latin typeface="微软雅黑" pitchFamily="34" charset="-122"/>
                <a:ea typeface="微软雅黑" pitchFamily="34" charset="-122"/>
              </a:rPr>
              <a:t>——</a:t>
            </a:r>
            <a:r>
              <a:rPr lang="zh-CN" altLang="en-US" sz="2300">
                <a:latin typeface="微软雅黑" pitchFamily="34" charset="-122"/>
                <a:ea typeface="微软雅黑" pitchFamily="34" charset="-122"/>
              </a:rPr>
              <a:t>时尚生活</a:t>
            </a:r>
          </a:p>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客户</a:t>
            </a:r>
            <a:r>
              <a:rPr lang="en-US" altLang="zh-CN" sz="2300">
                <a:latin typeface="微软雅黑" pitchFamily="34" charset="-122"/>
                <a:ea typeface="微软雅黑" pitchFamily="34" charset="-122"/>
              </a:rPr>
              <a:t>——14-30</a:t>
            </a:r>
            <a:r>
              <a:rPr lang="zh-CN" altLang="en-US" sz="2300">
                <a:latin typeface="微软雅黑" pitchFamily="34" charset="-122"/>
                <a:ea typeface="微软雅黑" pitchFamily="34" charset="-122"/>
              </a:rPr>
              <a:t>岁年轻消费群</a:t>
            </a:r>
          </a:p>
        </p:txBody>
      </p:sp>
      <p:sp>
        <p:nvSpPr>
          <p:cNvPr id="122884" name="Rectangle 8"/>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本案定位</a:t>
            </a:r>
          </a:p>
          <a:p>
            <a:pPr algn="ctr" defTabSz="1543050">
              <a:lnSpc>
                <a:spcPct val="90000"/>
              </a:lnSpc>
            </a:pPr>
            <a:r>
              <a:rPr lang="zh-CN" altLang="en-US" sz="3600" b="1"/>
              <a:t>开发策略</a:t>
            </a:r>
          </a:p>
        </p:txBody>
      </p:sp>
      <p:sp>
        <p:nvSpPr>
          <p:cNvPr id="269321" name="Text Box 9"/>
          <p:cNvSpPr txBox="1">
            <a:spLocks noChangeArrowheads="1"/>
          </p:cNvSpPr>
          <p:nvPr/>
        </p:nvSpPr>
        <p:spPr bwMode="auto">
          <a:xfrm>
            <a:off x="4221163" y="365125"/>
            <a:ext cx="1403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latin typeface="微软雅黑" pitchFamily="34" charset="-122"/>
                <a:ea typeface="微软雅黑" pitchFamily="34" charset="-122"/>
              </a:rPr>
              <a:t>案例引索</a:t>
            </a:r>
          </a:p>
        </p:txBody>
      </p:sp>
      <p:graphicFrame>
        <p:nvGraphicFramePr>
          <p:cNvPr id="269332" name="Group 20"/>
          <p:cNvGraphicFramePr>
            <a:graphicFrameLocks noGrp="1"/>
          </p:cNvGraphicFramePr>
          <p:nvPr/>
        </p:nvGraphicFramePr>
        <p:xfrm>
          <a:off x="944563" y="2270125"/>
          <a:ext cx="6629400" cy="3505200"/>
        </p:xfrm>
        <a:graphic>
          <a:graphicData uri="http://schemas.openxmlformats.org/drawingml/2006/table">
            <a:tbl>
              <a:tblPr/>
              <a:tblGrid>
                <a:gridCol w="1398587"/>
                <a:gridCol w="5230813"/>
              </a:tblGrid>
              <a:tr h="3505200">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项目概要</a:t>
                      </a: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难波（</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Nanba</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）是一个地上和地下挤满了商业设施 </a:t>
                      </a:r>
                    </a:p>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的繁华区，难波</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WALK</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位于地铁四桥线难波站至界</a:t>
                      </a:r>
                    </a:p>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筋线日本桥站，东西长约</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800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米，西面是一番街、</a:t>
                      </a:r>
                    </a:p>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二番街和三番街。北面和南面各有道路相连接，</a:t>
                      </a:r>
                    </a:p>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路两侧皆是时装店、餐饮店等，大约</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280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家的规</a:t>
                      </a:r>
                    </a:p>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模，在此购物用餐都非常便利。另外这里最方便</a:t>
                      </a:r>
                    </a:p>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的是与各线地铁车站相连，交通非常发达，难波</a:t>
                      </a:r>
                    </a:p>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城（</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Nanba City)</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位于南海难波站的地下</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2</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层至地</a:t>
                      </a:r>
                    </a:p>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上</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2</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层，里面共有时装、杂货、饮食店</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rPr>
                        <a:t>330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家。</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9333" name="Picture 21" descr="未命名"/>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793163" y="5927725"/>
            <a:ext cx="784860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9334" name="Picture 22" descr="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917363" y="1203325"/>
            <a:ext cx="4419600" cy="447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9335" name="Rectangle 23"/>
          <p:cNvSpPr>
            <a:spLocks noChangeArrowheads="1"/>
          </p:cNvSpPr>
          <p:nvPr/>
        </p:nvSpPr>
        <p:spPr bwMode="auto">
          <a:xfrm>
            <a:off x="11536363" y="5013325"/>
            <a:ext cx="5105400" cy="838200"/>
          </a:xfrm>
          <a:prstGeom prst="rect">
            <a:avLst/>
          </a:prstGeom>
          <a:solidFill>
            <a:srgbClr val="FF0000">
              <a:alpha val="20000"/>
            </a:srgbClr>
          </a:solidFill>
          <a:ln w="76200">
            <a:solidFill>
              <a:srgbClr val="FF0000"/>
            </a:solidFill>
            <a:prstDash val="dash"/>
            <a:miter lim="800000"/>
            <a:headEnd/>
            <a:tailEnd/>
          </a:ln>
        </p:spPr>
        <p:txBody>
          <a:bodyPr wrap="none" anchor="ctr"/>
          <a:lstStyle/>
          <a:p>
            <a:endParaRPr lang="zh-CN" altLang="en-US"/>
          </a:p>
        </p:txBody>
      </p:sp>
      <p:pic>
        <p:nvPicPr>
          <p:cNvPr id="269336" name="Picture 24" descr="日本长堀地下街平面图5"/>
          <p:cNvPicPr>
            <a:picLocks noChangeAspect="1" noChangeArrowheads="1"/>
          </p:cNvPicPr>
          <p:nvPr/>
        </p:nvPicPr>
        <p:blipFill>
          <a:blip r:embed="rId4">
            <a:lum bright="18000" contrast="18000"/>
            <a:extLst>
              <a:ext uri="{28A0092B-C50C-407E-A947-70E740481C1C}">
                <a14:useLocalDpi xmlns:a14="http://schemas.microsoft.com/office/drawing/2010/main" xmlns="" val="0"/>
              </a:ext>
            </a:extLst>
          </a:blip>
          <a:srcRect/>
          <a:stretch>
            <a:fillRect/>
          </a:stretch>
        </p:blipFill>
        <p:spPr bwMode="auto">
          <a:xfrm>
            <a:off x="8335963" y="1279525"/>
            <a:ext cx="3429000" cy="227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9337" name="Picture 25" descr="日本长堀地下街平面图6"/>
          <p:cNvPicPr>
            <a:picLocks noChangeAspect="1" noChangeArrowheads="1"/>
          </p:cNvPicPr>
          <p:nvPr/>
        </p:nvPicPr>
        <p:blipFill>
          <a:blip r:embed="rId5">
            <a:lum bright="18000" contrast="24000"/>
            <a:extLst>
              <a:ext uri="{28A0092B-C50C-407E-A947-70E740481C1C}">
                <a14:useLocalDpi xmlns:a14="http://schemas.microsoft.com/office/drawing/2010/main" xmlns="" val="0"/>
              </a:ext>
            </a:extLst>
          </a:blip>
          <a:srcRect/>
          <a:stretch>
            <a:fillRect/>
          </a:stretch>
        </p:blipFill>
        <p:spPr bwMode="auto">
          <a:xfrm>
            <a:off x="8335963" y="3641725"/>
            <a:ext cx="3429000" cy="222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9321"/>
                                        </p:tgtEl>
                                        <p:attrNameLst>
                                          <p:attrName>style.visibility</p:attrName>
                                        </p:attrNameLst>
                                      </p:cBhvr>
                                      <p:to>
                                        <p:strVal val="visible"/>
                                      </p:to>
                                    </p:set>
                                    <p:animEffect transition="in" filter="dissolve">
                                      <p:cBhvr>
                                        <p:cTn id="7" dur="500"/>
                                        <p:tgtEl>
                                          <p:spTgt spid="269321"/>
                                        </p:tgtEl>
                                      </p:cBhvr>
                                    </p:animEffect>
                                  </p:childTnLst>
                                </p:cTn>
                              </p:par>
                            </p:childTnLst>
                          </p:cTn>
                        </p:par>
                        <p:par>
                          <p:cTn id="8" fill="hold" nodeType="afterGroup">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69314"/>
                                        </p:tgtEl>
                                        <p:attrNameLst>
                                          <p:attrName>style.visibility</p:attrName>
                                        </p:attrNameLst>
                                      </p:cBhvr>
                                      <p:to>
                                        <p:strVal val="visible"/>
                                      </p:to>
                                    </p:set>
                                    <p:anim calcmode="discrete" valueType="clr">
                                      <p:cBhvr override="childStyle">
                                        <p:cTn id="11" dur="30"/>
                                        <p:tgtEl>
                                          <p:spTgt spid="269314"/>
                                        </p:tgtEl>
                                        <p:attrNameLst>
                                          <p:attrName>style.color</p:attrName>
                                        </p:attrNameLst>
                                      </p:cBhvr>
                                      <p:tavLst>
                                        <p:tav tm="0">
                                          <p:val>
                                            <p:clrVal>
                                              <a:schemeClr val="accent2"/>
                                            </p:clrVal>
                                          </p:val>
                                        </p:tav>
                                        <p:tav tm="50000">
                                          <p:val>
                                            <p:clrVal>
                                              <a:schemeClr val="hlink"/>
                                            </p:clrVal>
                                          </p:val>
                                        </p:tav>
                                      </p:tavLst>
                                    </p:anim>
                                    <p:anim calcmode="discrete" valueType="clr">
                                      <p:cBhvr>
                                        <p:cTn id="12" dur="30"/>
                                        <p:tgtEl>
                                          <p:spTgt spid="269314"/>
                                        </p:tgtEl>
                                        <p:attrNameLst>
                                          <p:attrName>fillcolor</p:attrName>
                                        </p:attrNameLst>
                                      </p:cBhvr>
                                      <p:tavLst>
                                        <p:tav tm="0">
                                          <p:val>
                                            <p:clrVal>
                                              <a:schemeClr val="accent2"/>
                                            </p:clrVal>
                                          </p:val>
                                        </p:tav>
                                        <p:tav tm="50000">
                                          <p:val>
                                            <p:clrVal>
                                              <a:schemeClr val="hlink"/>
                                            </p:clrVal>
                                          </p:val>
                                        </p:tav>
                                      </p:tavLst>
                                    </p:anim>
                                    <p:set>
                                      <p:cBhvr>
                                        <p:cTn id="13" dur="30"/>
                                        <p:tgtEl>
                                          <p:spTgt spid="269314"/>
                                        </p:tgtEl>
                                        <p:attrNameLst>
                                          <p:attrName>fill.type</p:attrName>
                                        </p:attrNameLst>
                                      </p:cBhvr>
                                      <p:to>
                                        <p:strVal val="solid"/>
                                      </p:to>
                                    </p:set>
                                  </p:childTnLst>
                                </p:cTn>
                              </p:par>
                            </p:childTnLst>
                          </p:cTn>
                        </p:par>
                        <p:par>
                          <p:cTn id="14" fill="hold" nodeType="afterGroup">
                            <p:stCondLst>
                              <p:cond delay="650"/>
                            </p:stCondLst>
                            <p:childTnLst>
                              <p:par>
                                <p:cTn id="15" presetID="9" presetClass="entr" presetSubtype="0" fill="hold" nodeType="afterEffect">
                                  <p:stCondLst>
                                    <p:cond delay="0"/>
                                  </p:stCondLst>
                                  <p:childTnLst>
                                    <p:set>
                                      <p:cBhvr>
                                        <p:cTn id="16" dur="1" fill="hold">
                                          <p:stCondLst>
                                            <p:cond delay="0"/>
                                          </p:stCondLst>
                                        </p:cTn>
                                        <p:tgtEl>
                                          <p:spTgt spid="269332"/>
                                        </p:tgtEl>
                                        <p:attrNameLst>
                                          <p:attrName>style.visibility</p:attrName>
                                        </p:attrNameLst>
                                      </p:cBhvr>
                                      <p:to>
                                        <p:strVal val="visible"/>
                                      </p:to>
                                    </p:set>
                                    <p:animEffect transition="in" filter="dissolve">
                                      <p:cBhvr>
                                        <p:cTn id="17" dur="300"/>
                                        <p:tgtEl>
                                          <p:spTgt spid="269332"/>
                                        </p:tgtEl>
                                      </p:cBhvr>
                                    </p:animEffect>
                                  </p:childTnLst>
                                </p:cTn>
                              </p:par>
                            </p:childTnLst>
                          </p:cTn>
                        </p:par>
                        <p:par>
                          <p:cTn id="18" fill="hold" nodeType="afterGroup">
                            <p:stCondLst>
                              <p:cond delay="950"/>
                            </p:stCondLst>
                            <p:childTnLst>
                              <p:par>
                                <p:cTn id="19" presetID="9" presetClass="entr" presetSubtype="0" fill="hold" grpId="0" nodeType="afterEffect">
                                  <p:stCondLst>
                                    <p:cond delay="0"/>
                                  </p:stCondLst>
                                  <p:childTnLst>
                                    <p:set>
                                      <p:cBhvr>
                                        <p:cTn id="20" dur="1" fill="hold">
                                          <p:stCondLst>
                                            <p:cond delay="0"/>
                                          </p:stCondLst>
                                        </p:cTn>
                                        <p:tgtEl>
                                          <p:spTgt spid="58381"/>
                                        </p:tgtEl>
                                        <p:attrNameLst>
                                          <p:attrName>style.visibility</p:attrName>
                                        </p:attrNameLst>
                                      </p:cBhvr>
                                      <p:to>
                                        <p:strVal val="visible"/>
                                      </p:to>
                                    </p:set>
                                    <p:animEffect transition="in" filter="dissolve">
                                      <p:cBhvr>
                                        <p:cTn id="21" dur="500"/>
                                        <p:tgtEl>
                                          <p:spTgt spid="58381"/>
                                        </p:tgtEl>
                                      </p:cBhvr>
                                    </p:animEffect>
                                  </p:childTnLst>
                                </p:cTn>
                              </p:par>
                              <p:par>
                                <p:cTn id="22" presetID="9" presetClass="entr" presetSubtype="0" fill="hold" nodeType="withEffect">
                                  <p:stCondLst>
                                    <p:cond delay="0"/>
                                  </p:stCondLst>
                                  <p:childTnLst>
                                    <p:set>
                                      <p:cBhvr>
                                        <p:cTn id="23" dur="1" fill="hold">
                                          <p:stCondLst>
                                            <p:cond delay="0"/>
                                          </p:stCondLst>
                                        </p:cTn>
                                        <p:tgtEl>
                                          <p:spTgt spid="269337"/>
                                        </p:tgtEl>
                                        <p:attrNameLst>
                                          <p:attrName>style.visibility</p:attrName>
                                        </p:attrNameLst>
                                      </p:cBhvr>
                                      <p:to>
                                        <p:strVal val="visible"/>
                                      </p:to>
                                    </p:set>
                                    <p:animEffect transition="in" filter="dissolve">
                                      <p:cBhvr>
                                        <p:cTn id="24" dur="500"/>
                                        <p:tgtEl>
                                          <p:spTgt spid="269337"/>
                                        </p:tgtEl>
                                      </p:cBhvr>
                                    </p:animEffect>
                                  </p:childTnLst>
                                </p:cTn>
                              </p:par>
                              <p:par>
                                <p:cTn id="25" presetID="9" presetClass="entr" presetSubtype="0" fill="hold" nodeType="withEffect">
                                  <p:stCondLst>
                                    <p:cond delay="0"/>
                                  </p:stCondLst>
                                  <p:childTnLst>
                                    <p:set>
                                      <p:cBhvr>
                                        <p:cTn id="26" dur="1" fill="hold">
                                          <p:stCondLst>
                                            <p:cond delay="0"/>
                                          </p:stCondLst>
                                        </p:cTn>
                                        <p:tgtEl>
                                          <p:spTgt spid="269336"/>
                                        </p:tgtEl>
                                        <p:attrNameLst>
                                          <p:attrName>style.visibility</p:attrName>
                                        </p:attrNameLst>
                                      </p:cBhvr>
                                      <p:to>
                                        <p:strVal val="visible"/>
                                      </p:to>
                                    </p:set>
                                    <p:animEffect transition="in" filter="dissolve">
                                      <p:cBhvr>
                                        <p:cTn id="27" dur="500"/>
                                        <p:tgtEl>
                                          <p:spTgt spid="269336"/>
                                        </p:tgtEl>
                                      </p:cBhvr>
                                    </p:animEffect>
                                  </p:childTnLst>
                                </p:cTn>
                              </p:par>
                              <p:par>
                                <p:cTn id="28" presetID="9" presetClass="entr" presetSubtype="0" fill="hold" nodeType="withEffect">
                                  <p:stCondLst>
                                    <p:cond delay="0"/>
                                  </p:stCondLst>
                                  <p:childTnLst>
                                    <p:set>
                                      <p:cBhvr>
                                        <p:cTn id="29" dur="1" fill="hold">
                                          <p:stCondLst>
                                            <p:cond delay="0"/>
                                          </p:stCondLst>
                                        </p:cTn>
                                        <p:tgtEl>
                                          <p:spTgt spid="269333"/>
                                        </p:tgtEl>
                                        <p:attrNameLst>
                                          <p:attrName>style.visibility</p:attrName>
                                        </p:attrNameLst>
                                      </p:cBhvr>
                                      <p:to>
                                        <p:strVal val="visible"/>
                                      </p:to>
                                    </p:set>
                                    <p:animEffect transition="in" filter="dissolve">
                                      <p:cBhvr>
                                        <p:cTn id="30" dur="500"/>
                                        <p:tgtEl>
                                          <p:spTgt spid="269333"/>
                                        </p:tgtEl>
                                      </p:cBhvr>
                                    </p:animEffect>
                                  </p:childTnLst>
                                </p:cTn>
                              </p:par>
                              <p:par>
                                <p:cTn id="31" presetID="9" presetClass="entr" presetSubtype="0" fill="hold" nodeType="withEffect">
                                  <p:stCondLst>
                                    <p:cond delay="0"/>
                                  </p:stCondLst>
                                  <p:childTnLst>
                                    <p:set>
                                      <p:cBhvr>
                                        <p:cTn id="32" dur="1" fill="hold">
                                          <p:stCondLst>
                                            <p:cond delay="0"/>
                                          </p:stCondLst>
                                        </p:cTn>
                                        <p:tgtEl>
                                          <p:spTgt spid="269334"/>
                                        </p:tgtEl>
                                        <p:attrNameLst>
                                          <p:attrName>style.visibility</p:attrName>
                                        </p:attrNameLst>
                                      </p:cBhvr>
                                      <p:to>
                                        <p:strVal val="visible"/>
                                      </p:to>
                                    </p:set>
                                    <p:animEffect transition="in" filter="dissolve">
                                      <p:cBhvr>
                                        <p:cTn id="33" dur="500"/>
                                        <p:tgtEl>
                                          <p:spTgt spid="269334"/>
                                        </p:tgtEl>
                                      </p:cBhvr>
                                    </p:animEffect>
                                  </p:childTnLst>
                                </p:cTn>
                              </p:par>
                            </p:childTnLst>
                          </p:cTn>
                        </p:par>
                        <p:par>
                          <p:cTn id="34" fill="hold" nodeType="afterGroup">
                            <p:stCondLst>
                              <p:cond delay="1450"/>
                            </p:stCondLst>
                            <p:childTnLst>
                              <p:par>
                                <p:cTn id="35" presetID="10" presetClass="entr" presetSubtype="0" fill="hold" grpId="0" nodeType="afterEffect">
                                  <p:stCondLst>
                                    <p:cond delay="0"/>
                                  </p:stCondLst>
                                  <p:childTnLst>
                                    <p:set>
                                      <p:cBhvr>
                                        <p:cTn id="36" dur="1" fill="hold">
                                          <p:stCondLst>
                                            <p:cond delay="0"/>
                                          </p:stCondLst>
                                        </p:cTn>
                                        <p:tgtEl>
                                          <p:spTgt spid="269335"/>
                                        </p:tgtEl>
                                        <p:attrNameLst>
                                          <p:attrName>style.visibility</p:attrName>
                                        </p:attrNameLst>
                                      </p:cBhvr>
                                      <p:to>
                                        <p:strVal val="visible"/>
                                      </p:to>
                                    </p:set>
                                    <p:animEffect transition="in" filter="fade">
                                      <p:cBhvr>
                                        <p:cTn id="37" dur="500"/>
                                        <p:tgtEl>
                                          <p:spTgt spid="26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4" grpId="0"/>
      <p:bldP spid="58381" grpId="0"/>
      <p:bldP spid="269321" grpId="0"/>
      <p:bldP spid="2693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wrap="none" anchor="ctr"/>
          <a:lstStyle/>
          <a:p>
            <a:pPr algn="ctr" defTabSz="1543050"/>
            <a:r>
              <a:rPr lang="zh-CN" altLang="en-US" sz="3600" b="1"/>
              <a:t>项目核心问题界定</a:t>
            </a:r>
          </a:p>
        </p:txBody>
      </p:sp>
      <p:sp>
        <p:nvSpPr>
          <p:cNvPr id="112672" name="Text Box 32"/>
          <p:cNvSpPr txBox="1">
            <a:spLocks noChangeArrowheads="1"/>
          </p:cNvSpPr>
          <p:nvPr/>
        </p:nvSpPr>
        <p:spPr bwMode="auto">
          <a:xfrm>
            <a:off x="9113838" y="2063750"/>
            <a:ext cx="7680325" cy="1577975"/>
          </a:xfrm>
          <a:prstGeom prst="rect">
            <a:avLst/>
          </a:prstGeom>
          <a:solidFill>
            <a:schemeClr val="bg1">
              <a:alpha val="89999"/>
            </a:schemeClr>
          </a:solidFill>
          <a:ln w="28575">
            <a:solidFill>
              <a:srgbClr val="003BF6"/>
            </a:solidFill>
            <a:miter lim="800000"/>
            <a:headEnd/>
            <a:tailEnd/>
          </a:ln>
          <a:effectLst>
            <a:outerShdw dist="35921" dir="2700000" algn="ctr" rotWithShape="0">
              <a:schemeClr val="bg2"/>
            </a:outerShdw>
          </a:effectLst>
        </p:spPr>
        <p:txBody>
          <a:bodyPr anchor="ctr"/>
          <a:lstStyle/>
          <a:p>
            <a:pPr algn="ctr" defTabSz="1543050">
              <a:defRPr/>
            </a:pPr>
            <a:r>
              <a:rPr lang="zh-CN" altLang="en-US" sz="3600" b="1" dirty="0"/>
              <a:t>核心问题：</a:t>
            </a:r>
          </a:p>
          <a:p>
            <a:pPr algn="ctr" defTabSz="1543050">
              <a:defRPr/>
            </a:pPr>
            <a:r>
              <a:rPr lang="zh-CN" altLang="en-US" sz="4800" b="1" u="sng" dirty="0">
                <a:solidFill>
                  <a:srgbClr val="0033CC"/>
                </a:solidFill>
              </a:rPr>
              <a:t>地下商业如何定位开发？</a:t>
            </a:r>
          </a:p>
        </p:txBody>
      </p:sp>
      <p:sp>
        <p:nvSpPr>
          <p:cNvPr id="112673" name="Text Box 33"/>
          <p:cNvSpPr txBox="1">
            <a:spLocks noChangeArrowheads="1"/>
          </p:cNvSpPr>
          <p:nvPr/>
        </p:nvSpPr>
        <p:spPr bwMode="auto">
          <a:xfrm>
            <a:off x="487363" y="2344738"/>
            <a:ext cx="6477000" cy="9461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t>有效实现商业价值的最大化，首先需要发现核心问题所在，才能制定解决之道</a:t>
            </a:r>
          </a:p>
        </p:txBody>
      </p:sp>
      <p:grpSp>
        <p:nvGrpSpPr>
          <p:cNvPr id="2" name="Group 39"/>
          <p:cNvGrpSpPr>
            <a:grpSpLocks noChangeAspect="1"/>
          </p:cNvGrpSpPr>
          <p:nvPr/>
        </p:nvGrpSpPr>
        <p:grpSpPr bwMode="auto">
          <a:xfrm>
            <a:off x="7040563" y="2709863"/>
            <a:ext cx="1752600" cy="307975"/>
            <a:chOff x="4723" y="1607"/>
            <a:chExt cx="816" cy="144"/>
          </a:xfrm>
          <a:effectLst>
            <a:outerShdw blurRad="50800" dist="38100" dir="2700000" algn="tl" rotWithShape="0">
              <a:prstClr val="black">
                <a:alpha val="40000"/>
              </a:prstClr>
            </a:outerShdw>
          </a:effectLst>
        </p:grpSpPr>
        <p:sp>
          <p:nvSpPr>
            <p:cNvPr id="44042" name="Line 35"/>
            <p:cNvSpPr>
              <a:spLocks noChangeAspect="1" noChangeShapeType="1"/>
            </p:cNvSpPr>
            <p:nvPr/>
          </p:nvSpPr>
          <p:spPr bwMode="auto">
            <a:xfrm>
              <a:off x="4867" y="1670"/>
              <a:ext cx="672" cy="0"/>
            </a:xfrm>
            <a:prstGeom prst="line">
              <a:avLst/>
            </a:prstGeom>
            <a:noFill/>
            <a:ln w="57150">
              <a:solidFill>
                <a:schemeClr val="bg2"/>
              </a:solidFill>
              <a:round/>
              <a:headEnd/>
              <a:tailEnd type="triangle" w="med" len="med"/>
            </a:ln>
          </p:spPr>
          <p:txBody>
            <a:bodyPr/>
            <a:lstStyle/>
            <a:p>
              <a:pPr>
                <a:defRPr/>
              </a:pPr>
              <a:endParaRPr lang="zh-CN" altLang="en-US"/>
            </a:p>
          </p:txBody>
        </p:sp>
        <p:sp>
          <p:nvSpPr>
            <p:cNvPr id="44043" name="Oval 34"/>
            <p:cNvSpPr>
              <a:spLocks noChangeAspect="1" noChangeArrowheads="1"/>
            </p:cNvSpPr>
            <p:nvPr/>
          </p:nvSpPr>
          <p:spPr bwMode="auto">
            <a:xfrm>
              <a:off x="4723" y="1607"/>
              <a:ext cx="144" cy="144"/>
            </a:xfrm>
            <a:prstGeom prst="ellipse">
              <a:avLst/>
            </a:prstGeom>
            <a:noFill/>
            <a:ln w="57150">
              <a:solidFill>
                <a:schemeClr val="bg2"/>
              </a:solidFill>
              <a:round/>
              <a:headEnd/>
              <a:tailEnd/>
            </a:ln>
          </p:spPr>
          <p:txBody>
            <a:bodyPr wrap="none" anchor="ctr"/>
            <a:lstStyle/>
            <a:p>
              <a:pPr>
                <a:defRPr/>
              </a:pPr>
              <a:endParaRPr lang="zh-CN" altLang="en-US"/>
            </a:p>
          </p:txBody>
        </p:sp>
      </p:grpSp>
      <p:sp>
        <p:nvSpPr>
          <p:cNvPr id="112676" name="Text Box 36"/>
          <p:cNvSpPr txBox="1">
            <a:spLocks noChangeArrowheads="1"/>
          </p:cNvSpPr>
          <p:nvPr/>
        </p:nvSpPr>
        <p:spPr bwMode="auto">
          <a:xfrm>
            <a:off x="9097963" y="4008438"/>
            <a:ext cx="7696200" cy="850900"/>
          </a:xfrm>
          <a:prstGeom prst="rect">
            <a:avLst/>
          </a:prstGeom>
          <a:solidFill>
            <a:srgbClr val="F8F8F8"/>
          </a:solidFill>
          <a:ln w="28575">
            <a:solidFill>
              <a:srgbClr val="3366FF"/>
            </a:solidFill>
            <a:miter lim="800000"/>
            <a:headEnd/>
            <a:tailEnd/>
          </a:ln>
          <a:effectLst>
            <a:outerShdw dist="35921" dir="2700000" algn="ctr" rotWithShape="0">
              <a:schemeClr val="bg2"/>
            </a:outerShdw>
          </a:effectLst>
        </p:spPr>
        <p:txBody>
          <a:bodyPr>
            <a:spAutoFit/>
          </a:bodyPr>
          <a:lstStyle/>
          <a:p>
            <a:pPr defTabSz="1543050">
              <a:defRPr/>
            </a:pPr>
            <a:r>
              <a:rPr lang="zh-CN" altLang="en-US" sz="2400" dirty="0"/>
              <a:t>项目定位与开发是本案核心，其成功与否直接影响到本案商业的成败和项目价值；</a:t>
            </a:r>
          </a:p>
        </p:txBody>
      </p:sp>
      <p:sp>
        <p:nvSpPr>
          <p:cNvPr id="112677" name="Text Box 37"/>
          <p:cNvSpPr txBox="1">
            <a:spLocks noChangeArrowheads="1"/>
          </p:cNvSpPr>
          <p:nvPr/>
        </p:nvSpPr>
        <p:spPr bwMode="auto">
          <a:xfrm>
            <a:off x="9113838" y="5576888"/>
            <a:ext cx="7678737" cy="990600"/>
          </a:xfrm>
          <a:prstGeom prst="rect">
            <a:avLst/>
          </a:prstGeom>
          <a:solidFill>
            <a:schemeClr val="bg1"/>
          </a:solidFill>
          <a:ln w="28575">
            <a:solidFill>
              <a:srgbClr val="003BF6"/>
            </a:solidFill>
            <a:miter lim="800000"/>
            <a:headEnd/>
            <a:tailEnd/>
          </a:ln>
          <a:effectLst>
            <a:outerShdw dist="35921" dir="2700000" algn="ctr" rotWithShape="0">
              <a:schemeClr val="bg2"/>
            </a:outerShdw>
          </a:effectLst>
        </p:spPr>
        <p:txBody>
          <a:bodyPr anchor="ctr"/>
          <a:lstStyle/>
          <a:p>
            <a:pPr algn="ctr" defTabSz="1543050">
              <a:defRPr/>
            </a:pPr>
            <a:r>
              <a:rPr lang="zh-CN" altLang="en-US" sz="2800" b="1" dirty="0"/>
              <a:t>关联问题：</a:t>
            </a:r>
            <a:r>
              <a:rPr lang="zh-CN" altLang="en-US" sz="2800" b="1" u="sng" dirty="0">
                <a:solidFill>
                  <a:srgbClr val="0033CC"/>
                </a:solidFill>
              </a:rPr>
              <a:t>地下商业街业态和产品定位，两者能否在开发阶段共融？</a:t>
            </a:r>
          </a:p>
        </p:txBody>
      </p:sp>
      <p:sp>
        <p:nvSpPr>
          <p:cNvPr id="112678" name="Text Box 38"/>
          <p:cNvSpPr txBox="1">
            <a:spLocks noChangeArrowheads="1"/>
          </p:cNvSpPr>
          <p:nvPr/>
        </p:nvSpPr>
        <p:spPr bwMode="auto">
          <a:xfrm>
            <a:off x="9105900" y="6924675"/>
            <a:ext cx="7696200" cy="1216025"/>
          </a:xfrm>
          <a:prstGeom prst="rect">
            <a:avLst/>
          </a:prstGeom>
          <a:solidFill>
            <a:srgbClr val="F8F8F8"/>
          </a:solidFill>
          <a:ln w="28575">
            <a:solidFill>
              <a:srgbClr val="3366FF"/>
            </a:solidFill>
            <a:miter lim="800000"/>
            <a:headEnd/>
            <a:tailEnd/>
          </a:ln>
          <a:effectLst>
            <a:outerShdw dist="35921" dir="2700000" algn="ctr" rotWithShape="0">
              <a:schemeClr val="bg2"/>
            </a:outerShdw>
          </a:effectLst>
        </p:spPr>
        <p:txBody>
          <a:bodyPr>
            <a:spAutoFit/>
          </a:bodyPr>
          <a:lstStyle/>
          <a:p>
            <a:pPr defTabSz="1543050">
              <a:buFontTx/>
              <a:buBlip>
                <a:blip r:embed="rId2"/>
              </a:buBlip>
              <a:defRPr/>
            </a:pPr>
            <a:r>
              <a:rPr lang="zh-CN" altLang="en-US" sz="2400"/>
              <a:t>本案的商铺格局与经营业态的共融对其运营的成败有极大影响；</a:t>
            </a:r>
          </a:p>
          <a:p>
            <a:pPr defTabSz="1543050">
              <a:defRPr/>
            </a:pPr>
            <a:endParaRPr lang="en-US" altLang="zh-CN" sz="2400"/>
          </a:p>
        </p:txBody>
      </p:sp>
      <p:grpSp>
        <p:nvGrpSpPr>
          <p:cNvPr id="3" name="Group 40"/>
          <p:cNvGrpSpPr>
            <a:grpSpLocks/>
          </p:cNvGrpSpPr>
          <p:nvPr/>
        </p:nvGrpSpPr>
        <p:grpSpPr bwMode="auto">
          <a:xfrm>
            <a:off x="639763" y="3565525"/>
            <a:ext cx="7924800" cy="4686300"/>
            <a:chOff x="80" y="536"/>
            <a:chExt cx="5544" cy="3080"/>
          </a:xfrm>
          <a:effectLst>
            <a:outerShdw blurRad="50800" dist="38100" dir="2700000" algn="tl" rotWithShape="0">
              <a:prstClr val="black">
                <a:alpha val="40000"/>
              </a:prstClr>
            </a:outerShdw>
          </a:effectLst>
        </p:grpSpPr>
        <p:pic>
          <p:nvPicPr>
            <p:cNvPr id="22538" name="Picture 19" descr="C:\Documents and Settings\wang_cc.gds\桌面\总平面图.jpg"/>
            <p:cNvPicPr>
              <a:picLocks noChangeAspect="1" noChangeArrowheads="1"/>
            </p:cNvPicPr>
            <p:nvPr/>
          </p:nvPicPr>
          <p:blipFill>
            <a:blip r:embed="rId3"/>
            <a:srcRect/>
            <a:stretch>
              <a:fillRect/>
            </a:stretch>
          </p:blipFill>
          <p:spPr bwMode="auto">
            <a:xfrm>
              <a:off x="80" y="536"/>
              <a:ext cx="5544" cy="3080"/>
            </a:xfrm>
            <a:prstGeom prst="rect">
              <a:avLst/>
            </a:prstGeom>
            <a:noFill/>
            <a:ln w="9525">
              <a:noFill/>
              <a:miter lim="800000"/>
              <a:headEnd/>
              <a:tailEnd/>
            </a:ln>
          </p:spPr>
        </p:pic>
        <p:sp>
          <p:nvSpPr>
            <p:cNvPr id="12" name="任意多边形 11"/>
            <p:cNvSpPr/>
            <p:nvPr/>
          </p:nvSpPr>
          <p:spPr>
            <a:xfrm>
              <a:off x="1088" y="2520"/>
              <a:ext cx="3144" cy="415"/>
            </a:xfrm>
            <a:custGeom>
              <a:avLst/>
              <a:gdLst>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708660 w 4991100"/>
                <a:gd name="connsiteY11" fmla="*/ 91440 h 662940"/>
                <a:gd name="connsiteX12" fmla="*/ 1447800 w 4991100"/>
                <a:gd name="connsiteY12" fmla="*/ 60960 h 662940"/>
                <a:gd name="connsiteX13" fmla="*/ 2788920 w 4991100"/>
                <a:gd name="connsiteY13" fmla="*/ 22860 h 662940"/>
                <a:gd name="connsiteX14" fmla="*/ 4251960 w 4991100"/>
                <a:gd name="connsiteY14" fmla="*/ 22860 h 662940"/>
                <a:gd name="connsiteX15" fmla="*/ 4983480 w 4991100"/>
                <a:gd name="connsiteY15"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708660 w 4991100"/>
                <a:gd name="connsiteY11" fmla="*/ 91440 h 662940"/>
                <a:gd name="connsiteX12" fmla="*/ 698500 w 4991100"/>
                <a:gd name="connsiteY12" fmla="*/ 95159 h 662940"/>
                <a:gd name="connsiteX13" fmla="*/ 1447800 w 4991100"/>
                <a:gd name="connsiteY13" fmla="*/ 60960 h 662940"/>
                <a:gd name="connsiteX14" fmla="*/ 2788920 w 4991100"/>
                <a:gd name="connsiteY14" fmla="*/ 22860 h 662940"/>
                <a:gd name="connsiteX15" fmla="*/ 4251960 w 4991100"/>
                <a:gd name="connsiteY15" fmla="*/ 22860 h 662940"/>
                <a:gd name="connsiteX16" fmla="*/ 4983480 w 4991100"/>
                <a:gd name="connsiteY16"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708660 w 4991100"/>
                <a:gd name="connsiteY11" fmla="*/ 91440 h 662940"/>
                <a:gd name="connsiteX12" fmla="*/ 1447800 w 4991100"/>
                <a:gd name="connsiteY12" fmla="*/ 60960 h 662940"/>
                <a:gd name="connsiteX13" fmla="*/ 2788920 w 4991100"/>
                <a:gd name="connsiteY13" fmla="*/ 22860 h 662940"/>
                <a:gd name="connsiteX14" fmla="*/ 4251960 w 4991100"/>
                <a:gd name="connsiteY14" fmla="*/ 22860 h 662940"/>
                <a:gd name="connsiteX15" fmla="*/ 4983480 w 4991100"/>
                <a:gd name="connsiteY15"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708660 w 4991100"/>
                <a:gd name="connsiteY11" fmla="*/ 91440 h 662940"/>
                <a:gd name="connsiteX12" fmla="*/ 2788920 w 4991100"/>
                <a:gd name="connsiteY12" fmla="*/ 22860 h 662940"/>
                <a:gd name="connsiteX13" fmla="*/ 4251960 w 4991100"/>
                <a:gd name="connsiteY13" fmla="*/ 22860 h 662940"/>
                <a:gd name="connsiteX14" fmla="*/ 4983480 w 4991100"/>
                <a:gd name="connsiteY14"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2788920 w 4991100"/>
                <a:gd name="connsiteY11" fmla="*/ 22860 h 662940"/>
                <a:gd name="connsiteX12" fmla="*/ 4251960 w 4991100"/>
                <a:gd name="connsiteY12" fmla="*/ 22860 h 662940"/>
                <a:gd name="connsiteX13" fmla="*/ 4983480 w 4991100"/>
                <a:gd name="connsiteY13"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4251960 w 4991100"/>
                <a:gd name="connsiteY11" fmla="*/ 22860 h 662940"/>
                <a:gd name="connsiteX12" fmla="*/ 4983480 w 4991100"/>
                <a:gd name="connsiteY12"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4308475 w 4991100"/>
                <a:gd name="connsiteY11" fmla="*/ 50751 h 662940"/>
                <a:gd name="connsiteX12" fmla="*/ 4983480 w 4991100"/>
                <a:gd name="connsiteY12"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5720 w 4991100"/>
                <a:gd name="connsiteY10" fmla="*/ 91440 h 662940"/>
                <a:gd name="connsiteX11" fmla="*/ 4983480 w 4991100"/>
                <a:gd name="connsiteY11" fmla="*/ 0 h 662940"/>
                <a:gd name="connsiteX0" fmla="*/ 4983480 w 4991100"/>
                <a:gd name="connsiteY0" fmla="*/ 0 h 662940"/>
                <a:gd name="connsiteX1" fmla="*/ 4991100 w 4991100"/>
                <a:gd name="connsiteY1" fmla="*/ 243840 h 662940"/>
                <a:gd name="connsiteX2" fmla="*/ 1028700 w 4991100"/>
                <a:gd name="connsiteY2" fmla="*/ 266700 h 662940"/>
                <a:gd name="connsiteX3" fmla="*/ 1005840 w 4991100"/>
                <a:gd name="connsiteY3" fmla="*/ 312420 h 662940"/>
                <a:gd name="connsiteX4" fmla="*/ 746760 w 4991100"/>
                <a:gd name="connsiteY4" fmla="*/ 320040 h 662940"/>
                <a:gd name="connsiteX5" fmla="*/ 723900 w 4991100"/>
                <a:gd name="connsiteY5" fmla="*/ 449580 h 662940"/>
                <a:gd name="connsiteX6" fmla="*/ 739140 w 4991100"/>
                <a:gd name="connsiteY6" fmla="*/ 647700 h 662940"/>
                <a:gd name="connsiteX7" fmla="*/ 624840 w 4991100"/>
                <a:gd name="connsiteY7" fmla="*/ 662940 h 662940"/>
                <a:gd name="connsiteX8" fmla="*/ 45720 w 4991100"/>
                <a:gd name="connsiteY8" fmla="*/ 601980 h 662940"/>
                <a:gd name="connsiteX9" fmla="*/ 0 w 4991100"/>
                <a:gd name="connsiteY9" fmla="*/ 510540 h 662940"/>
                <a:gd name="connsiteX10" fmla="*/ 41275 w 4991100"/>
                <a:gd name="connsiteY10" fmla="*/ 50751 h 662940"/>
                <a:gd name="connsiteX11" fmla="*/ 4983480 w 4991100"/>
                <a:gd name="connsiteY11" fmla="*/ 0 h 662940"/>
                <a:gd name="connsiteX0" fmla="*/ 4986655 w 4994275"/>
                <a:gd name="connsiteY0" fmla="*/ 0 h 662940"/>
                <a:gd name="connsiteX1" fmla="*/ 4994275 w 4994275"/>
                <a:gd name="connsiteY1" fmla="*/ 243840 h 662940"/>
                <a:gd name="connsiteX2" fmla="*/ 1031875 w 4994275"/>
                <a:gd name="connsiteY2" fmla="*/ 266700 h 662940"/>
                <a:gd name="connsiteX3" fmla="*/ 1009015 w 4994275"/>
                <a:gd name="connsiteY3" fmla="*/ 312420 h 662940"/>
                <a:gd name="connsiteX4" fmla="*/ 749935 w 4994275"/>
                <a:gd name="connsiteY4" fmla="*/ 320040 h 662940"/>
                <a:gd name="connsiteX5" fmla="*/ 727075 w 4994275"/>
                <a:gd name="connsiteY5" fmla="*/ 449580 h 662940"/>
                <a:gd name="connsiteX6" fmla="*/ 742315 w 4994275"/>
                <a:gd name="connsiteY6" fmla="*/ 647700 h 662940"/>
                <a:gd name="connsiteX7" fmla="*/ 628015 w 4994275"/>
                <a:gd name="connsiteY7" fmla="*/ 662940 h 662940"/>
                <a:gd name="connsiteX8" fmla="*/ 48895 w 4994275"/>
                <a:gd name="connsiteY8" fmla="*/ 601980 h 662940"/>
                <a:gd name="connsiteX9" fmla="*/ 3175 w 4994275"/>
                <a:gd name="connsiteY9" fmla="*/ 510540 h 662940"/>
                <a:gd name="connsiteX10" fmla="*/ 0 w 4994275"/>
                <a:gd name="connsiteY10" fmla="*/ 50751 h 662940"/>
                <a:gd name="connsiteX11" fmla="*/ 4986655 w 4994275"/>
                <a:gd name="connsiteY11" fmla="*/ 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94275" h="662940">
                  <a:moveTo>
                    <a:pt x="4986655" y="0"/>
                  </a:moveTo>
                  <a:lnTo>
                    <a:pt x="4994275" y="243840"/>
                  </a:lnTo>
                  <a:lnTo>
                    <a:pt x="1031875" y="266700"/>
                  </a:lnTo>
                  <a:lnTo>
                    <a:pt x="1009015" y="312420"/>
                  </a:lnTo>
                  <a:lnTo>
                    <a:pt x="749935" y="320040"/>
                  </a:lnTo>
                  <a:lnTo>
                    <a:pt x="727075" y="449580"/>
                  </a:lnTo>
                  <a:lnTo>
                    <a:pt x="742315" y="647700"/>
                  </a:lnTo>
                  <a:lnTo>
                    <a:pt x="628015" y="662940"/>
                  </a:lnTo>
                  <a:lnTo>
                    <a:pt x="48895" y="601980"/>
                  </a:lnTo>
                  <a:lnTo>
                    <a:pt x="3175" y="510540"/>
                  </a:lnTo>
                  <a:cubicBezTo>
                    <a:pt x="2117" y="357277"/>
                    <a:pt x="1058" y="204014"/>
                    <a:pt x="0" y="50751"/>
                  </a:cubicBezTo>
                  <a:lnTo>
                    <a:pt x="4986655" y="0"/>
                  </a:lnTo>
                  <a:close/>
                </a:path>
              </a:pathLst>
            </a:custGeom>
            <a:solidFill>
              <a:srgbClr val="FFC000">
                <a:alpha val="80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任意多边形 12"/>
            <p:cNvSpPr/>
            <p:nvPr/>
          </p:nvSpPr>
          <p:spPr>
            <a:xfrm>
              <a:off x="1161" y="1902"/>
              <a:ext cx="3006" cy="282"/>
            </a:xfrm>
            <a:custGeom>
              <a:avLst/>
              <a:gdLst>
                <a:gd name="connsiteX0" fmla="*/ 4743450 w 4772025"/>
                <a:gd name="connsiteY0" fmla="*/ 423863 h 442913"/>
                <a:gd name="connsiteX1" fmla="*/ 4772025 w 4772025"/>
                <a:gd name="connsiteY1" fmla="*/ 276225 h 442913"/>
                <a:gd name="connsiteX2" fmla="*/ 2933700 w 4772025"/>
                <a:gd name="connsiteY2" fmla="*/ 300038 h 442913"/>
                <a:gd name="connsiteX3" fmla="*/ 2967037 w 4772025"/>
                <a:gd name="connsiteY3" fmla="*/ 85725 h 442913"/>
                <a:gd name="connsiteX4" fmla="*/ 2428875 w 4772025"/>
                <a:gd name="connsiteY4" fmla="*/ 0 h 442913"/>
                <a:gd name="connsiteX5" fmla="*/ 2357437 w 4772025"/>
                <a:gd name="connsiteY5" fmla="*/ 300038 h 442913"/>
                <a:gd name="connsiteX6" fmla="*/ 381000 w 4772025"/>
                <a:gd name="connsiteY6" fmla="*/ 280988 h 442913"/>
                <a:gd name="connsiteX7" fmla="*/ 304800 w 4772025"/>
                <a:gd name="connsiteY7" fmla="*/ 95250 h 442913"/>
                <a:gd name="connsiteX8" fmla="*/ 19050 w 4772025"/>
                <a:gd name="connsiteY8" fmla="*/ 100013 h 442913"/>
                <a:gd name="connsiteX9" fmla="*/ 0 w 4772025"/>
                <a:gd name="connsiteY9" fmla="*/ 290513 h 442913"/>
                <a:gd name="connsiteX10" fmla="*/ 19050 w 4772025"/>
                <a:gd name="connsiteY10" fmla="*/ 376238 h 442913"/>
                <a:gd name="connsiteX11" fmla="*/ 76200 w 4772025"/>
                <a:gd name="connsiteY11" fmla="*/ 433388 h 442913"/>
                <a:gd name="connsiteX12" fmla="*/ 280987 w 4772025"/>
                <a:gd name="connsiteY12" fmla="*/ 442913 h 442913"/>
                <a:gd name="connsiteX13" fmla="*/ 4743450 w 4772025"/>
                <a:gd name="connsiteY13" fmla="*/ 42386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72025" h="442913">
                  <a:moveTo>
                    <a:pt x="4743450" y="423863"/>
                  </a:moveTo>
                  <a:lnTo>
                    <a:pt x="4772025" y="276225"/>
                  </a:lnTo>
                  <a:lnTo>
                    <a:pt x="2933700" y="300038"/>
                  </a:lnTo>
                  <a:lnTo>
                    <a:pt x="2967037" y="85725"/>
                  </a:lnTo>
                  <a:lnTo>
                    <a:pt x="2428875" y="0"/>
                  </a:lnTo>
                  <a:lnTo>
                    <a:pt x="2357437" y="300038"/>
                  </a:lnTo>
                  <a:lnTo>
                    <a:pt x="381000" y="280988"/>
                  </a:lnTo>
                  <a:lnTo>
                    <a:pt x="304800" y="95250"/>
                  </a:lnTo>
                  <a:lnTo>
                    <a:pt x="19050" y="100013"/>
                  </a:lnTo>
                  <a:lnTo>
                    <a:pt x="0" y="290513"/>
                  </a:lnTo>
                  <a:lnTo>
                    <a:pt x="19050" y="376238"/>
                  </a:lnTo>
                  <a:lnTo>
                    <a:pt x="76200" y="433388"/>
                  </a:lnTo>
                  <a:lnTo>
                    <a:pt x="280987" y="442913"/>
                  </a:lnTo>
                  <a:lnTo>
                    <a:pt x="4743450" y="423863"/>
                  </a:lnTo>
                  <a:close/>
                </a:path>
              </a:pathLst>
            </a:custGeom>
            <a:solidFill>
              <a:srgbClr val="FFC000">
                <a:alpha val="80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任意多边形 13"/>
            <p:cNvSpPr/>
            <p:nvPr/>
          </p:nvSpPr>
          <p:spPr>
            <a:xfrm>
              <a:off x="3144" y="1472"/>
              <a:ext cx="1020" cy="620"/>
            </a:xfrm>
            <a:custGeom>
              <a:avLst/>
              <a:gdLst>
                <a:gd name="connsiteX0" fmla="*/ 781050 w 1619250"/>
                <a:gd name="connsiteY0" fmla="*/ 127000 h 984250"/>
                <a:gd name="connsiteX1" fmla="*/ 1619250 w 1619250"/>
                <a:gd name="connsiteY1" fmla="*/ 177800 h 984250"/>
                <a:gd name="connsiteX2" fmla="*/ 1587500 w 1619250"/>
                <a:gd name="connsiteY2" fmla="*/ 971550 h 984250"/>
                <a:gd name="connsiteX3" fmla="*/ 0 w 1619250"/>
                <a:gd name="connsiteY3" fmla="*/ 984250 h 984250"/>
                <a:gd name="connsiteX4" fmla="*/ 146050 w 1619250"/>
                <a:gd name="connsiteY4" fmla="*/ 0 h 984250"/>
                <a:gd name="connsiteX5" fmla="*/ 781050 w 1619250"/>
                <a:gd name="connsiteY5" fmla="*/ 127000 h 98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0" h="984250">
                  <a:moveTo>
                    <a:pt x="781050" y="127000"/>
                  </a:moveTo>
                  <a:lnTo>
                    <a:pt x="1619250" y="177800"/>
                  </a:lnTo>
                  <a:lnTo>
                    <a:pt x="1587500" y="971550"/>
                  </a:lnTo>
                  <a:lnTo>
                    <a:pt x="0" y="984250"/>
                  </a:lnTo>
                  <a:lnTo>
                    <a:pt x="146050" y="0"/>
                  </a:lnTo>
                  <a:lnTo>
                    <a:pt x="781050" y="127000"/>
                  </a:lnTo>
                  <a:close/>
                </a:path>
              </a:pathLst>
            </a:custGeom>
            <a:solidFill>
              <a:srgbClr val="00B0F0">
                <a:alpha val="6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6" name="任意多边形 15"/>
            <p:cNvSpPr/>
            <p:nvPr/>
          </p:nvSpPr>
          <p:spPr>
            <a:xfrm>
              <a:off x="2420" y="1336"/>
              <a:ext cx="644" cy="752"/>
            </a:xfrm>
            <a:custGeom>
              <a:avLst/>
              <a:gdLst>
                <a:gd name="connsiteX0" fmla="*/ 1022350 w 1022350"/>
                <a:gd name="connsiteY0" fmla="*/ 234950 h 1193800"/>
                <a:gd name="connsiteX1" fmla="*/ 971550 w 1022350"/>
                <a:gd name="connsiteY1" fmla="*/ 990600 h 1193800"/>
                <a:gd name="connsiteX2" fmla="*/ 438150 w 1022350"/>
                <a:gd name="connsiteY2" fmla="*/ 895350 h 1193800"/>
                <a:gd name="connsiteX3" fmla="*/ 355600 w 1022350"/>
                <a:gd name="connsiteY3" fmla="*/ 1193800 h 1193800"/>
                <a:gd name="connsiteX4" fmla="*/ 63500 w 1022350"/>
                <a:gd name="connsiteY4" fmla="*/ 1181100 h 1193800"/>
                <a:gd name="connsiteX5" fmla="*/ 260350 w 1022350"/>
                <a:gd name="connsiteY5" fmla="*/ 196850 h 1193800"/>
                <a:gd name="connsiteX6" fmla="*/ 0 w 1022350"/>
                <a:gd name="connsiteY6" fmla="*/ 127000 h 1193800"/>
                <a:gd name="connsiteX7" fmla="*/ 38100 w 1022350"/>
                <a:gd name="connsiteY7" fmla="*/ 0 h 1193800"/>
                <a:gd name="connsiteX8" fmla="*/ 1022350 w 1022350"/>
                <a:gd name="connsiteY8" fmla="*/ 23495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 h="1193800">
                  <a:moveTo>
                    <a:pt x="1022350" y="234950"/>
                  </a:moveTo>
                  <a:lnTo>
                    <a:pt x="971550" y="990600"/>
                  </a:lnTo>
                  <a:lnTo>
                    <a:pt x="438150" y="895350"/>
                  </a:lnTo>
                  <a:lnTo>
                    <a:pt x="355600" y="1193800"/>
                  </a:lnTo>
                  <a:lnTo>
                    <a:pt x="63500" y="1181100"/>
                  </a:lnTo>
                  <a:lnTo>
                    <a:pt x="260350" y="196850"/>
                  </a:lnTo>
                  <a:lnTo>
                    <a:pt x="0" y="127000"/>
                  </a:lnTo>
                  <a:lnTo>
                    <a:pt x="38100" y="0"/>
                  </a:lnTo>
                  <a:lnTo>
                    <a:pt x="1022350" y="234950"/>
                  </a:lnTo>
                  <a:close/>
                </a:path>
              </a:pathLst>
            </a:custGeom>
            <a:solidFill>
              <a:srgbClr val="00B0F0">
                <a:alpha val="6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任意多边形 16"/>
            <p:cNvSpPr/>
            <p:nvPr/>
          </p:nvSpPr>
          <p:spPr>
            <a:xfrm>
              <a:off x="1556" y="2684"/>
              <a:ext cx="2640" cy="748"/>
            </a:xfrm>
            <a:custGeom>
              <a:avLst/>
              <a:gdLst>
                <a:gd name="connsiteX0" fmla="*/ 0 w 4191000"/>
                <a:gd name="connsiteY0" fmla="*/ 361950 h 1187450"/>
                <a:gd name="connsiteX1" fmla="*/ 501650 w 4191000"/>
                <a:gd name="connsiteY1" fmla="*/ 368300 h 1187450"/>
                <a:gd name="connsiteX2" fmla="*/ 501650 w 4191000"/>
                <a:gd name="connsiteY2" fmla="*/ 431800 h 1187450"/>
                <a:gd name="connsiteX3" fmla="*/ 1155700 w 4191000"/>
                <a:gd name="connsiteY3" fmla="*/ 793750 h 1187450"/>
                <a:gd name="connsiteX4" fmla="*/ 1270000 w 4191000"/>
                <a:gd name="connsiteY4" fmla="*/ 717550 h 1187450"/>
                <a:gd name="connsiteX5" fmla="*/ 1346200 w 4191000"/>
                <a:gd name="connsiteY5" fmla="*/ 920750 h 1187450"/>
                <a:gd name="connsiteX6" fmla="*/ 1543050 w 4191000"/>
                <a:gd name="connsiteY6" fmla="*/ 1130300 h 1187450"/>
                <a:gd name="connsiteX7" fmla="*/ 1708150 w 4191000"/>
                <a:gd name="connsiteY7" fmla="*/ 1187450 h 1187450"/>
                <a:gd name="connsiteX8" fmla="*/ 1790700 w 4191000"/>
                <a:gd name="connsiteY8" fmla="*/ 1104900 h 1187450"/>
                <a:gd name="connsiteX9" fmla="*/ 1822450 w 4191000"/>
                <a:gd name="connsiteY9" fmla="*/ 965200 h 1187450"/>
                <a:gd name="connsiteX10" fmla="*/ 1822450 w 4191000"/>
                <a:gd name="connsiteY10" fmla="*/ 628650 h 1187450"/>
                <a:gd name="connsiteX11" fmla="*/ 1873250 w 4191000"/>
                <a:gd name="connsiteY11" fmla="*/ 635000 h 1187450"/>
                <a:gd name="connsiteX12" fmla="*/ 4083050 w 4191000"/>
                <a:gd name="connsiteY12" fmla="*/ 635000 h 1187450"/>
                <a:gd name="connsiteX13" fmla="*/ 4095750 w 4191000"/>
                <a:gd name="connsiteY13" fmla="*/ 285750 h 1187450"/>
                <a:gd name="connsiteX14" fmla="*/ 4191000 w 4191000"/>
                <a:gd name="connsiteY14" fmla="*/ 273050 h 1187450"/>
                <a:gd name="connsiteX15" fmla="*/ 4191000 w 4191000"/>
                <a:gd name="connsiteY15" fmla="*/ 0 h 1187450"/>
                <a:gd name="connsiteX16" fmla="*/ 311150 w 4191000"/>
                <a:gd name="connsiteY16" fmla="*/ 0 h 1187450"/>
                <a:gd name="connsiteX17" fmla="*/ 241300 w 4191000"/>
                <a:gd name="connsiteY17" fmla="*/ 63500 h 1187450"/>
                <a:gd name="connsiteX18" fmla="*/ 12700 w 4191000"/>
                <a:gd name="connsiteY18" fmla="*/ 76200 h 1187450"/>
                <a:gd name="connsiteX19" fmla="*/ 0 w 4191000"/>
                <a:gd name="connsiteY19" fmla="*/ 36195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0" h="1187450">
                  <a:moveTo>
                    <a:pt x="0" y="361950"/>
                  </a:moveTo>
                  <a:lnTo>
                    <a:pt x="501650" y="368300"/>
                  </a:lnTo>
                  <a:lnTo>
                    <a:pt x="501650" y="431800"/>
                  </a:lnTo>
                  <a:lnTo>
                    <a:pt x="1155700" y="793750"/>
                  </a:lnTo>
                  <a:lnTo>
                    <a:pt x="1270000" y="717550"/>
                  </a:lnTo>
                  <a:lnTo>
                    <a:pt x="1346200" y="920750"/>
                  </a:lnTo>
                  <a:lnTo>
                    <a:pt x="1543050" y="1130300"/>
                  </a:lnTo>
                  <a:lnTo>
                    <a:pt x="1708150" y="1187450"/>
                  </a:lnTo>
                  <a:lnTo>
                    <a:pt x="1790700" y="1104900"/>
                  </a:lnTo>
                  <a:lnTo>
                    <a:pt x="1822450" y="965200"/>
                  </a:lnTo>
                  <a:lnTo>
                    <a:pt x="1822450" y="628650"/>
                  </a:lnTo>
                  <a:lnTo>
                    <a:pt x="1873250" y="635000"/>
                  </a:lnTo>
                  <a:lnTo>
                    <a:pt x="4083050" y="635000"/>
                  </a:lnTo>
                  <a:lnTo>
                    <a:pt x="4095750" y="285750"/>
                  </a:lnTo>
                  <a:lnTo>
                    <a:pt x="4191000" y="273050"/>
                  </a:lnTo>
                  <a:lnTo>
                    <a:pt x="4191000" y="0"/>
                  </a:lnTo>
                  <a:lnTo>
                    <a:pt x="311150" y="0"/>
                  </a:lnTo>
                  <a:lnTo>
                    <a:pt x="241300" y="63500"/>
                  </a:lnTo>
                  <a:lnTo>
                    <a:pt x="12700" y="76200"/>
                  </a:lnTo>
                  <a:lnTo>
                    <a:pt x="0" y="361950"/>
                  </a:lnTo>
                  <a:close/>
                </a:path>
              </a:pathLst>
            </a:custGeom>
            <a:solidFill>
              <a:srgbClr val="00B0F0">
                <a:alpha val="6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9" name="任意多边形 18"/>
            <p:cNvSpPr/>
            <p:nvPr/>
          </p:nvSpPr>
          <p:spPr>
            <a:xfrm>
              <a:off x="1216" y="1296"/>
              <a:ext cx="880" cy="804"/>
            </a:xfrm>
            <a:custGeom>
              <a:avLst/>
              <a:gdLst>
                <a:gd name="connsiteX0" fmla="*/ 120650 w 1397000"/>
                <a:gd name="connsiteY0" fmla="*/ 0 h 1276350"/>
                <a:gd name="connsiteX1" fmla="*/ 1301750 w 1397000"/>
                <a:gd name="connsiteY1" fmla="*/ 57150 h 1276350"/>
                <a:gd name="connsiteX2" fmla="*/ 1397000 w 1397000"/>
                <a:gd name="connsiteY2" fmla="*/ 127000 h 1276350"/>
                <a:gd name="connsiteX3" fmla="*/ 1168400 w 1397000"/>
                <a:gd name="connsiteY3" fmla="*/ 1276350 h 1276350"/>
                <a:gd name="connsiteX4" fmla="*/ 514350 w 1397000"/>
                <a:gd name="connsiteY4" fmla="*/ 1250950 h 1276350"/>
                <a:gd name="connsiteX5" fmla="*/ 603250 w 1397000"/>
                <a:gd name="connsiteY5" fmla="*/ 1009650 h 1276350"/>
                <a:gd name="connsiteX6" fmla="*/ 520700 w 1397000"/>
                <a:gd name="connsiteY6" fmla="*/ 977900 h 1276350"/>
                <a:gd name="connsiteX7" fmla="*/ 215900 w 1397000"/>
                <a:gd name="connsiteY7" fmla="*/ 952500 h 1276350"/>
                <a:gd name="connsiteX8" fmla="*/ 107950 w 1397000"/>
                <a:gd name="connsiteY8" fmla="*/ 685800 h 1276350"/>
                <a:gd name="connsiteX9" fmla="*/ 0 w 1397000"/>
                <a:gd name="connsiteY9" fmla="*/ 685800 h 1276350"/>
                <a:gd name="connsiteX10" fmla="*/ 120650 w 1397000"/>
                <a:gd name="connsiteY10" fmla="*/ 0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7000" h="1276350">
                  <a:moveTo>
                    <a:pt x="120650" y="0"/>
                  </a:moveTo>
                  <a:lnTo>
                    <a:pt x="1301750" y="57150"/>
                  </a:lnTo>
                  <a:lnTo>
                    <a:pt x="1397000" y="127000"/>
                  </a:lnTo>
                  <a:lnTo>
                    <a:pt x="1168400" y="1276350"/>
                  </a:lnTo>
                  <a:lnTo>
                    <a:pt x="514350" y="1250950"/>
                  </a:lnTo>
                  <a:lnTo>
                    <a:pt x="603250" y="1009650"/>
                  </a:lnTo>
                  <a:lnTo>
                    <a:pt x="520700" y="977900"/>
                  </a:lnTo>
                  <a:lnTo>
                    <a:pt x="215900" y="952500"/>
                  </a:lnTo>
                  <a:lnTo>
                    <a:pt x="107950" y="685800"/>
                  </a:lnTo>
                  <a:lnTo>
                    <a:pt x="0" y="685800"/>
                  </a:lnTo>
                  <a:lnTo>
                    <a:pt x="120650" y="0"/>
                  </a:lnTo>
                  <a:close/>
                </a:path>
              </a:pathLst>
            </a:custGeom>
            <a:solidFill>
              <a:srgbClr val="00B0F0">
                <a:alpha val="6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8" name="矩形 17"/>
            <p:cNvSpPr/>
            <p:nvPr/>
          </p:nvSpPr>
          <p:spPr>
            <a:xfrm>
              <a:off x="976" y="2552"/>
              <a:ext cx="83" cy="5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1" name="矩形 20"/>
            <p:cNvSpPr/>
            <p:nvPr/>
          </p:nvSpPr>
          <p:spPr>
            <a:xfrm>
              <a:off x="4616" y="2132"/>
              <a:ext cx="140" cy="53"/>
            </a:xfrm>
            <a:prstGeom prst="rect">
              <a:avLst/>
            </a:prstGeom>
            <a:solidFill>
              <a:srgbClr val="FF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0" name="矩形 19"/>
            <p:cNvSpPr/>
            <p:nvPr/>
          </p:nvSpPr>
          <p:spPr>
            <a:xfrm>
              <a:off x="920" y="2188"/>
              <a:ext cx="3696" cy="336"/>
            </a:xfrm>
            <a:prstGeom prst="rect">
              <a:avLst/>
            </a:prstGeom>
            <a:solidFill>
              <a:srgbClr val="FF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12673">
                                            <p:txEl>
                                              <p:pRg st="0" end="0"/>
                                            </p:txEl>
                                          </p:spTgt>
                                        </p:tgtEl>
                                        <p:attrNameLst>
                                          <p:attrName>style.visibility</p:attrName>
                                        </p:attrNameLst>
                                      </p:cBhvr>
                                      <p:to>
                                        <p:strVal val="visible"/>
                                      </p:to>
                                    </p:set>
                                    <p:anim calcmode="discrete" valueType="clr">
                                      <p:cBhvr override="childStyle">
                                        <p:cTn id="7" dur="30"/>
                                        <p:tgtEl>
                                          <p:spTgt spid="11267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30"/>
                                        <p:tgtEl>
                                          <p:spTgt spid="112673">
                                            <p:txEl>
                                              <p:pRg st="0" end="0"/>
                                            </p:txEl>
                                          </p:spTgt>
                                        </p:tgtEl>
                                        <p:attrNameLst>
                                          <p:attrName>fillcolor</p:attrName>
                                        </p:attrNameLst>
                                      </p:cBhvr>
                                      <p:tavLst>
                                        <p:tav tm="0">
                                          <p:val>
                                            <p:clrVal>
                                              <a:schemeClr val="accent2"/>
                                            </p:clrVal>
                                          </p:val>
                                        </p:tav>
                                        <p:tav tm="50000">
                                          <p:val>
                                            <p:clrVal>
                                              <a:schemeClr val="hlink"/>
                                            </p:clrVal>
                                          </p:val>
                                        </p:tav>
                                      </p:tavLst>
                                    </p:anim>
                                    <p:set>
                                      <p:cBhvr>
                                        <p:cTn id="9" dur="30"/>
                                        <p:tgtEl>
                                          <p:spTgt spid="112673">
                                            <p:txEl>
                                              <p:pRg st="0" end="0"/>
                                            </p:txEl>
                                          </p:spTgt>
                                        </p:tgtEl>
                                        <p:attrNameLst>
                                          <p:attrName>fill.type</p:attrName>
                                        </p:attrNameLst>
                                      </p:cBhvr>
                                      <p:to>
                                        <p:strVal val="solid"/>
                                      </p:to>
                                    </p:set>
                                  </p:childTnLst>
                                </p:cTn>
                              </p:par>
                            </p:childTnLst>
                          </p:cTn>
                        </p:par>
                        <p:par>
                          <p:cTn id="10" fill="hold" nodeType="afterGroup">
                            <p:stCondLst>
                              <p:cond delay="525"/>
                            </p:stCondLst>
                            <p:childTnLst>
                              <p:par>
                                <p:cTn id="11" presetID="9"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nodeType="afterGroup">
                            <p:stCondLst>
                              <p:cond delay="1025"/>
                            </p:stCondLst>
                            <p:childTnLst>
                              <p:par>
                                <p:cTn id="15" presetID="17"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ppt_w/2"/>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1525"/>
                            </p:stCondLst>
                            <p:childTnLst>
                              <p:par>
                                <p:cTn id="22" presetID="10" presetClass="entr" presetSubtype="0" fill="hold" grpId="0" nodeType="afterEffect">
                                  <p:stCondLst>
                                    <p:cond delay="0"/>
                                  </p:stCondLst>
                                  <p:childTnLst>
                                    <p:set>
                                      <p:cBhvr>
                                        <p:cTn id="23" dur="1" fill="hold">
                                          <p:stCondLst>
                                            <p:cond delay="0"/>
                                          </p:stCondLst>
                                        </p:cTn>
                                        <p:tgtEl>
                                          <p:spTgt spid="112672"/>
                                        </p:tgtEl>
                                        <p:attrNameLst>
                                          <p:attrName>style.visibility</p:attrName>
                                        </p:attrNameLst>
                                      </p:cBhvr>
                                      <p:to>
                                        <p:strVal val="visible"/>
                                      </p:to>
                                    </p:set>
                                    <p:animEffect transition="in" filter="fade">
                                      <p:cBhvr>
                                        <p:cTn id="24" dur="500"/>
                                        <p:tgtEl>
                                          <p:spTgt spid="11267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2677"/>
                                        </p:tgtEl>
                                        <p:attrNameLst>
                                          <p:attrName>style.visibility</p:attrName>
                                        </p:attrNameLst>
                                      </p:cBhvr>
                                      <p:to>
                                        <p:strVal val="visible"/>
                                      </p:to>
                                    </p:set>
                                    <p:animEffect transition="in" filter="fade">
                                      <p:cBhvr>
                                        <p:cTn id="27" dur="500"/>
                                        <p:tgtEl>
                                          <p:spTgt spid="112677"/>
                                        </p:tgtEl>
                                      </p:cBhvr>
                                    </p:animEffect>
                                  </p:childTnLst>
                                </p:cTn>
                              </p:par>
                            </p:childTnLst>
                          </p:cTn>
                        </p:par>
                        <p:par>
                          <p:cTn id="28" fill="hold" nodeType="afterGroup">
                            <p:stCondLst>
                              <p:cond delay="2025"/>
                            </p:stCondLst>
                            <p:childTnLst>
                              <p:par>
                                <p:cTn id="29" presetID="10" presetClass="entr" presetSubtype="0" fill="hold" grpId="0" nodeType="afterEffect">
                                  <p:stCondLst>
                                    <p:cond delay="0"/>
                                  </p:stCondLst>
                                  <p:childTnLst>
                                    <p:set>
                                      <p:cBhvr>
                                        <p:cTn id="30" dur="1" fill="hold">
                                          <p:stCondLst>
                                            <p:cond delay="0"/>
                                          </p:stCondLst>
                                        </p:cTn>
                                        <p:tgtEl>
                                          <p:spTgt spid="112676"/>
                                        </p:tgtEl>
                                        <p:attrNameLst>
                                          <p:attrName>style.visibility</p:attrName>
                                        </p:attrNameLst>
                                      </p:cBhvr>
                                      <p:to>
                                        <p:strVal val="visible"/>
                                      </p:to>
                                    </p:set>
                                    <p:animEffect transition="in" filter="fade">
                                      <p:cBhvr>
                                        <p:cTn id="31" dur="500"/>
                                        <p:tgtEl>
                                          <p:spTgt spid="1126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2678"/>
                                        </p:tgtEl>
                                        <p:attrNameLst>
                                          <p:attrName>style.visibility</p:attrName>
                                        </p:attrNameLst>
                                      </p:cBhvr>
                                      <p:to>
                                        <p:strVal val="visible"/>
                                      </p:to>
                                    </p:set>
                                    <p:animEffect transition="in" filter="fade">
                                      <p:cBhvr>
                                        <p:cTn id="34" dur="500"/>
                                        <p:tgtEl>
                                          <p:spTgt spid="112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2" grpId="0" animBg="1"/>
      <p:bldP spid="112676" grpId="0" animBg="1"/>
      <p:bldP spid="112677" grpId="0" animBg="1"/>
      <p:bldP spid="11267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extBox 2"/>
          <p:cNvSpPr txBox="1">
            <a:spLocks noChangeArrowheads="1"/>
          </p:cNvSpPr>
          <p:nvPr/>
        </p:nvSpPr>
        <p:spPr bwMode="auto">
          <a:xfrm>
            <a:off x="868363" y="1381125"/>
            <a:ext cx="3719512"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r>
              <a:rPr lang="zh-CN" altLang="en-US" sz="2900" b="1">
                <a:solidFill>
                  <a:schemeClr val="accent2"/>
                </a:solidFill>
                <a:latin typeface="微软雅黑" pitchFamily="34" charset="-122"/>
                <a:ea typeface="微软雅黑" pitchFamily="34" charset="-122"/>
              </a:rPr>
              <a:t>台北 捷运地下商业街</a:t>
            </a:r>
          </a:p>
        </p:txBody>
      </p:sp>
      <p:sp>
        <p:nvSpPr>
          <p:cNvPr id="123907" name="Rectangle 7"/>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本案定位</a:t>
            </a:r>
          </a:p>
          <a:p>
            <a:pPr algn="ctr" defTabSz="1543050">
              <a:lnSpc>
                <a:spcPct val="90000"/>
              </a:lnSpc>
            </a:pPr>
            <a:r>
              <a:rPr lang="zh-CN" altLang="en-US" sz="3600" b="1"/>
              <a:t>开发策略</a:t>
            </a:r>
          </a:p>
        </p:txBody>
      </p:sp>
      <p:sp>
        <p:nvSpPr>
          <p:cNvPr id="270344" name="Text Box 8"/>
          <p:cNvSpPr txBox="1">
            <a:spLocks noChangeArrowheads="1"/>
          </p:cNvSpPr>
          <p:nvPr/>
        </p:nvSpPr>
        <p:spPr bwMode="auto">
          <a:xfrm>
            <a:off x="4221163" y="365125"/>
            <a:ext cx="1403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latin typeface="微软雅黑" pitchFamily="34" charset="-122"/>
                <a:ea typeface="微软雅黑" pitchFamily="34" charset="-122"/>
              </a:rPr>
              <a:t>案例引索</a:t>
            </a:r>
          </a:p>
        </p:txBody>
      </p:sp>
      <p:pic>
        <p:nvPicPr>
          <p:cNvPr id="270345" name="Picture 9" descr="台北东区地下街平面图"/>
          <p:cNvPicPr>
            <a:picLocks noChangeAspect="1" noChangeArrowheads="1"/>
          </p:cNvPicPr>
          <p:nvPr/>
        </p:nvPicPr>
        <p:blipFill>
          <a:blip r:embed="rId2">
            <a:lum bright="-12000" contrast="18000"/>
            <a:extLst>
              <a:ext uri="{28A0092B-C50C-407E-A947-70E740481C1C}">
                <a14:useLocalDpi xmlns:a14="http://schemas.microsoft.com/office/drawing/2010/main" xmlns="" val="0"/>
              </a:ext>
            </a:extLst>
          </a:blip>
          <a:srcRect/>
          <a:stretch>
            <a:fillRect/>
          </a:stretch>
        </p:blipFill>
        <p:spPr bwMode="auto">
          <a:xfrm>
            <a:off x="6659563" y="1265238"/>
            <a:ext cx="9906000" cy="421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70369" name="Group 33"/>
          <p:cNvGraphicFramePr>
            <a:graphicFrameLocks noGrp="1"/>
          </p:cNvGraphicFramePr>
          <p:nvPr/>
        </p:nvGraphicFramePr>
        <p:xfrm>
          <a:off x="1020763" y="2346325"/>
          <a:ext cx="5410200" cy="3352800"/>
        </p:xfrm>
        <a:graphic>
          <a:graphicData uri="http://schemas.openxmlformats.org/drawingml/2006/table">
            <a:tbl>
              <a:tblPr/>
              <a:tblGrid>
                <a:gridCol w="1524000"/>
                <a:gridCol w="3886200"/>
              </a:tblGrid>
              <a:tr h="1678146">
                <a:tc>
                  <a:txBody>
                    <a:bodyPr/>
                    <a:lstStyle/>
                    <a:p>
                      <a:pPr marL="0" marR="0" lvl="0" indent="0" algn="ctr" defTabSz="154305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rPr>
                        <a:t>项目数据</a:t>
                      </a: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154305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长达</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825</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米</a:t>
                      </a: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674654">
                <a:tc>
                  <a:txBody>
                    <a:bodyPr/>
                    <a:lstStyle/>
                    <a:p>
                      <a:pPr marL="0" marR="0" lvl="0" indent="0" algn="ctr" defTabSz="154305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bg1"/>
                          </a:solidFill>
                          <a:effectLst/>
                          <a:latin typeface="微软雅黑" pitchFamily="34" charset="-122"/>
                          <a:ea typeface="微软雅黑" pitchFamily="34" charset="-122"/>
                        </a:rPr>
                        <a:t>业态形式</a:t>
                      </a:r>
                    </a:p>
                  </a:txBody>
                  <a:tcPr anchor="ctr" horzOverflow="overflow">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154305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零售、餐饮、娱乐</a:t>
                      </a:r>
                    </a:p>
                  </a:txBody>
                  <a:tcPr anchor="ctr" horzOverflow="overflow">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0365" name="Picture 29" descr="W020090525447921249407"/>
          <p:cNvPicPr>
            <a:picLocks noChangeAspect="1" noChangeArrowheads="1"/>
          </p:cNvPicPr>
          <p:nvPr/>
        </p:nvPicPr>
        <p:blipFill>
          <a:blip r:embed="rId3">
            <a:lum contrast="18000"/>
            <a:extLst>
              <a:ext uri="{28A0092B-C50C-407E-A947-70E740481C1C}">
                <a14:useLocalDpi xmlns:a14="http://schemas.microsoft.com/office/drawing/2010/main" xmlns="" val="0"/>
              </a:ext>
            </a:extLst>
          </a:blip>
          <a:srcRect/>
          <a:stretch>
            <a:fillRect/>
          </a:stretch>
        </p:blipFill>
        <p:spPr bwMode="auto">
          <a:xfrm>
            <a:off x="11460163" y="5851525"/>
            <a:ext cx="5257800" cy="278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1" name="Rectangle 13"/>
          <p:cNvSpPr>
            <a:spLocks noChangeArrowheads="1"/>
          </p:cNvSpPr>
          <p:nvPr/>
        </p:nvSpPr>
        <p:spPr bwMode="auto">
          <a:xfrm>
            <a:off x="868363" y="6232525"/>
            <a:ext cx="14320837" cy="2254250"/>
          </a:xfrm>
          <a:prstGeom prst="rect">
            <a:avLst/>
          </a:prstGeom>
          <a:noFill/>
          <a:ln>
            <a:noFill/>
          </a:ln>
          <a:effectLst>
            <a:prstShdw prst="shdw17" dist="17961" dir="2700000">
              <a:srgbClr val="999999"/>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7282" tIns="73641" rIns="147282" bIns="73641" anchor="ctr">
            <a:spAutoFit/>
          </a:bodyPr>
          <a:lstStyle/>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位置</a:t>
            </a:r>
            <a:r>
              <a:rPr lang="en-US" altLang="zh-CN" sz="2300">
                <a:latin typeface="微软雅黑" pitchFamily="34" charset="-122"/>
                <a:ea typeface="微软雅黑" pitchFamily="34" charset="-122"/>
              </a:rPr>
              <a:t>——</a:t>
            </a:r>
            <a:r>
              <a:rPr lang="zh-CN" altLang="en-US" sz="2300">
                <a:latin typeface="微软雅黑" pitchFamily="34" charset="-122"/>
                <a:ea typeface="微软雅黑" pitchFamily="34" charset="-122"/>
              </a:rPr>
              <a:t>台北市地铁</a:t>
            </a:r>
            <a:r>
              <a:rPr lang="en-US" altLang="zh-CN" sz="2300">
                <a:latin typeface="微软雅黑" pitchFamily="34" charset="-122"/>
                <a:ea typeface="微软雅黑" pitchFamily="34" charset="-122"/>
              </a:rPr>
              <a:t>1</a:t>
            </a:r>
            <a:r>
              <a:rPr lang="zh-CN" altLang="en-US" sz="2300">
                <a:latin typeface="微软雅黑" pitchFamily="34" charset="-122"/>
                <a:ea typeface="微软雅黑" pitchFamily="34" charset="-122"/>
              </a:rPr>
              <a:t>线捷运站</a:t>
            </a:r>
          </a:p>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规模</a:t>
            </a:r>
            <a:r>
              <a:rPr lang="en-US" altLang="zh-CN" sz="2300">
                <a:latin typeface="微软雅黑" pitchFamily="34" charset="-122"/>
                <a:ea typeface="微软雅黑" pitchFamily="34" charset="-122"/>
              </a:rPr>
              <a:t>——</a:t>
            </a:r>
            <a:r>
              <a:rPr lang="zh-CN" altLang="en-US" sz="2300">
                <a:latin typeface="微软雅黑" pitchFamily="34" charset="-122"/>
                <a:ea typeface="微软雅黑" pitchFamily="34" charset="-122"/>
              </a:rPr>
              <a:t>东西全场</a:t>
            </a:r>
            <a:r>
              <a:rPr lang="en-US" altLang="zh-CN" sz="2300">
                <a:latin typeface="微软雅黑" pitchFamily="34" charset="-122"/>
                <a:ea typeface="微软雅黑" pitchFamily="34" charset="-122"/>
              </a:rPr>
              <a:t>825</a:t>
            </a:r>
            <a:r>
              <a:rPr lang="zh-CN" altLang="en-US" sz="2300">
                <a:latin typeface="微软雅黑" pitchFamily="34" charset="-122"/>
                <a:ea typeface="微软雅黑" pitchFamily="34" charset="-122"/>
              </a:rPr>
              <a:t>米</a:t>
            </a:r>
          </a:p>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定位</a:t>
            </a:r>
            <a:r>
              <a:rPr lang="en-US" altLang="zh-CN" sz="2300">
                <a:latin typeface="微软雅黑" pitchFamily="34" charset="-122"/>
                <a:ea typeface="微软雅黑" pitchFamily="34" charset="-122"/>
              </a:rPr>
              <a:t>——</a:t>
            </a:r>
            <a:r>
              <a:rPr lang="zh-CN" altLang="en-US" sz="2300">
                <a:latin typeface="微软雅黑" pitchFamily="34" charset="-122"/>
                <a:ea typeface="微软雅黑" pitchFamily="34" charset="-122"/>
              </a:rPr>
              <a:t>时尚生活</a:t>
            </a:r>
          </a:p>
          <a:p>
            <a:pPr defTabSz="1473200" eaLnBrk="0" hangingPunct="0">
              <a:lnSpc>
                <a:spcPct val="150000"/>
              </a:lnSpc>
              <a:buFont typeface="Wingdings" pitchFamily="2" charset="2"/>
              <a:buChar char="Ø"/>
            </a:pPr>
            <a:r>
              <a:rPr lang="zh-CN" altLang="en-US" sz="2300" b="1">
                <a:solidFill>
                  <a:srgbClr val="0033CC"/>
                </a:solidFill>
                <a:latin typeface="微软雅黑" pitchFamily="34" charset="-122"/>
                <a:ea typeface="微软雅黑" pitchFamily="34" charset="-122"/>
              </a:rPr>
              <a:t>客户</a:t>
            </a:r>
            <a:r>
              <a:rPr lang="en-US" altLang="zh-CN" sz="2300">
                <a:latin typeface="微软雅黑" pitchFamily="34" charset="-122"/>
                <a:ea typeface="微软雅黑" pitchFamily="34" charset="-122"/>
              </a:rPr>
              <a:t>——14-30</a:t>
            </a:r>
            <a:r>
              <a:rPr lang="zh-CN" altLang="en-US" sz="2300">
                <a:latin typeface="微软雅黑" pitchFamily="34" charset="-122"/>
                <a:ea typeface="微软雅黑" pitchFamily="34" charset="-122"/>
              </a:rPr>
              <a:t>岁年轻消费群</a:t>
            </a:r>
          </a:p>
        </p:txBody>
      </p:sp>
      <p:pic>
        <p:nvPicPr>
          <p:cNvPr id="270370" name="Picture 34" descr="日本长堀地下街平面图8"/>
          <p:cNvPicPr>
            <a:picLocks noChangeAspect="1" noChangeArrowheads="1"/>
          </p:cNvPicPr>
          <p:nvPr/>
        </p:nvPicPr>
        <p:blipFill>
          <a:blip r:embed="rId4">
            <a:lum bright="18000" contrast="30000"/>
            <a:extLst>
              <a:ext uri="{28A0092B-C50C-407E-A947-70E740481C1C}">
                <a14:useLocalDpi xmlns:a14="http://schemas.microsoft.com/office/drawing/2010/main" xmlns="" val="0"/>
              </a:ext>
            </a:extLst>
          </a:blip>
          <a:srcRect/>
          <a:stretch>
            <a:fillRect/>
          </a:stretch>
        </p:blipFill>
        <p:spPr bwMode="auto">
          <a:xfrm>
            <a:off x="6735763" y="5699125"/>
            <a:ext cx="4419600" cy="292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0344"/>
                                        </p:tgtEl>
                                        <p:attrNameLst>
                                          <p:attrName>style.visibility</p:attrName>
                                        </p:attrNameLst>
                                      </p:cBhvr>
                                      <p:to>
                                        <p:strVal val="visible"/>
                                      </p:to>
                                    </p:set>
                                    <p:animEffect transition="in" filter="dissolve">
                                      <p:cBhvr>
                                        <p:cTn id="7" dur="500"/>
                                        <p:tgtEl>
                                          <p:spTgt spid="270344"/>
                                        </p:tgtEl>
                                      </p:cBhvr>
                                    </p:animEffect>
                                  </p:childTnLst>
                                </p:cTn>
                              </p:par>
                            </p:childTnLst>
                          </p:cTn>
                        </p:par>
                        <p:par>
                          <p:cTn id="8" fill="hold" nodeType="afterGroup">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70338"/>
                                        </p:tgtEl>
                                        <p:attrNameLst>
                                          <p:attrName>style.visibility</p:attrName>
                                        </p:attrNameLst>
                                      </p:cBhvr>
                                      <p:to>
                                        <p:strVal val="visible"/>
                                      </p:to>
                                    </p:set>
                                    <p:anim calcmode="discrete" valueType="clr">
                                      <p:cBhvr override="childStyle">
                                        <p:cTn id="11" dur="80"/>
                                        <p:tgtEl>
                                          <p:spTgt spid="270338"/>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70338"/>
                                        </p:tgtEl>
                                        <p:attrNameLst>
                                          <p:attrName>fillcolor</p:attrName>
                                        </p:attrNameLst>
                                      </p:cBhvr>
                                      <p:tavLst>
                                        <p:tav tm="0">
                                          <p:val>
                                            <p:clrVal>
                                              <a:schemeClr val="accent2"/>
                                            </p:clrVal>
                                          </p:val>
                                        </p:tav>
                                        <p:tav tm="50000">
                                          <p:val>
                                            <p:clrVal>
                                              <a:schemeClr val="hlink"/>
                                            </p:clrVal>
                                          </p:val>
                                        </p:tav>
                                      </p:tavLst>
                                    </p:anim>
                                    <p:set>
                                      <p:cBhvr>
                                        <p:cTn id="13" dur="80"/>
                                        <p:tgtEl>
                                          <p:spTgt spid="270338"/>
                                        </p:tgtEl>
                                        <p:attrNameLst>
                                          <p:attrName>fill.type</p:attrName>
                                        </p:attrNameLst>
                                      </p:cBhvr>
                                      <p:to>
                                        <p:strVal val="solid"/>
                                      </p:to>
                                    </p:set>
                                  </p:childTnLst>
                                </p:cTn>
                              </p:par>
                            </p:childTnLst>
                          </p:cTn>
                        </p:par>
                        <p:par>
                          <p:cTn id="14" fill="hold" nodeType="afterGroup">
                            <p:stCondLst>
                              <p:cond delay="900"/>
                            </p:stCondLst>
                            <p:childTnLst>
                              <p:par>
                                <p:cTn id="15" presetID="9" presetClass="entr" presetSubtype="0" fill="hold" nodeType="afterEffect">
                                  <p:stCondLst>
                                    <p:cond delay="0"/>
                                  </p:stCondLst>
                                  <p:childTnLst>
                                    <p:set>
                                      <p:cBhvr>
                                        <p:cTn id="16" dur="1" fill="hold">
                                          <p:stCondLst>
                                            <p:cond delay="0"/>
                                          </p:stCondLst>
                                        </p:cTn>
                                        <p:tgtEl>
                                          <p:spTgt spid="270369"/>
                                        </p:tgtEl>
                                        <p:attrNameLst>
                                          <p:attrName>style.visibility</p:attrName>
                                        </p:attrNameLst>
                                      </p:cBhvr>
                                      <p:to>
                                        <p:strVal val="visible"/>
                                      </p:to>
                                    </p:set>
                                    <p:animEffect transition="in" filter="dissolve">
                                      <p:cBhvr>
                                        <p:cTn id="17" dur="500"/>
                                        <p:tgtEl>
                                          <p:spTgt spid="270369"/>
                                        </p:tgtEl>
                                      </p:cBhvr>
                                    </p:animEffect>
                                  </p:childTnLst>
                                </p:cTn>
                              </p:par>
                              <p:par>
                                <p:cTn id="18" presetID="9" presetClass="entr" presetSubtype="0" fill="hold" nodeType="withEffect">
                                  <p:stCondLst>
                                    <p:cond delay="0"/>
                                  </p:stCondLst>
                                  <p:childTnLst>
                                    <p:set>
                                      <p:cBhvr>
                                        <p:cTn id="19" dur="1" fill="hold">
                                          <p:stCondLst>
                                            <p:cond delay="0"/>
                                          </p:stCondLst>
                                        </p:cTn>
                                        <p:tgtEl>
                                          <p:spTgt spid="270370"/>
                                        </p:tgtEl>
                                        <p:attrNameLst>
                                          <p:attrName>style.visibility</p:attrName>
                                        </p:attrNameLst>
                                      </p:cBhvr>
                                      <p:to>
                                        <p:strVal val="visible"/>
                                      </p:to>
                                    </p:set>
                                    <p:animEffect transition="in" filter="dissolve">
                                      <p:cBhvr>
                                        <p:cTn id="20" dur="500"/>
                                        <p:tgtEl>
                                          <p:spTgt spid="270370"/>
                                        </p:tgtEl>
                                      </p:cBhvr>
                                    </p:animEffect>
                                  </p:childTnLst>
                                </p:cTn>
                              </p:par>
                              <p:par>
                                <p:cTn id="21" presetID="9" presetClass="entr" presetSubtype="0" fill="hold" nodeType="withEffect">
                                  <p:stCondLst>
                                    <p:cond delay="0"/>
                                  </p:stCondLst>
                                  <p:childTnLst>
                                    <p:set>
                                      <p:cBhvr>
                                        <p:cTn id="22" dur="1" fill="hold">
                                          <p:stCondLst>
                                            <p:cond delay="0"/>
                                          </p:stCondLst>
                                        </p:cTn>
                                        <p:tgtEl>
                                          <p:spTgt spid="270365"/>
                                        </p:tgtEl>
                                        <p:attrNameLst>
                                          <p:attrName>style.visibility</p:attrName>
                                        </p:attrNameLst>
                                      </p:cBhvr>
                                      <p:to>
                                        <p:strVal val="visible"/>
                                      </p:to>
                                    </p:set>
                                    <p:animEffect transition="in" filter="dissolve">
                                      <p:cBhvr>
                                        <p:cTn id="23" dur="500"/>
                                        <p:tgtEl>
                                          <p:spTgt spid="270365"/>
                                        </p:tgtEl>
                                      </p:cBhvr>
                                    </p:animEffect>
                                  </p:childTnLst>
                                </p:cTn>
                              </p:par>
                            </p:childTnLst>
                          </p:cTn>
                        </p:par>
                        <p:par>
                          <p:cTn id="24" fill="hold" nodeType="afterGroup">
                            <p:stCondLst>
                              <p:cond delay="1400"/>
                            </p:stCondLst>
                            <p:childTnLst>
                              <p:par>
                                <p:cTn id="25" presetID="9" presetClass="entr" presetSubtype="0" fill="hold" grpId="0" nodeType="afterEffect">
                                  <p:stCondLst>
                                    <p:cond delay="0"/>
                                  </p:stCondLst>
                                  <p:childTnLst>
                                    <p:set>
                                      <p:cBhvr>
                                        <p:cTn id="26" dur="1" fill="hold">
                                          <p:stCondLst>
                                            <p:cond delay="0"/>
                                          </p:stCondLst>
                                        </p:cTn>
                                        <p:tgtEl>
                                          <p:spTgt spid="58381"/>
                                        </p:tgtEl>
                                        <p:attrNameLst>
                                          <p:attrName>style.visibility</p:attrName>
                                        </p:attrNameLst>
                                      </p:cBhvr>
                                      <p:to>
                                        <p:strVal val="visible"/>
                                      </p:to>
                                    </p:set>
                                    <p:animEffect transition="in" filter="dissolve">
                                      <p:cBhvr>
                                        <p:cTn id="27" dur="500"/>
                                        <p:tgtEl>
                                          <p:spTgt spid="58381"/>
                                        </p:tgtEl>
                                      </p:cBhvr>
                                    </p:animEffect>
                                  </p:childTnLst>
                                </p:cTn>
                              </p:par>
                              <p:par>
                                <p:cTn id="28" presetID="9" presetClass="entr" presetSubtype="0" fill="hold" nodeType="withEffect">
                                  <p:stCondLst>
                                    <p:cond delay="0"/>
                                  </p:stCondLst>
                                  <p:childTnLst>
                                    <p:set>
                                      <p:cBhvr>
                                        <p:cTn id="29" dur="1" fill="hold">
                                          <p:stCondLst>
                                            <p:cond delay="0"/>
                                          </p:stCondLst>
                                        </p:cTn>
                                        <p:tgtEl>
                                          <p:spTgt spid="270345"/>
                                        </p:tgtEl>
                                        <p:attrNameLst>
                                          <p:attrName>style.visibility</p:attrName>
                                        </p:attrNameLst>
                                      </p:cBhvr>
                                      <p:to>
                                        <p:strVal val="visible"/>
                                      </p:to>
                                    </p:set>
                                    <p:animEffect transition="in" filter="dissolve">
                                      <p:cBhvr>
                                        <p:cTn id="30" dur="500"/>
                                        <p:tgtEl>
                                          <p:spTgt spid="270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p:bldP spid="270344" grpId="0"/>
      <p:bldP spid="5838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Box 2"/>
          <p:cNvSpPr txBox="1">
            <a:spLocks noChangeArrowheads="1"/>
          </p:cNvSpPr>
          <p:nvPr/>
        </p:nvSpPr>
        <p:spPr bwMode="auto">
          <a:xfrm>
            <a:off x="852488" y="1381125"/>
            <a:ext cx="3978275"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r>
              <a:rPr lang="zh-CN" altLang="en-US" sz="2900" b="1">
                <a:solidFill>
                  <a:schemeClr val="accent2"/>
                </a:solidFill>
                <a:latin typeface="微软雅黑" pitchFamily="34" charset="-122"/>
                <a:ea typeface="微软雅黑" pitchFamily="34" charset="-122"/>
              </a:rPr>
              <a:t>新加坡城联地下商业街</a:t>
            </a:r>
          </a:p>
        </p:txBody>
      </p:sp>
      <p:sp>
        <p:nvSpPr>
          <p:cNvPr id="124931" name="Rectangle 12"/>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本案定位</a:t>
            </a:r>
          </a:p>
          <a:p>
            <a:pPr algn="ctr" defTabSz="1543050">
              <a:lnSpc>
                <a:spcPct val="90000"/>
              </a:lnSpc>
            </a:pPr>
            <a:r>
              <a:rPr lang="zh-CN" altLang="en-US" sz="3600" b="1"/>
              <a:t>开发策略</a:t>
            </a:r>
          </a:p>
        </p:txBody>
      </p:sp>
      <p:sp>
        <p:nvSpPr>
          <p:cNvPr id="271373" name="Text Box 13"/>
          <p:cNvSpPr txBox="1">
            <a:spLocks noChangeArrowheads="1"/>
          </p:cNvSpPr>
          <p:nvPr/>
        </p:nvSpPr>
        <p:spPr bwMode="auto">
          <a:xfrm>
            <a:off x="4221163" y="365125"/>
            <a:ext cx="1403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latin typeface="微软雅黑" pitchFamily="34" charset="-122"/>
                <a:ea typeface="微软雅黑" pitchFamily="34" charset="-122"/>
              </a:rPr>
              <a:t>案例引索</a:t>
            </a:r>
          </a:p>
        </p:txBody>
      </p:sp>
      <p:sp>
        <p:nvSpPr>
          <p:cNvPr id="271374" name="Text Box 14"/>
          <p:cNvSpPr txBox="1">
            <a:spLocks noChangeArrowheads="1"/>
          </p:cNvSpPr>
          <p:nvPr/>
        </p:nvSpPr>
        <p:spPr bwMode="auto">
          <a:xfrm>
            <a:off x="944563" y="2422525"/>
            <a:ext cx="5791200" cy="2305050"/>
          </a:xfrm>
          <a:prstGeom prst="rect">
            <a:avLst/>
          </a:prstGeom>
          <a:noFill/>
          <a:ln w="19050">
            <a:solidFill>
              <a:schemeClr val="hlink"/>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latin typeface="微软雅黑" pitchFamily="34" charset="-122"/>
                <a:ea typeface="微软雅黑" pitchFamily="34" charset="-122"/>
              </a:rPr>
              <a:t>项目简介：</a:t>
            </a:r>
            <a:endParaRPr lang="zh-CN" altLang="en-US" sz="1800">
              <a:latin typeface="微软雅黑" pitchFamily="34" charset="-122"/>
              <a:ea typeface="微软雅黑" pitchFamily="34" charset="-122"/>
            </a:endParaRPr>
          </a:p>
          <a:p>
            <a:pPr eaLnBrk="1" hangingPunct="1"/>
            <a:r>
              <a:rPr lang="zh-CN" altLang="en-US" sz="2000" b="1">
                <a:latin typeface="微软雅黑" pitchFamily="34" charset="-122"/>
                <a:ea typeface="微软雅黑" pitchFamily="34" charset="-122"/>
              </a:rPr>
              <a:t>新加坡最大的地下购物街，入口设在莱佛士购物中心旁（紧邻大型购物中心）。</a:t>
            </a:r>
          </a:p>
          <a:p>
            <a:pPr eaLnBrk="1" hangingPunct="1"/>
            <a:r>
              <a:rPr lang="zh-CN" altLang="en-US" sz="2000">
                <a:latin typeface="微软雅黑" pitchFamily="34" charset="-122"/>
                <a:ea typeface="微软雅黑" pitchFamily="34" charset="-122"/>
              </a:rPr>
              <a:t>地下街两旁商业林立，从流行服饰、精品、珠宝、</a:t>
            </a:r>
            <a:r>
              <a:rPr lang="en-US" altLang="zh-CN" sz="2000">
                <a:latin typeface="微软雅黑" pitchFamily="34" charset="-122"/>
                <a:ea typeface="微软雅黑" pitchFamily="34" charset="-122"/>
              </a:rPr>
              <a:t>MPH</a:t>
            </a:r>
            <a:r>
              <a:rPr lang="zh-CN" altLang="en-US" sz="2000">
                <a:latin typeface="微软雅黑" pitchFamily="34" charset="-122"/>
                <a:ea typeface="微软雅黑" pitchFamily="34" charset="-122"/>
              </a:rPr>
              <a:t>书店、</a:t>
            </a:r>
            <a:r>
              <a:rPr lang="en-US" altLang="zh-CN" sz="2000">
                <a:latin typeface="微软雅黑" pitchFamily="34" charset="-122"/>
                <a:ea typeface="微软雅黑" pitchFamily="34" charset="-122"/>
              </a:rPr>
              <a:t>HMV</a:t>
            </a:r>
            <a:r>
              <a:rPr lang="zh-CN" altLang="en-US" sz="2000">
                <a:latin typeface="微软雅黑" pitchFamily="34" charset="-122"/>
                <a:ea typeface="微软雅黑" pitchFamily="34" charset="-122"/>
              </a:rPr>
              <a:t>音乐</a:t>
            </a:r>
            <a:r>
              <a:rPr lang="en-US" altLang="zh-CN" sz="2000">
                <a:latin typeface="微软雅黑" pitchFamily="34" charset="-122"/>
                <a:ea typeface="微软雅黑" pitchFamily="34" charset="-122"/>
              </a:rPr>
              <a:t>CD</a:t>
            </a:r>
            <a:r>
              <a:rPr lang="zh-CN" altLang="en-US" sz="2000">
                <a:latin typeface="微软雅黑" pitchFamily="34" charset="-122"/>
                <a:ea typeface="微软雅黑" pitchFamily="34" charset="-122"/>
              </a:rPr>
              <a:t>到各式餐厅、咖啡屋等，琳琅满目。</a:t>
            </a:r>
          </a:p>
          <a:p>
            <a:pPr eaLnBrk="1" hangingPunct="1"/>
            <a:endParaRPr lang="en-US" altLang="zh-CN" sz="2000">
              <a:latin typeface="微软雅黑" pitchFamily="34" charset="-122"/>
              <a:ea typeface="微软雅黑" pitchFamily="34" charset="-122"/>
            </a:endParaRPr>
          </a:p>
        </p:txBody>
      </p:sp>
      <p:grpSp>
        <p:nvGrpSpPr>
          <p:cNvPr id="2" name="Group 23"/>
          <p:cNvGrpSpPr>
            <a:grpSpLocks/>
          </p:cNvGrpSpPr>
          <p:nvPr/>
        </p:nvGrpSpPr>
        <p:grpSpPr bwMode="auto">
          <a:xfrm>
            <a:off x="6888163" y="4937125"/>
            <a:ext cx="9906000" cy="4340225"/>
            <a:chOff x="5155" y="3110"/>
            <a:chExt cx="5040" cy="2734"/>
          </a:xfrm>
          <a:effectLst>
            <a:outerShdw blurRad="50800" dist="38100" dir="2700000" algn="tl" rotWithShape="0">
              <a:prstClr val="black">
                <a:alpha val="40000"/>
              </a:prstClr>
            </a:outerShdw>
          </a:effectLst>
        </p:grpSpPr>
        <p:pic>
          <p:nvPicPr>
            <p:cNvPr id="77834" name="Picture 17" descr="map1"/>
            <p:cNvPicPr>
              <a:picLocks noChangeAspect="1" noChangeArrowheads="1"/>
            </p:cNvPicPr>
            <p:nvPr/>
          </p:nvPicPr>
          <p:blipFill>
            <a:blip r:embed="rId2"/>
            <a:srcRect/>
            <a:stretch>
              <a:fillRect/>
            </a:stretch>
          </p:blipFill>
          <p:spPr bwMode="auto">
            <a:xfrm>
              <a:off x="5155" y="3110"/>
              <a:ext cx="5040" cy="2734"/>
            </a:xfrm>
            <a:prstGeom prst="rect">
              <a:avLst/>
            </a:prstGeom>
            <a:noFill/>
            <a:ln w="9525">
              <a:noFill/>
              <a:miter lim="800000"/>
              <a:headEnd/>
              <a:tailEnd/>
            </a:ln>
          </p:spPr>
        </p:pic>
        <p:sp>
          <p:nvSpPr>
            <p:cNvPr id="77835" name="Oval 18"/>
            <p:cNvSpPr>
              <a:spLocks noChangeArrowheads="1"/>
            </p:cNvSpPr>
            <p:nvPr/>
          </p:nvSpPr>
          <p:spPr bwMode="auto">
            <a:xfrm>
              <a:off x="7603" y="3686"/>
              <a:ext cx="960" cy="1008"/>
            </a:xfrm>
            <a:prstGeom prst="ellipse">
              <a:avLst/>
            </a:prstGeom>
            <a:solidFill>
              <a:srgbClr val="FF0000">
                <a:alpha val="20000"/>
              </a:srgbClr>
            </a:solidFill>
            <a:ln w="76200" cap="rnd">
              <a:solidFill>
                <a:srgbClr val="FF0000"/>
              </a:solidFill>
              <a:prstDash val="sysDot"/>
              <a:round/>
              <a:headEnd/>
              <a:tailEnd/>
            </a:ln>
          </p:spPr>
          <p:txBody>
            <a:bodyPr wrap="none" anchor="ctr"/>
            <a:lstStyle/>
            <a:p>
              <a:pPr>
                <a:defRPr/>
              </a:pPr>
              <a:endParaRPr lang="zh-CN" altLang="en-US"/>
            </a:p>
          </p:txBody>
        </p:sp>
      </p:grpSp>
      <p:pic>
        <p:nvPicPr>
          <p:cNvPr id="271380" name="Picture 20" descr="view_day45"/>
          <p:cNvPicPr>
            <a:picLocks noChangeAspect="1" noChangeArrowheads="1"/>
          </p:cNvPicPr>
          <p:nvPr/>
        </p:nvPicPr>
        <p:blipFill>
          <a:blip r:embed="rId3"/>
          <a:srcRect/>
          <a:stretch>
            <a:fillRect/>
          </a:stretch>
        </p:blipFill>
        <p:spPr bwMode="auto">
          <a:xfrm>
            <a:off x="11566525" y="1355725"/>
            <a:ext cx="5227638" cy="32766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71382" name="Text Box 22"/>
          <p:cNvSpPr txBox="1">
            <a:spLocks noChangeArrowheads="1"/>
          </p:cNvSpPr>
          <p:nvPr/>
        </p:nvSpPr>
        <p:spPr bwMode="auto">
          <a:xfrm>
            <a:off x="868363" y="5321300"/>
            <a:ext cx="5867400" cy="228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6200">
                <a:solidFill>
                  <a:srgbClr val="000000"/>
                </a:solidFill>
                <a:prstDash val="dash"/>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solidFill>
                  <a:srgbClr val="0033CC"/>
                </a:solidFill>
                <a:latin typeface="黑体" pitchFamily="49" charset="-122"/>
                <a:ea typeface="黑体" pitchFamily="49" charset="-122"/>
              </a:rPr>
              <a:t>以</a:t>
            </a:r>
            <a:r>
              <a:rPr lang="en-US" altLang="zh-CN" sz="2400" b="1">
                <a:solidFill>
                  <a:srgbClr val="0033CC"/>
                </a:solidFill>
                <a:latin typeface="黑体" pitchFamily="49" charset="-122"/>
                <a:ea typeface="黑体" pitchFamily="49" charset="-122"/>
              </a:rPr>
              <a:t>City Hall</a:t>
            </a:r>
            <a:r>
              <a:rPr lang="zh-CN" altLang="en-US" sz="2400" b="1">
                <a:solidFill>
                  <a:srgbClr val="0033CC"/>
                </a:solidFill>
                <a:latin typeface="黑体" pitchFamily="49" charset="-122"/>
                <a:ea typeface="黑体" pitchFamily="49" charset="-122"/>
              </a:rPr>
              <a:t>政府大厦地铁站</a:t>
            </a:r>
            <a:r>
              <a:rPr lang="en-US" altLang="zh-CN" sz="2400" b="1">
                <a:solidFill>
                  <a:srgbClr val="0033CC"/>
                </a:solidFill>
                <a:latin typeface="黑体" pitchFamily="49" charset="-122"/>
                <a:ea typeface="黑体" pitchFamily="49" charset="-122"/>
              </a:rPr>
              <a:t>A</a:t>
            </a:r>
            <a:r>
              <a:rPr lang="zh-CN" altLang="en-US" sz="2400" b="1">
                <a:solidFill>
                  <a:srgbClr val="0033CC"/>
                </a:solidFill>
                <a:latin typeface="黑体" pitchFamily="49" charset="-122"/>
                <a:ea typeface="黑体" pitchFamily="49" charset="-122"/>
              </a:rPr>
              <a:t>出口，新加坡城联地下街贯通周边史丹福酒店、莱佛士城、新达城多个购物中心。而本案是以东林站和三阳站为距，下沉式的独立地下商业构造。</a:t>
            </a:r>
          </a:p>
          <a:p>
            <a:pPr eaLnBrk="1" hangingPunct="1"/>
            <a:endParaRPr lang="en-US" altLang="zh-CN" sz="2400" b="1">
              <a:solidFill>
                <a:srgbClr val="0033CC"/>
              </a:solidFill>
              <a:latin typeface="黑体" pitchFamily="49" charset="-122"/>
              <a:ea typeface="黑体" pitchFamily="49" charset="-122"/>
            </a:endParaRPr>
          </a:p>
        </p:txBody>
      </p:sp>
      <p:pic>
        <p:nvPicPr>
          <p:cNvPr id="271384" name="Picture 24" descr="日本长堀地下街平面图9"/>
          <p:cNvPicPr>
            <a:picLocks noChangeAspect="1" noChangeArrowheads="1"/>
          </p:cNvPicPr>
          <p:nvPr/>
        </p:nvPicPr>
        <p:blipFill>
          <a:blip r:embed="rId4">
            <a:lum bright="18000" contrast="42000"/>
          </a:blip>
          <a:srcRect/>
          <a:stretch>
            <a:fillRect/>
          </a:stretch>
        </p:blipFill>
        <p:spPr bwMode="auto">
          <a:xfrm>
            <a:off x="6811963" y="1508125"/>
            <a:ext cx="4648200" cy="3081338"/>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1373"/>
                                        </p:tgtEl>
                                        <p:attrNameLst>
                                          <p:attrName>style.visibility</p:attrName>
                                        </p:attrNameLst>
                                      </p:cBhvr>
                                      <p:to>
                                        <p:strVal val="visible"/>
                                      </p:to>
                                    </p:set>
                                    <p:animEffect transition="in" filter="dissolve">
                                      <p:cBhvr>
                                        <p:cTn id="7" dur="500"/>
                                        <p:tgtEl>
                                          <p:spTgt spid="271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71362"/>
                                        </p:tgtEl>
                                        <p:attrNameLst>
                                          <p:attrName>style.visibility</p:attrName>
                                        </p:attrNameLst>
                                      </p:cBhvr>
                                      <p:to>
                                        <p:strVal val="visible"/>
                                      </p:to>
                                    </p:set>
                                    <p:anim calcmode="discrete" valueType="clr">
                                      <p:cBhvr override="childStyle">
                                        <p:cTn id="12" dur="80"/>
                                        <p:tgtEl>
                                          <p:spTgt spid="271362"/>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71362"/>
                                        </p:tgtEl>
                                        <p:attrNameLst>
                                          <p:attrName>fillcolor</p:attrName>
                                        </p:attrNameLst>
                                      </p:cBhvr>
                                      <p:tavLst>
                                        <p:tav tm="0">
                                          <p:val>
                                            <p:clrVal>
                                              <a:schemeClr val="accent2"/>
                                            </p:clrVal>
                                          </p:val>
                                        </p:tav>
                                        <p:tav tm="50000">
                                          <p:val>
                                            <p:clrVal>
                                              <a:schemeClr val="hlink"/>
                                            </p:clrVal>
                                          </p:val>
                                        </p:tav>
                                      </p:tavLst>
                                    </p:anim>
                                    <p:set>
                                      <p:cBhvr>
                                        <p:cTn id="14" dur="80"/>
                                        <p:tgtEl>
                                          <p:spTgt spid="271362"/>
                                        </p:tgtEl>
                                        <p:attrNameLst>
                                          <p:attrName>fill.type</p:attrName>
                                        </p:attrNameLst>
                                      </p:cBhvr>
                                      <p:to>
                                        <p:strVal val="solid"/>
                                      </p:to>
                                    </p:set>
                                  </p:childTnLst>
                                </p:cTn>
                              </p:par>
                            </p:childTnLst>
                          </p:cTn>
                        </p:par>
                        <p:par>
                          <p:cTn id="15" fill="hold" nodeType="afterGroup">
                            <p:stCondLst>
                              <p:cond delay="440"/>
                            </p:stCondLst>
                            <p:childTnLst>
                              <p:par>
                                <p:cTn id="16" presetID="9" presetClass="entr" presetSubtype="0" fill="hold" grpId="0" nodeType="afterEffect">
                                  <p:stCondLst>
                                    <p:cond delay="0"/>
                                  </p:stCondLst>
                                  <p:childTnLst>
                                    <p:set>
                                      <p:cBhvr>
                                        <p:cTn id="17" dur="1" fill="hold">
                                          <p:stCondLst>
                                            <p:cond delay="0"/>
                                          </p:stCondLst>
                                        </p:cTn>
                                        <p:tgtEl>
                                          <p:spTgt spid="271374"/>
                                        </p:tgtEl>
                                        <p:attrNameLst>
                                          <p:attrName>style.visibility</p:attrName>
                                        </p:attrNameLst>
                                      </p:cBhvr>
                                      <p:to>
                                        <p:strVal val="visible"/>
                                      </p:to>
                                    </p:set>
                                    <p:animEffect transition="in" filter="dissolve">
                                      <p:cBhvr>
                                        <p:cTn id="18" dur="500"/>
                                        <p:tgtEl>
                                          <p:spTgt spid="271374"/>
                                        </p:tgtEl>
                                      </p:cBhvr>
                                    </p:animEffect>
                                  </p:childTnLst>
                                </p:cTn>
                              </p:par>
                              <p:par>
                                <p:cTn id="19" presetID="9"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par>
                          <p:cTn id="22" fill="hold" nodeType="afterGroup">
                            <p:stCondLst>
                              <p:cond delay="940"/>
                            </p:stCondLst>
                            <p:childTnLst>
                              <p:par>
                                <p:cTn id="23" presetID="23" presetClass="entr" presetSubtype="16" fill="hold" grpId="0" nodeType="afterEffect">
                                  <p:stCondLst>
                                    <p:cond delay="0"/>
                                  </p:stCondLst>
                                  <p:childTnLst>
                                    <p:set>
                                      <p:cBhvr>
                                        <p:cTn id="24" dur="1" fill="hold">
                                          <p:stCondLst>
                                            <p:cond delay="0"/>
                                          </p:stCondLst>
                                        </p:cTn>
                                        <p:tgtEl>
                                          <p:spTgt spid="271382"/>
                                        </p:tgtEl>
                                        <p:attrNameLst>
                                          <p:attrName>style.visibility</p:attrName>
                                        </p:attrNameLst>
                                      </p:cBhvr>
                                      <p:to>
                                        <p:strVal val="visible"/>
                                      </p:to>
                                    </p:set>
                                    <p:anim calcmode="lin" valueType="num">
                                      <p:cBhvr>
                                        <p:cTn id="25" dur="500" fill="hold"/>
                                        <p:tgtEl>
                                          <p:spTgt spid="271382"/>
                                        </p:tgtEl>
                                        <p:attrNameLst>
                                          <p:attrName>ppt_w</p:attrName>
                                        </p:attrNameLst>
                                      </p:cBhvr>
                                      <p:tavLst>
                                        <p:tav tm="0">
                                          <p:val>
                                            <p:fltVal val="0"/>
                                          </p:val>
                                        </p:tav>
                                        <p:tav tm="100000">
                                          <p:val>
                                            <p:strVal val="#ppt_w"/>
                                          </p:val>
                                        </p:tav>
                                      </p:tavLst>
                                    </p:anim>
                                    <p:anim calcmode="lin" valueType="num">
                                      <p:cBhvr>
                                        <p:cTn id="26" dur="500" fill="hold"/>
                                        <p:tgtEl>
                                          <p:spTgt spid="271382"/>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271384"/>
                                        </p:tgtEl>
                                        <p:attrNameLst>
                                          <p:attrName>style.visibility</p:attrName>
                                        </p:attrNameLst>
                                      </p:cBhvr>
                                      <p:to>
                                        <p:strVal val="visible"/>
                                      </p:to>
                                    </p:set>
                                    <p:anim calcmode="lin" valueType="num">
                                      <p:cBhvr>
                                        <p:cTn id="29" dur="500" fill="hold"/>
                                        <p:tgtEl>
                                          <p:spTgt spid="271384"/>
                                        </p:tgtEl>
                                        <p:attrNameLst>
                                          <p:attrName>ppt_w</p:attrName>
                                        </p:attrNameLst>
                                      </p:cBhvr>
                                      <p:tavLst>
                                        <p:tav tm="0">
                                          <p:val>
                                            <p:fltVal val="0"/>
                                          </p:val>
                                        </p:tav>
                                        <p:tav tm="100000">
                                          <p:val>
                                            <p:strVal val="#ppt_w"/>
                                          </p:val>
                                        </p:tav>
                                      </p:tavLst>
                                    </p:anim>
                                    <p:anim calcmode="lin" valueType="num">
                                      <p:cBhvr>
                                        <p:cTn id="30" dur="500" fill="hold"/>
                                        <p:tgtEl>
                                          <p:spTgt spid="271384"/>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71380"/>
                                        </p:tgtEl>
                                        <p:attrNameLst>
                                          <p:attrName>style.visibility</p:attrName>
                                        </p:attrNameLst>
                                      </p:cBhvr>
                                      <p:to>
                                        <p:strVal val="visible"/>
                                      </p:to>
                                    </p:set>
                                    <p:anim calcmode="lin" valueType="num">
                                      <p:cBhvr>
                                        <p:cTn id="33" dur="500" fill="hold"/>
                                        <p:tgtEl>
                                          <p:spTgt spid="271380"/>
                                        </p:tgtEl>
                                        <p:attrNameLst>
                                          <p:attrName>ppt_w</p:attrName>
                                        </p:attrNameLst>
                                      </p:cBhvr>
                                      <p:tavLst>
                                        <p:tav tm="0">
                                          <p:val>
                                            <p:fltVal val="0"/>
                                          </p:val>
                                        </p:tav>
                                        <p:tav tm="100000">
                                          <p:val>
                                            <p:strVal val="#ppt_w"/>
                                          </p:val>
                                        </p:tav>
                                      </p:tavLst>
                                    </p:anim>
                                    <p:anim calcmode="lin" valueType="num">
                                      <p:cBhvr>
                                        <p:cTn id="34" dur="500" fill="hold"/>
                                        <p:tgtEl>
                                          <p:spTgt spid="2713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2" grpId="0"/>
      <p:bldP spid="271373" grpId="0"/>
      <p:bldP spid="271374" grpId="0" animBg="1"/>
      <p:bldP spid="27138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8" name="Text Box 4"/>
          <p:cNvSpPr txBox="1">
            <a:spLocks noChangeArrowheads="1"/>
          </p:cNvSpPr>
          <p:nvPr/>
        </p:nvSpPr>
        <p:spPr bwMode="auto">
          <a:xfrm>
            <a:off x="792163" y="3489325"/>
            <a:ext cx="15621000" cy="173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r>
              <a:rPr lang="zh-CN" altLang="en-US" sz="5400" b="1">
                <a:solidFill>
                  <a:srgbClr val="0033CC"/>
                </a:solidFill>
                <a:latin typeface="微软雅黑" pitchFamily="34" charset="-122"/>
                <a:ea typeface="微软雅黑" pitchFamily="34" charset="-122"/>
              </a:rPr>
              <a:t>关键词：地下空间，长廊形式，轨道枢纽、业态丰富并形成鲜明主题、与本案的相似度均达</a:t>
            </a:r>
            <a:r>
              <a:rPr lang="en-US" altLang="zh-CN" sz="5400" b="1">
                <a:solidFill>
                  <a:srgbClr val="0033CC"/>
                </a:solidFill>
                <a:latin typeface="微软雅黑" pitchFamily="34" charset="-122"/>
                <a:ea typeface="微软雅黑" pitchFamily="34" charset="-122"/>
              </a:rPr>
              <a:t>80%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79908"/>
                                        </p:tgtEl>
                                        <p:attrNameLst>
                                          <p:attrName>style.visibility</p:attrName>
                                        </p:attrNameLst>
                                      </p:cBhvr>
                                      <p:to>
                                        <p:strVal val="visible"/>
                                      </p:to>
                                    </p:set>
                                    <p:anim calcmode="discrete" valueType="clr">
                                      <p:cBhvr override="childStyle">
                                        <p:cTn id="7" dur="80"/>
                                        <p:tgtEl>
                                          <p:spTgt spid="37990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9908"/>
                                        </p:tgtEl>
                                        <p:attrNameLst>
                                          <p:attrName>fillcolor</p:attrName>
                                        </p:attrNameLst>
                                      </p:cBhvr>
                                      <p:tavLst>
                                        <p:tav tm="0">
                                          <p:val>
                                            <p:clrVal>
                                              <a:schemeClr val="accent2"/>
                                            </p:clrVal>
                                          </p:val>
                                        </p:tav>
                                        <p:tav tm="50000">
                                          <p:val>
                                            <p:clrVal>
                                              <a:schemeClr val="hlink"/>
                                            </p:clrVal>
                                          </p:val>
                                        </p:tav>
                                      </p:tavLst>
                                    </p:anim>
                                    <p:set>
                                      <p:cBhvr>
                                        <p:cTn id="9" dur="80"/>
                                        <p:tgtEl>
                                          <p:spTgt spid="37990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矩形 18"/>
          <p:cNvSpPr>
            <a:spLocks noChangeArrowheads="1"/>
          </p:cNvSpPr>
          <p:nvPr/>
        </p:nvSpPr>
        <p:spPr bwMode="auto">
          <a:xfrm>
            <a:off x="0" y="4632325"/>
            <a:ext cx="17281525" cy="1047750"/>
          </a:xfrm>
          <a:prstGeom prst="rect">
            <a:avLst/>
          </a:prstGeom>
          <a:solidFill>
            <a:srgbClr val="3366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54316" tIns="77159" rIns="154316" bIns="77159" anchor="ctr" anchorCtr="1">
            <a:spAutoFit/>
          </a:bodyPr>
          <a:lstStyle/>
          <a:p>
            <a:pPr algn="ctr" defTabSz="1473200">
              <a:lnSpc>
                <a:spcPct val="130000"/>
              </a:lnSpc>
            </a:pPr>
            <a:r>
              <a:rPr lang="zh-CN" altLang="en-US" sz="4500" b="1">
                <a:solidFill>
                  <a:schemeClr val="bg1"/>
                </a:solidFill>
                <a:latin typeface="Times New Roman" pitchFamily="18" charset="0"/>
                <a:ea typeface="微软雅黑" pitchFamily="34" charset="-122"/>
              </a:rPr>
              <a:t>无锡首创的</a:t>
            </a:r>
            <a:r>
              <a:rPr lang="en-US" altLang="zh-CN" sz="4500" b="1">
                <a:solidFill>
                  <a:schemeClr val="bg1"/>
                </a:solidFill>
                <a:latin typeface="Times New Roman" pitchFamily="18" charset="0"/>
                <a:ea typeface="微软雅黑" pitchFamily="34" charset="-122"/>
              </a:rPr>
              <a:t>.</a:t>
            </a:r>
            <a:r>
              <a:rPr lang="zh-CN" altLang="en-US" sz="4500" b="1">
                <a:solidFill>
                  <a:schemeClr val="bg1"/>
                </a:solidFill>
                <a:latin typeface="Times New Roman" pitchFamily="18" charset="0"/>
                <a:ea typeface="微软雅黑" pitchFamily="34" charset="-122"/>
              </a:rPr>
              <a:t>时尚化</a:t>
            </a:r>
            <a:r>
              <a:rPr lang="en-US" altLang="zh-CN" sz="4500" b="1">
                <a:solidFill>
                  <a:schemeClr val="bg1"/>
                </a:solidFill>
                <a:latin typeface="Times New Roman" pitchFamily="18" charset="0"/>
                <a:ea typeface="微软雅黑" pitchFamily="34" charset="-122"/>
              </a:rPr>
              <a:t>.</a:t>
            </a:r>
            <a:r>
              <a:rPr lang="zh-CN" altLang="en-US" sz="4500" b="1">
                <a:solidFill>
                  <a:schemeClr val="bg1"/>
                </a:solidFill>
                <a:latin typeface="Times New Roman" pitchFamily="18" charset="0"/>
                <a:ea typeface="微软雅黑" pitchFamily="34" charset="-122"/>
              </a:rPr>
              <a:t>领先性</a:t>
            </a:r>
            <a:r>
              <a:rPr lang="en-US" altLang="zh-CN" sz="4500" b="1">
                <a:solidFill>
                  <a:schemeClr val="bg1"/>
                </a:solidFill>
                <a:latin typeface="Times New Roman" pitchFamily="18" charset="0"/>
                <a:ea typeface="微软雅黑" pitchFamily="34" charset="-122"/>
              </a:rPr>
              <a:t>.</a:t>
            </a:r>
            <a:r>
              <a:rPr lang="zh-CN" altLang="en-US" sz="4500" b="1">
                <a:solidFill>
                  <a:schemeClr val="bg1"/>
                </a:solidFill>
                <a:latin typeface="Times New Roman" pitchFamily="18" charset="0"/>
                <a:ea typeface="微软雅黑" pitchFamily="34" charset="-122"/>
              </a:rPr>
              <a:t>具有文化气质的商业体验街</a:t>
            </a:r>
          </a:p>
        </p:txBody>
      </p:sp>
      <p:pic>
        <p:nvPicPr>
          <p:cNvPr id="376835" name="图片 9" descr="20091012131214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275" y="6143625"/>
            <a:ext cx="4329113" cy="452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6836" name="图片 14" descr="20086181411277701142226973.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91000" y="6143625"/>
            <a:ext cx="4241800" cy="451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6837" name="图片 22" descr="200976183233373.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347075" y="6143625"/>
            <a:ext cx="4478338" cy="452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6838" name="图片 23" descr="2008319103639074.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739688" y="6143625"/>
            <a:ext cx="4605337" cy="452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2343" name="Text Box 7"/>
          <p:cNvSpPr txBox="1">
            <a:spLocks noChangeArrowheads="1"/>
          </p:cNvSpPr>
          <p:nvPr/>
        </p:nvSpPr>
        <p:spPr bwMode="auto">
          <a:xfrm>
            <a:off x="0" y="2143125"/>
            <a:ext cx="17281525" cy="1935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prstDash val="dash"/>
                <a:miter lim="800000"/>
                <a:headEnd/>
                <a:tailEnd/>
              </a14:hiddenLine>
            </a:ext>
          </a:extLst>
        </p:spPr>
        <p:txBody>
          <a:bodyPr lIns="84658" tIns="42329" rIns="84658" bIns="42329">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lnSpc>
                <a:spcPct val="150000"/>
              </a:lnSpc>
              <a:spcBef>
                <a:spcPct val="50000"/>
              </a:spcBef>
            </a:pPr>
            <a:r>
              <a:rPr lang="zh-CN" altLang="en-US" sz="2900" b="1">
                <a:latin typeface="微软雅黑" pitchFamily="34" charset="-122"/>
                <a:ea typeface="微软雅黑" pitchFamily="34" charset="-122"/>
              </a:rPr>
              <a:t>通过对新都市商务生活功能升级消费态度的完美诠释</a:t>
            </a:r>
          </a:p>
          <a:p>
            <a:pPr algn="ctr" eaLnBrk="1" hangingPunct="1">
              <a:lnSpc>
                <a:spcPct val="150000"/>
              </a:lnSpc>
              <a:spcBef>
                <a:spcPct val="50000"/>
              </a:spcBef>
            </a:pPr>
            <a:r>
              <a:rPr lang="zh-CN" altLang="en-US" sz="3900" b="1">
                <a:solidFill>
                  <a:srgbClr val="0033CC"/>
                </a:solidFill>
                <a:latin typeface="微软雅黑" pitchFamily="34" charset="-122"/>
                <a:ea typeface="微软雅黑" pitchFamily="34" charset="-122"/>
              </a:rPr>
              <a:t>体现概念、时尚、新颖的</a:t>
            </a:r>
            <a:r>
              <a:rPr lang="en-US" altLang="zh-CN" sz="3900" b="1">
                <a:solidFill>
                  <a:srgbClr val="0033CC"/>
                </a:solidFill>
                <a:latin typeface="微软雅黑" pitchFamily="34" charset="-122"/>
                <a:ea typeface="微软雅黑" pitchFamily="34" charset="-122"/>
              </a:rPr>
              <a:t>CBD</a:t>
            </a:r>
            <a:r>
              <a:rPr lang="zh-CN" altLang="en-US" sz="3900" b="1">
                <a:solidFill>
                  <a:srgbClr val="0033CC"/>
                </a:solidFill>
                <a:latin typeface="微软雅黑" pitchFamily="34" charset="-122"/>
                <a:ea typeface="微软雅黑" pitchFamily="34" charset="-122"/>
              </a:rPr>
              <a:t>消费体验中心</a:t>
            </a:r>
          </a:p>
        </p:txBody>
      </p:sp>
      <p:sp>
        <p:nvSpPr>
          <p:cNvPr id="126984" name="Rectangle 8"/>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项目整体定位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2343"/>
                                        </p:tgtEl>
                                        <p:attrNameLst>
                                          <p:attrName>style.visibility</p:attrName>
                                        </p:attrNameLst>
                                      </p:cBhvr>
                                      <p:to>
                                        <p:strVal val="visible"/>
                                      </p:to>
                                    </p:set>
                                    <p:animEffect transition="in" filter="dissolve">
                                      <p:cBhvr>
                                        <p:cTn id="7" dur="500"/>
                                        <p:tgtEl>
                                          <p:spTgt spid="142343"/>
                                        </p:tgtEl>
                                      </p:cBhvr>
                                    </p:animEffect>
                                  </p:childTnLst>
                                </p:cTn>
                              </p:par>
                              <p:par>
                                <p:cTn id="8" presetID="23" presetClass="entr" presetSubtype="16" fill="hold" nodeType="withEffect">
                                  <p:stCondLst>
                                    <p:cond delay="0"/>
                                  </p:stCondLst>
                                  <p:childTnLst>
                                    <p:set>
                                      <p:cBhvr>
                                        <p:cTn id="9" dur="1" fill="hold">
                                          <p:stCondLst>
                                            <p:cond delay="0"/>
                                          </p:stCondLst>
                                        </p:cTn>
                                        <p:tgtEl>
                                          <p:spTgt spid="376835"/>
                                        </p:tgtEl>
                                        <p:attrNameLst>
                                          <p:attrName>style.visibility</p:attrName>
                                        </p:attrNameLst>
                                      </p:cBhvr>
                                      <p:to>
                                        <p:strVal val="visible"/>
                                      </p:to>
                                    </p:set>
                                    <p:anim calcmode="lin" valueType="num">
                                      <p:cBhvr>
                                        <p:cTn id="10" dur="500" fill="hold"/>
                                        <p:tgtEl>
                                          <p:spTgt spid="376835"/>
                                        </p:tgtEl>
                                        <p:attrNameLst>
                                          <p:attrName>ppt_w</p:attrName>
                                        </p:attrNameLst>
                                      </p:cBhvr>
                                      <p:tavLst>
                                        <p:tav tm="0">
                                          <p:val>
                                            <p:fltVal val="0"/>
                                          </p:val>
                                        </p:tav>
                                        <p:tav tm="100000">
                                          <p:val>
                                            <p:strVal val="#ppt_w"/>
                                          </p:val>
                                        </p:tav>
                                      </p:tavLst>
                                    </p:anim>
                                    <p:anim calcmode="lin" valueType="num">
                                      <p:cBhvr>
                                        <p:cTn id="11" dur="500" fill="hold"/>
                                        <p:tgtEl>
                                          <p:spTgt spid="376835"/>
                                        </p:tgtEl>
                                        <p:attrNameLst>
                                          <p:attrName>ppt_h</p:attrName>
                                        </p:attrNameLst>
                                      </p:cBhvr>
                                      <p:tavLst>
                                        <p:tav tm="0">
                                          <p:val>
                                            <p:flt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376836"/>
                                        </p:tgtEl>
                                        <p:attrNameLst>
                                          <p:attrName>style.visibility</p:attrName>
                                        </p:attrNameLst>
                                      </p:cBhvr>
                                      <p:to>
                                        <p:strVal val="visible"/>
                                      </p:to>
                                    </p:set>
                                    <p:anim calcmode="lin" valueType="num">
                                      <p:cBhvr>
                                        <p:cTn id="14" dur="500" fill="hold"/>
                                        <p:tgtEl>
                                          <p:spTgt spid="376836"/>
                                        </p:tgtEl>
                                        <p:attrNameLst>
                                          <p:attrName>ppt_w</p:attrName>
                                        </p:attrNameLst>
                                      </p:cBhvr>
                                      <p:tavLst>
                                        <p:tav tm="0">
                                          <p:val>
                                            <p:fltVal val="0"/>
                                          </p:val>
                                        </p:tav>
                                        <p:tav tm="100000">
                                          <p:val>
                                            <p:strVal val="#ppt_w"/>
                                          </p:val>
                                        </p:tav>
                                      </p:tavLst>
                                    </p:anim>
                                    <p:anim calcmode="lin" valueType="num">
                                      <p:cBhvr>
                                        <p:cTn id="15" dur="500" fill="hold"/>
                                        <p:tgtEl>
                                          <p:spTgt spid="376836"/>
                                        </p:tgtEl>
                                        <p:attrNameLst>
                                          <p:attrName>ppt_h</p:attrName>
                                        </p:attrNameLst>
                                      </p:cBhvr>
                                      <p:tavLst>
                                        <p:tav tm="0">
                                          <p:val>
                                            <p:flt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376837"/>
                                        </p:tgtEl>
                                        <p:attrNameLst>
                                          <p:attrName>style.visibility</p:attrName>
                                        </p:attrNameLst>
                                      </p:cBhvr>
                                      <p:to>
                                        <p:strVal val="visible"/>
                                      </p:to>
                                    </p:set>
                                    <p:anim calcmode="lin" valueType="num">
                                      <p:cBhvr>
                                        <p:cTn id="18" dur="500" fill="hold"/>
                                        <p:tgtEl>
                                          <p:spTgt spid="376837"/>
                                        </p:tgtEl>
                                        <p:attrNameLst>
                                          <p:attrName>ppt_w</p:attrName>
                                        </p:attrNameLst>
                                      </p:cBhvr>
                                      <p:tavLst>
                                        <p:tav tm="0">
                                          <p:val>
                                            <p:fltVal val="0"/>
                                          </p:val>
                                        </p:tav>
                                        <p:tav tm="100000">
                                          <p:val>
                                            <p:strVal val="#ppt_w"/>
                                          </p:val>
                                        </p:tav>
                                      </p:tavLst>
                                    </p:anim>
                                    <p:anim calcmode="lin" valueType="num">
                                      <p:cBhvr>
                                        <p:cTn id="19" dur="500" fill="hold"/>
                                        <p:tgtEl>
                                          <p:spTgt spid="376837"/>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376838"/>
                                        </p:tgtEl>
                                        <p:attrNameLst>
                                          <p:attrName>style.visibility</p:attrName>
                                        </p:attrNameLst>
                                      </p:cBhvr>
                                      <p:to>
                                        <p:strVal val="visible"/>
                                      </p:to>
                                    </p:set>
                                    <p:anim calcmode="lin" valueType="num">
                                      <p:cBhvr>
                                        <p:cTn id="22" dur="500" fill="hold"/>
                                        <p:tgtEl>
                                          <p:spTgt spid="376838"/>
                                        </p:tgtEl>
                                        <p:attrNameLst>
                                          <p:attrName>ppt_w</p:attrName>
                                        </p:attrNameLst>
                                      </p:cBhvr>
                                      <p:tavLst>
                                        <p:tav tm="0">
                                          <p:val>
                                            <p:fltVal val="0"/>
                                          </p:val>
                                        </p:tav>
                                        <p:tav tm="100000">
                                          <p:val>
                                            <p:strVal val="#ppt_w"/>
                                          </p:val>
                                        </p:tav>
                                      </p:tavLst>
                                    </p:anim>
                                    <p:anim calcmode="lin" valueType="num">
                                      <p:cBhvr>
                                        <p:cTn id="23" dur="500" fill="hold"/>
                                        <p:tgtEl>
                                          <p:spTgt spid="376838"/>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376834"/>
                                        </p:tgtEl>
                                        <p:attrNameLst>
                                          <p:attrName>style.visibility</p:attrName>
                                        </p:attrNameLst>
                                      </p:cBhvr>
                                      <p:to>
                                        <p:strVal val="visible"/>
                                      </p:to>
                                    </p:set>
                                    <p:anim calcmode="lin" valueType="num">
                                      <p:cBhvr>
                                        <p:cTn id="28" dur="500" fill="hold"/>
                                        <p:tgtEl>
                                          <p:spTgt spid="376834"/>
                                        </p:tgtEl>
                                        <p:attrNameLst>
                                          <p:attrName>ppt_w</p:attrName>
                                        </p:attrNameLst>
                                      </p:cBhvr>
                                      <p:tavLst>
                                        <p:tav tm="0">
                                          <p:val>
                                            <p:fltVal val="0"/>
                                          </p:val>
                                        </p:tav>
                                        <p:tav tm="100000">
                                          <p:val>
                                            <p:strVal val="#ppt_w"/>
                                          </p:val>
                                        </p:tav>
                                      </p:tavLst>
                                    </p:anim>
                                    <p:anim calcmode="lin" valueType="num">
                                      <p:cBhvr>
                                        <p:cTn id="29" dur="500" fill="hold"/>
                                        <p:tgtEl>
                                          <p:spTgt spid="3768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4" grpId="0" animBg="1"/>
      <p:bldP spid="14234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AutoShape 33"/>
          <p:cNvSpPr>
            <a:spLocks noChangeArrowheads="1"/>
          </p:cNvSpPr>
          <p:nvPr/>
        </p:nvSpPr>
        <p:spPr bwMode="auto">
          <a:xfrm rot="10800000">
            <a:off x="6354763" y="2117725"/>
            <a:ext cx="4624387" cy="4799013"/>
          </a:xfrm>
          <a:prstGeom prst="upArrow">
            <a:avLst>
              <a:gd name="adj1" fmla="val 72694"/>
              <a:gd name="adj2" fmla="val 33929"/>
            </a:avLst>
          </a:prstGeom>
          <a:gradFill rotWithShape="1">
            <a:gsLst>
              <a:gs pos="0">
                <a:srgbClr val="6FC5E3"/>
              </a:gs>
              <a:gs pos="100000">
                <a:schemeClr val="bg1">
                  <a:alpha val="0"/>
                </a:schemeClr>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77859" name="Text Box 3"/>
          <p:cNvSpPr txBox="1">
            <a:spLocks noChangeArrowheads="1"/>
          </p:cNvSpPr>
          <p:nvPr/>
        </p:nvSpPr>
        <p:spPr bwMode="auto">
          <a:xfrm>
            <a:off x="1706563" y="2346325"/>
            <a:ext cx="14111287" cy="4916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147282" tIns="73641" rIns="147282" bIns="73641">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algn="ctr" eaLnBrk="1" hangingPunct="1">
              <a:spcBef>
                <a:spcPct val="20000"/>
              </a:spcBef>
              <a:buFont typeface="Wingdings" pitchFamily="2" charset="2"/>
              <a:buChar char="Ø"/>
            </a:pPr>
            <a:r>
              <a:rPr lang="zh-CN" altLang="en-US" sz="2400" b="1">
                <a:latin typeface="微软雅黑" pitchFamily="34" charset="-122"/>
                <a:ea typeface="微软雅黑" pitchFamily="34" charset="-122"/>
              </a:rPr>
              <a:t>定位解析</a:t>
            </a:r>
          </a:p>
          <a:p>
            <a:pPr eaLnBrk="1" hangingPunct="1">
              <a:lnSpc>
                <a:spcPct val="150000"/>
              </a:lnSpc>
              <a:spcBef>
                <a:spcPct val="20000"/>
              </a:spcBef>
              <a:buFont typeface="Wingdings" pitchFamily="2" charset="2"/>
              <a:buChar char="Ø"/>
            </a:pPr>
            <a:r>
              <a:rPr lang="zh-CN" altLang="en-US" sz="2600">
                <a:latin typeface="微软雅黑" pitchFamily="34" charset="-122"/>
                <a:ea typeface="微软雅黑" pitchFamily="34" charset="-122"/>
              </a:rPr>
              <a:t>随着无锡人民路的日益规划改造，将来必将成为无锡首屈一指的核心</a:t>
            </a:r>
            <a:r>
              <a:rPr lang="en-US" altLang="zh-CN" sz="2600">
                <a:latin typeface="微软雅黑" pitchFamily="34" charset="-122"/>
                <a:ea typeface="微软雅黑" pitchFamily="34" charset="-122"/>
              </a:rPr>
              <a:t>CBD</a:t>
            </a:r>
            <a:r>
              <a:rPr lang="zh-CN" altLang="en-US" sz="2600">
                <a:latin typeface="微软雅黑" pitchFamily="34" charset="-122"/>
                <a:ea typeface="微软雅黑" pitchFamily="34" charset="-122"/>
              </a:rPr>
              <a:t>区域，伴随着商务氛围的日益加强，现代都市的立体式消费模式也将成为主流。</a:t>
            </a:r>
          </a:p>
          <a:p>
            <a:pPr eaLnBrk="1" hangingPunct="1">
              <a:lnSpc>
                <a:spcPct val="150000"/>
              </a:lnSpc>
              <a:spcBef>
                <a:spcPct val="20000"/>
              </a:spcBef>
              <a:buFont typeface="Wingdings" pitchFamily="2" charset="2"/>
              <a:buChar char="Ø"/>
            </a:pPr>
            <a:r>
              <a:rPr lang="zh-CN" altLang="en-US" sz="2600">
                <a:latin typeface="微软雅黑" pitchFamily="34" charset="-122"/>
                <a:ea typeface="微软雅黑" pitchFamily="34" charset="-122"/>
              </a:rPr>
              <a:t>纵观目前的商业格局仍处于沉淀型配套模式，因此我项目在规划阶段已取得了超越本地市场的陈旧格局，突破常规的商业形态恰到好处的融入总体区域主线规划，待远期市场成熟之时必将占据无锡市时尚文化消费新高地。</a:t>
            </a:r>
          </a:p>
          <a:p>
            <a:pPr eaLnBrk="1" hangingPunct="1">
              <a:lnSpc>
                <a:spcPct val="150000"/>
              </a:lnSpc>
              <a:spcBef>
                <a:spcPct val="20000"/>
              </a:spcBef>
              <a:buFont typeface="Wingdings" pitchFamily="2" charset="2"/>
              <a:buChar char="Ø"/>
            </a:pPr>
            <a:r>
              <a:rPr lang="zh-CN" altLang="en-US" sz="2600">
                <a:latin typeface="微软雅黑" pitchFamily="34" charset="-122"/>
                <a:ea typeface="微软雅黑" pitchFamily="34" charset="-122"/>
              </a:rPr>
              <a:t>本项目应打造自身特色，避免同质竞争，并充分利用自己的优势吸引和引领市场，有效的形成主力消费人群的集聚，主导城市新的消费理念。</a:t>
            </a:r>
          </a:p>
        </p:txBody>
      </p:sp>
      <p:sp>
        <p:nvSpPr>
          <p:cNvPr id="1499140" name="AutoShape 4"/>
          <p:cNvSpPr>
            <a:spLocks noChangeArrowheads="1"/>
          </p:cNvSpPr>
          <p:nvPr/>
        </p:nvSpPr>
        <p:spPr bwMode="gray">
          <a:xfrm>
            <a:off x="3001963" y="1279525"/>
            <a:ext cx="10945812" cy="814388"/>
          </a:xfrm>
          <a:prstGeom prst="roundRect">
            <a:avLst>
              <a:gd name="adj" fmla="val 50000"/>
            </a:avLst>
          </a:prstGeom>
          <a:solidFill>
            <a:srgbClr val="3366CC"/>
          </a:solidFill>
          <a:ln w="38100" algn="ctr">
            <a:solidFill>
              <a:srgbClr val="FFFFFF"/>
            </a:solidFill>
            <a:round/>
            <a:headEnd/>
            <a:tailEnd/>
          </a:ln>
          <a:effectLst>
            <a:outerShdw dist="63500" dir="3187806" algn="ctr" rotWithShape="0">
              <a:srgbClr val="001D3A"/>
            </a:outerShdw>
          </a:effectLst>
        </p:spPr>
        <p:txBody>
          <a:bodyPr wrap="none" lIns="147282" tIns="73641" rIns="147282" bIns="73641" anchor="ctr"/>
          <a:lstStyle/>
          <a:p>
            <a:pPr algn="ctr" defTabSz="1473200">
              <a:defRPr/>
            </a:pPr>
            <a:endParaRPr lang="zh-CN" altLang="zh-CN" sz="3900" b="1">
              <a:solidFill>
                <a:schemeClr val="bg1"/>
              </a:solidFill>
              <a:latin typeface="微软雅黑" pitchFamily="34" charset="-122"/>
              <a:ea typeface="微软雅黑" pitchFamily="34" charset="-122"/>
            </a:endParaRPr>
          </a:p>
        </p:txBody>
      </p:sp>
      <p:sp>
        <p:nvSpPr>
          <p:cNvPr id="377877" name="Rectangle 33"/>
          <p:cNvSpPr>
            <a:spLocks noChangeArrowheads="1"/>
          </p:cNvSpPr>
          <p:nvPr/>
        </p:nvSpPr>
        <p:spPr bwMode="auto">
          <a:xfrm>
            <a:off x="3051175" y="1390650"/>
            <a:ext cx="1097915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147282" tIns="73641" rIns="147282" bIns="73641">
            <a:spAutoFit/>
          </a:bodyPr>
          <a:lstStyle/>
          <a:p>
            <a:pPr algn="ctr" defTabSz="1473200"/>
            <a:r>
              <a:rPr lang="zh-CN" altLang="en-US" sz="3900" b="1">
                <a:solidFill>
                  <a:schemeClr val="bg1"/>
                </a:solidFill>
                <a:latin typeface="微软雅黑" pitchFamily="34" charset="-122"/>
                <a:ea typeface="微软雅黑" pitchFamily="34" charset="-122"/>
              </a:rPr>
              <a:t>人民路时尚生活体验街</a:t>
            </a:r>
          </a:p>
        </p:txBody>
      </p:sp>
      <p:sp>
        <p:nvSpPr>
          <p:cNvPr id="128006" name="Rectangle 24"/>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定位解析</a:t>
            </a:r>
          </a:p>
        </p:txBody>
      </p:sp>
      <p:grpSp>
        <p:nvGrpSpPr>
          <p:cNvPr id="2" name="Group 37"/>
          <p:cNvGrpSpPr>
            <a:grpSpLocks/>
          </p:cNvGrpSpPr>
          <p:nvPr/>
        </p:nvGrpSpPr>
        <p:grpSpPr bwMode="auto">
          <a:xfrm>
            <a:off x="2239963" y="7070725"/>
            <a:ext cx="2290762" cy="2495550"/>
            <a:chOff x="0" y="0"/>
            <a:chExt cx="1401" cy="1653"/>
          </a:xfrm>
        </p:grpSpPr>
        <p:sp>
          <p:nvSpPr>
            <p:cNvPr id="128023" name="Oval 38"/>
            <p:cNvSpPr>
              <a:spLocks noChangeArrowheads="1"/>
            </p:cNvSpPr>
            <p:nvPr/>
          </p:nvSpPr>
          <p:spPr bwMode="auto">
            <a:xfrm>
              <a:off x="215" y="1178"/>
              <a:ext cx="877" cy="475"/>
            </a:xfrm>
            <a:prstGeom prst="ellipse">
              <a:avLst/>
            </a:prstGeom>
            <a:gradFill rotWithShape="1">
              <a:gsLst>
                <a:gs pos="0">
                  <a:srgbClr val="000000">
                    <a:alpha val="39998"/>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grpSp>
          <p:nvGrpSpPr>
            <p:cNvPr id="128024" name="Group 39"/>
            <p:cNvGrpSpPr>
              <a:grpSpLocks/>
            </p:cNvGrpSpPr>
            <p:nvPr/>
          </p:nvGrpSpPr>
          <p:grpSpPr bwMode="auto">
            <a:xfrm>
              <a:off x="0" y="0"/>
              <a:ext cx="1401" cy="1398"/>
              <a:chOff x="0" y="0"/>
              <a:chExt cx="1401" cy="1398"/>
            </a:xfrm>
          </p:grpSpPr>
          <p:pic>
            <p:nvPicPr>
              <p:cNvPr id="128025" name="Picture 40" descr="그림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401" cy="1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 name="Text Box 41"/>
              <p:cNvSpPr txBox="1">
                <a:spLocks noChangeArrowheads="1"/>
              </p:cNvSpPr>
              <p:nvPr/>
            </p:nvSpPr>
            <p:spPr bwMode="auto">
              <a:xfrm>
                <a:off x="420" y="390"/>
                <a:ext cx="517" cy="266"/>
              </a:xfrm>
              <a:prstGeom prst="rect">
                <a:avLst/>
              </a:prstGeom>
              <a:noFill/>
              <a:ln w="9525">
                <a:noFill/>
                <a:miter lim="800000"/>
                <a:headEnd/>
                <a:tailEnd/>
              </a:ln>
              <a:effectLst>
                <a:outerShdw dist="17961" dir="2700000" algn="ctr" rotWithShape="0">
                  <a:schemeClr val="bg1"/>
                </a:outerShdw>
              </a:effectLst>
            </p:spPr>
            <p:txBody>
              <a:bodyPr wrap="none" lIns="68415" tIns="34208" rIns="68415" bIns="34208">
                <a:spAutoFit/>
              </a:bodyPr>
              <a:lstStyle/>
              <a:p>
                <a:pPr defTabSz="684213" latinLnBrk="1">
                  <a:lnSpc>
                    <a:spcPct val="90000"/>
                  </a:lnSpc>
                  <a:defRPr/>
                </a:pPr>
                <a:r>
                  <a:rPr lang="zh-CN" altLang="en-US" sz="2400" b="1" dirty="0">
                    <a:latin typeface="微软雅黑" pitchFamily="34" charset="-122"/>
                    <a:ea typeface="微软雅黑" pitchFamily="34" charset="-122"/>
                  </a:rPr>
                  <a:t>时 尚</a:t>
                </a:r>
                <a:endParaRPr lang="en-US" sz="2400" b="1" dirty="0">
                  <a:latin typeface="微软雅黑" pitchFamily="34" charset="-122"/>
                  <a:ea typeface="微软雅黑" pitchFamily="34" charset="-122"/>
                </a:endParaRPr>
              </a:p>
            </p:txBody>
          </p:sp>
        </p:grpSp>
      </p:grpSp>
      <p:grpSp>
        <p:nvGrpSpPr>
          <p:cNvPr id="4" name="Group 42"/>
          <p:cNvGrpSpPr>
            <a:grpSpLocks/>
          </p:cNvGrpSpPr>
          <p:nvPr/>
        </p:nvGrpSpPr>
        <p:grpSpPr bwMode="auto">
          <a:xfrm>
            <a:off x="5821363" y="6994525"/>
            <a:ext cx="2290762" cy="2497138"/>
            <a:chOff x="0" y="0"/>
            <a:chExt cx="1401" cy="1655"/>
          </a:xfrm>
        </p:grpSpPr>
        <p:sp>
          <p:nvSpPr>
            <p:cNvPr id="128019" name="Oval 43"/>
            <p:cNvSpPr>
              <a:spLocks noChangeArrowheads="1"/>
            </p:cNvSpPr>
            <p:nvPr/>
          </p:nvSpPr>
          <p:spPr bwMode="auto">
            <a:xfrm>
              <a:off x="257" y="1180"/>
              <a:ext cx="877" cy="475"/>
            </a:xfrm>
            <a:prstGeom prst="ellipse">
              <a:avLst/>
            </a:prstGeom>
            <a:gradFill rotWithShape="1">
              <a:gsLst>
                <a:gs pos="0">
                  <a:srgbClr val="000000">
                    <a:alpha val="39998"/>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grpSp>
          <p:nvGrpSpPr>
            <p:cNvPr id="128020" name="Group 44"/>
            <p:cNvGrpSpPr>
              <a:grpSpLocks/>
            </p:cNvGrpSpPr>
            <p:nvPr/>
          </p:nvGrpSpPr>
          <p:grpSpPr bwMode="auto">
            <a:xfrm>
              <a:off x="0" y="0"/>
              <a:ext cx="1401" cy="1406"/>
              <a:chOff x="0" y="0"/>
              <a:chExt cx="1401" cy="1406"/>
            </a:xfrm>
          </p:grpSpPr>
          <p:pic>
            <p:nvPicPr>
              <p:cNvPr id="128021" name="Picture 45" descr="그림12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1401" cy="1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Text Box 46"/>
              <p:cNvSpPr txBox="1">
                <a:spLocks noChangeArrowheads="1"/>
              </p:cNvSpPr>
              <p:nvPr/>
            </p:nvSpPr>
            <p:spPr bwMode="auto">
              <a:xfrm>
                <a:off x="471" y="390"/>
                <a:ext cx="517" cy="262"/>
              </a:xfrm>
              <a:prstGeom prst="rect">
                <a:avLst/>
              </a:prstGeom>
              <a:noFill/>
              <a:ln w="9525">
                <a:noFill/>
                <a:miter lim="800000"/>
                <a:headEnd/>
                <a:tailEnd/>
              </a:ln>
              <a:effectLst>
                <a:outerShdw dist="17961" dir="2700000" algn="ctr" rotWithShape="0">
                  <a:schemeClr val="bg1"/>
                </a:outerShdw>
              </a:effectLst>
            </p:spPr>
            <p:txBody>
              <a:bodyPr wrap="none" lIns="68415" tIns="34208" rIns="68415" bIns="34208">
                <a:spAutoFit/>
              </a:bodyPr>
              <a:lstStyle/>
              <a:p>
                <a:pPr defTabSz="684213" latinLnBrk="1">
                  <a:lnSpc>
                    <a:spcPct val="90000"/>
                  </a:lnSpc>
                  <a:defRPr/>
                </a:pPr>
                <a:r>
                  <a:rPr lang="zh-CN" altLang="en-US" sz="2400" b="1" dirty="0">
                    <a:latin typeface="微软雅黑" pitchFamily="34" charset="-122"/>
                    <a:ea typeface="微软雅黑" pitchFamily="34" charset="-122"/>
                  </a:rPr>
                  <a:t>现 代</a:t>
                </a:r>
                <a:endParaRPr lang="en-US" sz="2400" b="1" dirty="0">
                  <a:latin typeface="微软雅黑" pitchFamily="34" charset="-122"/>
                  <a:ea typeface="微软雅黑" pitchFamily="34" charset="-122"/>
                </a:endParaRPr>
              </a:p>
            </p:txBody>
          </p:sp>
        </p:grpSp>
      </p:grpSp>
      <p:grpSp>
        <p:nvGrpSpPr>
          <p:cNvPr id="6" name="Group 47"/>
          <p:cNvGrpSpPr>
            <a:grpSpLocks/>
          </p:cNvGrpSpPr>
          <p:nvPr/>
        </p:nvGrpSpPr>
        <p:grpSpPr bwMode="auto">
          <a:xfrm>
            <a:off x="9702800" y="6994525"/>
            <a:ext cx="2290763" cy="2495550"/>
            <a:chOff x="0" y="0"/>
            <a:chExt cx="1401" cy="1653"/>
          </a:xfrm>
        </p:grpSpPr>
        <p:sp>
          <p:nvSpPr>
            <p:cNvPr id="128015" name="Oval 48"/>
            <p:cNvSpPr>
              <a:spLocks noChangeArrowheads="1"/>
            </p:cNvSpPr>
            <p:nvPr/>
          </p:nvSpPr>
          <p:spPr bwMode="auto">
            <a:xfrm>
              <a:off x="215" y="1178"/>
              <a:ext cx="877" cy="475"/>
            </a:xfrm>
            <a:prstGeom prst="ellipse">
              <a:avLst/>
            </a:prstGeom>
            <a:gradFill rotWithShape="1">
              <a:gsLst>
                <a:gs pos="0">
                  <a:srgbClr val="000000">
                    <a:alpha val="39998"/>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grpSp>
          <p:nvGrpSpPr>
            <p:cNvPr id="128016" name="Group 49"/>
            <p:cNvGrpSpPr>
              <a:grpSpLocks/>
            </p:cNvGrpSpPr>
            <p:nvPr/>
          </p:nvGrpSpPr>
          <p:grpSpPr bwMode="auto">
            <a:xfrm>
              <a:off x="0" y="0"/>
              <a:ext cx="1401" cy="1398"/>
              <a:chOff x="0" y="0"/>
              <a:chExt cx="1401" cy="1398"/>
            </a:xfrm>
          </p:grpSpPr>
          <p:pic>
            <p:nvPicPr>
              <p:cNvPr id="128017" name="Picture 50" descr="그림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401" cy="1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Text Box 51"/>
              <p:cNvSpPr txBox="1">
                <a:spLocks noChangeArrowheads="1"/>
              </p:cNvSpPr>
              <p:nvPr/>
            </p:nvSpPr>
            <p:spPr bwMode="auto">
              <a:xfrm>
                <a:off x="471" y="366"/>
                <a:ext cx="517" cy="290"/>
              </a:xfrm>
              <a:prstGeom prst="rect">
                <a:avLst/>
              </a:prstGeom>
              <a:noFill/>
              <a:ln w="9525">
                <a:noFill/>
                <a:miter lim="800000"/>
                <a:headEnd/>
                <a:tailEnd/>
              </a:ln>
              <a:effectLst>
                <a:outerShdw dist="17961" dir="2700000" algn="ctr" rotWithShape="0">
                  <a:schemeClr val="bg1"/>
                </a:outerShdw>
              </a:effectLst>
            </p:spPr>
            <p:txBody>
              <a:bodyPr wrap="none" lIns="68415" tIns="34208" rIns="68415" bIns="34208">
                <a:spAutoFit/>
              </a:bodyPr>
              <a:lstStyle/>
              <a:p>
                <a:pPr defTabSz="684213">
                  <a:defRPr/>
                </a:pPr>
                <a:r>
                  <a:rPr lang="zh-CN" altLang="en-US" sz="2400" b="1" dirty="0">
                    <a:latin typeface="微软雅黑" pitchFamily="34" charset="-122"/>
                    <a:ea typeface="微软雅黑" pitchFamily="34" charset="-122"/>
                  </a:rPr>
                  <a:t>文 化</a:t>
                </a:r>
                <a:endParaRPr lang="zh-CN" sz="2400" b="1" dirty="0">
                  <a:latin typeface="微软雅黑" pitchFamily="34" charset="-122"/>
                  <a:ea typeface="微软雅黑" pitchFamily="34" charset="-122"/>
                </a:endParaRPr>
              </a:p>
            </p:txBody>
          </p:sp>
        </p:grpSp>
      </p:grpSp>
      <p:grpSp>
        <p:nvGrpSpPr>
          <p:cNvPr id="8" name="Group 52"/>
          <p:cNvGrpSpPr>
            <a:grpSpLocks/>
          </p:cNvGrpSpPr>
          <p:nvPr/>
        </p:nvGrpSpPr>
        <p:grpSpPr bwMode="auto">
          <a:xfrm>
            <a:off x="13212763" y="6994525"/>
            <a:ext cx="2292350" cy="2497138"/>
            <a:chOff x="0" y="0"/>
            <a:chExt cx="1401" cy="1655"/>
          </a:xfrm>
        </p:grpSpPr>
        <p:sp>
          <p:nvSpPr>
            <p:cNvPr id="128011" name="Oval 53"/>
            <p:cNvSpPr>
              <a:spLocks noChangeArrowheads="1"/>
            </p:cNvSpPr>
            <p:nvPr/>
          </p:nvSpPr>
          <p:spPr bwMode="auto">
            <a:xfrm>
              <a:off x="257" y="1180"/>
              <a:ext cx="877" cy="475"/>
            </a:xfrm>
            <a:prstGeom prst="ellipse">
              <a:avLst/>
            </a:prstGeom>
            <a:gradFill rotWithShape="1">
              <a:gsLst>
                <a:gs pos="0">
                  <a:srgbClr val="000000">
                    <a:alpha val="39998"/>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grpSp>
          <p:nvGrpSpPr>
            <p:cNvPr id="128012" name="Group 54"/>
            <p:cNvGrpSpPr>
              <a:grpSpLocks/>
            </p:cNvGrpSpPr>
            <p:nvPr/>
          </p:nvGrpSpPr>
          <p:grpSpPr bwMode="auto">
            <a:xfrm>
              <a:off x="0" y="0"/>
              <a:ext cx="1401" cy="1406"/>
              <a:chOff x="0" y="0"/>
              <a:chExt cx="1401" cy="1406"/>
            </a:xfrm>
          </p:grpSpPr>
          <p:pic>
            <p:nvPicPr>
              <p:cNvPr id="128013" name="Picture 55" descr="그림12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1401" cy="1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Text Box 56"/>
              <p:cNvSpPr txBox="1">
                <a:spLocks noChangeArrowheads="1"/>
              </p:cNvSpPr>
              <p:nvPr/>
            </p:nvSpPr>
            <p:spPr bwMode="auto">
              <a:xfrm>
                <a:off x="471" y="366"/>
                <a:ext cx="516" cy="286"/>
              </a:xfrm>
              <a:prstGeom prst="rect">
                <a:avLst/>
              </a:prstGeom>
              <a:noFill/>
              <a:ln w="9525">
                <a:noFill/>
                <a:miter lim="800000"/>
                <a:headEnd/>
                <a:tailEnd/>
              </a:ln>
              <a:effectLst>
                <a:outerShdw dist="17961" dir="2700000" algn="ctr" rotWithShape="0">
                  <a:schemeClr val="bg1"/>
                </a:outerShdw>
              </a:effectLst>
            </p:spPr>
            <p:txBody>
              <a:bodyPr wrap="none" lIns="68415" tIns="34208" rIns="68415" bIns="34208">
                <a:spAutoFit/>
              </a:bodyPr>
              <a:lstStyle/>
              <a:p>
                <a:pPr defTabSz="684213" latinLnBrk="1">
                  <a:defRPr/>
                </a:pPr>
                <a:r>
                  <a:rPr lang="zh-CN" altLang="en-US" sz="2400" b="1" dirty="0">
                    <a:latin typeface="微软雅黑" pitchFamily="34" charset="-122"/>
                    <a:ea typeface="微软雅黑" pitchFamily="34" charset="-122"/>
                  </a:rPr>
                  <a:t>体 验</a:t>
                </a:r>
                <a:endParaRPr lang="zh-CN" sz="2400" b="1" dirty="0">
                  <a:latin typeface="微软雅黑" pitchFamily="34" charset="-122"/>
                  <a:ea typeface="微软雅黑" pitchFamily="34"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7877"/>
                                        </p:tgtEl>
                                        <p:attrNameLst>
                                          <p:attrName>style.visibility</p:attrName>
                                        </p:attrNameLst>
                                      </p:cBhvr>
                                      <p:to>
                                        <p:strVal val="visible"/>
                                      </p:to>
                                    </p:set>
                                    <p:animEffect transition="in" filter="dissolve">
                                      <p:cBhvr>
                                        <p:cTn id="7" dur="500"/>
                                        <p:tgtEl>
                                          <p:spTgt spid="3778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77859"/>
                                        </p:tgtEl>
                                        <p:attrNameLst>
                                          <p:attrName>style.visibility</p:attrName>
                                        </p:attrNameLst>
                                      </p:cBhvr>
                                      <p:to>
                                        <p:strVal val="visible"/>
                                      </p:to>
                                    </p:set>
                                    <p:anim calcmode="lin" valueType="num">
                                      <p:cBhvr>
                                        <p:cTn id="12" dur="500" fill="hold"/>
                                        <p:tgtEl>
                                          <p:spTgt spid="377859"/>
                                        </p:tgtEl>
                                        <p:attrNameLst>
                                          <p:attrName>ppt_w</p:attrName>
                                        </p:attrNameLst>
                                      </p:cBhvr>
                                      <p:tavLst>
                                        <p:tav tm="0">
                                          <p:val>
                                            <p:fltVal val="0"/>
                                          </p:val>
                                        </p:tav>
                                        <p:tav tm="100000">
                                          <p:val>
                                            <p:strVal val="#ppt_w"/>
                                          </p:val>
                                        </p:tav>
                                      </p:tavLst>
                                    </p:anim>
                                    <p:anim calcmode="lin" valueType="num">
                                      <p:cBhvr>
                                        <p:cTn id="13" dur="500" fill="hold"/>
                                        <p:tgtEl>
                                          <p:spTgt spid="377859"/>
                                        </p:tgtEl>
                                        <p:attrNameLst>
                                          <p:attrName>ppt_h</p:attrName>
                                        </p:attrNameLst>
                                      </p:cBhvr>
                                      <p:tavLst>
                                        <p:tav tm="0">
                                          <p:val>
                                            <p:fltVal val="0"/>
                                          </p:val>
                                        </p:tav>
                                        <p:tav tm="100000">
                                          <p:val>
                                            <p:strVal val="#ppt_h"/>
                                          </p:val>
                                        </p:tav>
                                      </p:tavLst>
                                    </p:anim>
                                  </p:childTnLst>
                                </p:cTn>
                              </p:par>
                              <p:par>
                                <p:cTn id="14" presetID="37" presetClass="entr" presetSubtype="0" fill="hold"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900" decel="100000" fill="hold"/>
                                        <p:tgtEl>
                                          <p:spTgt spid="2"/>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0" presetID="26" presetClass="emph" presetSubtype="0" fill="hold" nodeType="withEffect">
                                  <p:stCondLst>
                                    <p:cond delay="2500"/>
                                  </p:stCondLst>
                                  <p:childTnLst>
                                    <p:animEffect transition="out" filter="fade">
                                      <p:cBhvr>
                                        <p:cTn id="21" dur="500" tmFilter="0, 0; .2, .5; .8, .5; 1, 0"/>
                                        <p:tgtEl>
                                          <p:spTgt spid="2"/>
                                        </p:tgtEl>
                                      </p:cBhvr>
                                    </p:animEffect>
                                    <p:animScale>
                                      <p:cBhvr>
                                        <p:cTn id="22" dur="250" autoRev="1" fill="hold"/>
                                        <p:tgtEl>
                                          <p:spTgt spid="2"/>
                                        </p:tgtEl>
                                      </p:cBhvr>
                                      <p:by x="105000" y="105000"/>
                                    </p:animScale>
                                  </p:childTnLst>
                                </p:cTn>
                              </p:par>
                              <p:par>
                                <p:cTn id="23" presetID="37" presetClass="entr" presetSubtype="0"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900" decel="100000" fill="hold"/>
                                        <p:tgtEl>
                                          <p:spTgt spid="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9" presetID="26" presetClass="emph" presetSubtype="0" fill="hold" nodeType="withEffect">
                                  <p:stCondLst>
                                    <p:cond delay="3200"/>
                                  </p:stCondLst>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par>
                                <p:cTn id="32" presetID="37" presetClass="entr" presetSubtype="0" fill="hold" nodeType="withEffect">
                                  <p:stCondLst>
                                    <p:cond delay="5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900" decel="100000" fill="hold"/>
                                        <p:tgtEl>
                                          <p:spTgt spid="6"/>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38" presetID="26" presetClass="emph" presetSubtype="0" fill="hold" nodeType="withEffect">
                                  <p:stCondLst>
                                    <p:cond delay="2500"/>
                                  </p:stCondLst>
                                  <p:childTnLst>
                                    <p:animEffect transition="out" filter="fade">
                                      <p:cBhvr>
                                        <p:cTn id="39" dur="500" tmFilter="0, 0; .2, .5; .8, .5; 1, 0"/>
                                        <p:tgtEl>
                                          <p:spTgt spid="6"/>
                                        </p:tgtEl>
                                      </p:cBhvr>
                                    </p:animEffect>
                                    <p:animScale>
                                      <p:cBhvr>
                                        <p:cTn id="40" dur="250" autoRev="1" fill="hold"/>
                                        <p:tgtEl>
                                          <p:spTgt spid="6"/>
                                        </p:tgtEl>
                                      </p:cBhvr>
                                      <p:by x="105000" y="105000"/>
                                    </p:animScale>
                                  </p:childTnLst>
                                </p:cTn>
                              </p:par>
                              <p:par>
                                <p:cTn id="41" presetID="37" presetClass="entr" presetSubtype="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900" decel="100000" fill="hold"/>
                                        <p:tgtEl>
                                          <p:spTgt spid="8"/>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47" presetID="26" presetClass="emph" presetSubtype="0" fill="hold" nodeType="withEffect">
                                  <p:stCondLst>
                                    <p:cond delay="3200"/>
                                  </p:stCondLst>
                                  <p:childTnLst>
                                    <p:animEffect transition="out" filter="fade">
                                      <p:cBhvr>
                                        <p:cTn id="48" dur="500" tmFilter="0, 0; .2, .5; .8, .5; 1, 0"/>
                                        <p:tgtEl>
                                          <p:spTgt spid="8"/>
                                        </p:tgtEl>
                                      </p:cBhvr>
                                    </p:animEffect>
                                    <p:animScale>
                                      <p:cBhvr>
                                        <p:cTn id="49"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9" grpId="0"/>
      <p:bldP spid="3778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1"/>
          <p:cNvSpPr txBox="1">
            <a:spLocks noGrp="1"/>
          </p:cNvSpPr>
          <p:nvPr/>
        </p:nvSpPr>
        <p:spPr bwMode="auto">
          <a:xfrm>
            <a:off x="16597313" y="9150350"/>
            <a:ext cx="29527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defTabSz="1473200" eaLnBrk="0" hangingPunct="0">
              <a:defRPr sz="3200">
                <a:solidFill>
                  <a:schemeClr val="tx1"/>
                </a:solidFill>
                <a:latin typeface="华文细黑" pitchFamily="2" charset="-122"/>
                <a:ea typeface="华文细黑" pitchFamily="2" charset="-122"/>
              </a:defRPr>
            </a:lvl1pPr>
            <a:lvl2pPr marL="742950" indent="-285750" defTabSz="1473200" eaLnBrk="0" hangingPunct="0">
              <a:defRPr sz="3200">
                <a:solidFill>
                  <a:schemeClr val="tx1"/>
                </a:solidFill>
                <a:latin typeface="华文细黑" pitchFamily="2" charset="-122"/>
                <a:ea typeface="华文细黑" pitchFamily="2" charset="-122"/>
              </a:defRPr>
            </a:lvl2pPr>
            <a:lvl3pPr marL="1143000" indent="-228600" defTabSz="1473200" eaLnBrk="0" hangingPunct="0">
              <a:defRPr sz="3200">
                <a:solidFill>
                  <a:schemeClr val="tx1"/>
                </a:solidFill>
                <a:latin typeface="华文细黑" pitchFamily="2" charset="-122"/>
                <a:ea typeface="华文细黑" pitchFamily="2" charset="-122"/>
              </a:defRPr>
            </a:lvl3pPr>
            <a:lvl4pPr marL="1600200" indent="-228600" defTabSz="1473200" eaLnBrk="0" hangingPunct="0">
              <a:defRPr sz="3200">
                <a:solidFill>
                  <a:schemeClr val="tx1"/>
                </a:solidFill>
                <a:latin typeface="华文细黑" pitchFamily="2" charset="-122"/>
                <a:ea typeface="华文细黑" pitchFamily="2" charset="-122"/>
              </a:defRPr>
            </a:lvl4pPr>
            <a:lvl5pPr marL="2057400" indent="-228600" defTabSz="1473200" eaLnBrk="0" hangingPunct="0">
              <a:defRPr sz="3200">
                <a:solidFill>
                  <a:schemeClr val="tx1"/>
                </a:solidFill>
                <a:latin typeface="华文细黑" pitchFamily="2" charset="-122"/>
                <a:ea typeface="华文细黑" pitchFamily="2" charset="-122"/>
              </a:defRPr>
            </a:lvl5pPr>
            <a:lvl6pPr marL="25146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47320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fld id="{C688C145-20EA-44D1-9B36-3BAADEB0A706}" type="slidenum">
              <a:rPr lang="en-US" altLang="zh-CN" sz="1400">
                <a:latin typeface="Arial" pitchFamily="34" charset="0"/>
                <a:ea typeface="宋体" pitchFamily="2" charset="-122"/>
              </a:rPr>
              <a:pPr eaLnBrk="1" hangingPunct="1"/>
              <a:t>95</a:t>
            </a:fld>
            <a:endParaRPr lang="en-US" altLang="zh-CN" sz="1400">
              <a:latin typeface="Arial" pitchFamily="34" charset="0"/>
              <a:ea typeface="宋体" pitchFamily="2" charset="-122"/>
            </a:endParaRPr>
          </a:p>
        </p:txBody>
      </p:sp>
      <p:sp>
        <p:nvSpPr>
          <p:cNvPr id="378883" name="Rectangle 12"/>
          <p:cNvSpPr>
            <a:spLocks noChangeArrowheads="1"/>
          </p:cNvSpPr>
          <p:nvPr/>
        </p:nvSpPr>
        <p:spPr bwMode="gray">
          <a:xfrm>
            <a:off x="1157288" y="1812925"/>
            <a:ext cx="4954587" cy="620713"/>
          </a:xfrm>
          <a:prstGeom prst="rect">
            <a:avLst/>
          </a:prstGeom>
          <a:solidFill>
            <a:srgbClr val="3366CC"/>
          </a:solidFill>
          <a:ln w="6350">
            <a:solidFill>
              <a:srgbClr val="3366CC"/>
            </a:solidFill>
            <a:miter lim="800000"/>
            <a:headEnd type="none" w="sm" len="sm"/>
            <a:tailEnd type="none" w="sm" len="sm"/>
          </a:ln>
          <a:scene3d>
            <a:camera prst="orthographicFront"/>
            <a:lightRig rig="threePt" dir="t"/>
          </a:scene3d>
          <a:sp3d>
            <a:bevelT w="165100" prst="coolSlant"/>
          </a:sp3d>
        </p:spPr>
        <p:txBody>
          <a:bodyPr wrap="none" lIns="73570" tIns="73570" rIns="73570" bIns="73570" anchor="ctr"/>
          <a:lstStyle/>
          <a:p>
            <a:pPr algn="ctr" defTabSz="1473200">
              <a:lnSpc>
                <a:spcPct val="150000"/>
              </a:lnSpc>
              <a:defRPr/>
            </a:pPr>
            <a:r>
              <a:rPr lang="zh-CN" altLang="en-US" b="1" dirty="0">
                <a:solidFill>
                  <a:schemeClr val="bg1"/>
                </a:solidFill>
                <a:latin typeface="微软雅黑" pitchFamily="34" charset="-122"/>
                <a:ea typeface="微软雅黑" pitchFamily="34" charset="-122"/>
              </a:rPr>
              <a:t>项目的能级定位</a:t>
            </a:r>
            <a:endParaRPr lang="en-US" altLang="en-US" b="1" dirty="0">
              <a:solidFill>
                <a:schemeClr val="bg1"/>
              </a:solidFill>
              <a:latin typeface="微软雅黑" pitchFamily="34" charset="-122"/>
              <a:ea typeface="微软雅黑" pitchFamily="34" charset="-122"/>
            </a:endParaRPr>
          </a:p>
        </p:txBody>
      </p:sp>
      <p:sp>
        <p:nvSpPr>
          <p:cNvPr id="378884" name="Rectangle 12"/>
          <p:cNvSpPr>
            <a:spLocks noChangeArrowheads="1"/>
          </p:cNvSpPr>
          <p:nvPr/>
        </p:nvSpPr>
        <p:spPr bwMode="gray">
          <a:xfrm>
            <a:off x="1157288" y="2692400"/>
            <a:ext cx="4954587" cy="620713"/>
          </a:xfrm>
          <a:prstGeom prst="rect">
            <a:avLst/>
          </a:prstGeom>
          <a:solidFill>
            <a:srgbClr val="3366CC"/>
          </a:solidFill>
          <a:ln w="6350">
            <a:solidFill>
              <a:srgbClr val="3366CC"/>
            </a:solidFill>
            <a:miter lim="800000"/>
            <a:headEnd type="none" w="sm" len="sm"/>
            <a:tailEnd type="none" w="sm" len="sm"/>
          </a:ln>
          <a:scene3d>
            <a:camera prst="orthographicFront"/>
            <a:lightRig rig="threePt" dir="t"/>
          </a:scene3d>
          <a:sp3d>
            <a:bevelT w="165100" prst="coolSlant"/>
          </a:sp3d>
        </p:spPr>
        <p:txBody>
          <a:bodyPr wrap="none" lIns="73570" tIns="73570" rIns="73570" bIns="73570" anchor="ctr"/>
          <a:lstStyle/>
          <a:p>
            <a:pPr algn="ctr" defTabSz="1473200">
              <a:lnSpc>
                <a:spcPct val="150000"/>
              </a:lnSpc>
              <a:defRPr/>
            </a:pPr>
            <a:r>
              <a:rPr lang="zh-CN" altLang="en-US" b="1">
                <a:solidFill>
                  <a:schemeClr val="bg1"/>
                </a:solidFill>
                <a:latin typeface="微软雅黑" pitchFamily="34" charset="-122"/>
                <a:ea typeface="微软雅黑" pitchFamily="34" charset="-122"/>
              </a:rPr>
              <a:t>项目的业态定位</a:t>
            </a:r>
            <a:endParaRPr lang="en-US" altLang="en-US" b="1">
              <a:solidFill>
                <a:schemeClr val="bg1"/>
              </a:solidFill>
              <a:latin typeface="微软雅黑" pitchFamily="34" charset="-122"/>
              <a:ea typeface="微软雅黑" pitchFamily="34" charset="-122"/>
            </a:endParaRPr>
          </a:p>
        </p:txBody>
      </p:sp>
      <p:sp>
        <p:nvSpPr>
          <p:cNvPr id="378885" name="Rectangle 12"/>
          <p:cNvSpPr>
            <a:spLocks noChangeArrowheads="1"/>
          </p:cNvSpPr>
          <p:nvPr/>
        </p:nvSpPr>
        <p:spPr bwMode="gray">
          <a:xfrm>
            <a:off x="1157288" y="3571875"/>
            <a:ext cx="4954587" cy="620713"/>
          </a:xfrm>
          <a:prstGeom prst="rect">
            <a:avLst/>
          </a:prstGeom>
          <a:solidFill>
            <a:srgbClr val="3366CC"/>
          </a:solidFill>
          <a:ln w="6350">
            <a:solidFill>
              <a:srgbClr val="3366CC"/>
            </a:solidFill>
            <a:miter lim="800000"/>
            <a:headEnd type="none" w="sm" len="sm"/>
            <a:tailEnd type="none" w="sm" len="sm"/>
          </a:ln>
          <a:scene3d>
            <a:camera prst="orthographicFront"/>
            <a:lightRig rig="threePt" dir="t"/>
          </a:scene3d>
          <a:sp3d>
            <a:bevelT w="165100" prst="coolSlant"/>
          </a:sp3d>
        </p:spPr>
        <p:txBody>
          <a:bodyPr wrap="none" lIns="73570" tIns="73570" rIns="73570" bIns="73570" anchor="ctr"/>
          <a:lstStyle/>
          <a:p>
            <a:pPr algn="ctr" defTabSz="1473200">
              <a:lnSpc>
                <a:spcPct val="150000"/>
              </a:lnSpc>
              <a:defRPr/>
            </a:pPr>
            <a:r>
              <a:rPr lang="zh-CN" altLang="en-US" b="1">
                <a:solidFill>
                  <a:schemeClr val="bg1"/>
                </a:solidFill>
                <a:latin typeface="微软雅黑" pitchFamily="34" charset="-122"/>
                <a:ea typeface="微软雅黑" pitchFamily="34" charset="-122"/>
              </a:rPr>
              <a:t>项目的功能定位</a:t>
            </a:r>
            <a:endParaRPr lang="en-US" altLang="en-US" b="1">
              <a:solidFill>
                <a:schemeClr val="bg1"/>
              </a:solidFill>
              <a:latin typeface="微软雅黑" pitchFamily="34" charset="-122"/>
              <a:ea typeface="微软雅黑" pitchFamily="34" charset="-122"/>
            </a:endParaRPr>
          </a:p>
        </p:txBody>
      </p:sp>
      <p:sp>
        <p:nvSpPr>
          <p:cNvPr id="378886" name="Rectangle 12"/>
          <p:cNvSpPr>
            <a:spLocks noChangeArrowheads="1"/>
          </p:cNvSpPr>
          <p:nvPr/>
        </p:nvSpPr>
        <p:spPr bwMode="gray">
          <a:xfrm>
            <a:off x="1157288" y="4451350"/>
            <a:ext cx="4954587" cy="708025"/>
          </a:xfrm>
          <a:prstGeom prst="rect">
            <a:avLst/>
          </a:prstGeom>
          <a:solidFill>
            <a:srgbClr val="3366CC"/>
          </a:solidFill>
          <a:ln w="6350">
            <a:solidFill>
              <a:srgbClr val="3366CC"/>
            </a:solidFill>
            <a:miter lim="800000"/>
            <a:headEnd type="none" w="sm" len="sm"/>
            <a:tailEnd type="none" w="sm" len="sm"/>
          </a:ln>
          <a:scene3d>
            <a:camera prst="orthographicFront"/>
            <a:lightRig rig="threePt" dir="t"/>
          </a:scene3d>
          <a:sp3d>
            <a:bevelT w="165100" prst="coolSlant"/>
          </a:sp3d>
        </p:spPr>
        <p:txBody>
          <a:bodyPr wrap="none" lIns="73570" tIns="73570" rIns="73570" bIns="73570" anchor="ctr"/>
          <a:lstStyle/>
          <a:p>
            <a:pPr algn="ctr" defTabSz="1473200">
              <a:lnSpc>
                <a:spcPct val="150000"/>
              </a:lnSpc>
              <a:defRPr/>
            </a:pPr>
            <a:r>
              <a:rPr lang="zh-CN" altLang="en-US" b="1">
                <a:solidFill>
                  <a:schemeClr val="bg1"/>
                </a:solidFill>
                <a:latin typeface="微软雅黑" pitchFamily="34" charset="-122"/>
                <a:ea typeface="微软雅黑" pitchFamily="34" charset="-122"/>
              </a:rPr>
              <a:t>项目的主题定位</a:t>
            </a:r>
            <a:endParaRPr lang="en-US" altLang="en-US" b="1">
              <a:solidFill>
                <a:schemeClr val="bg1"/>
              </a:solidFill>
              <a:latin typeface="微软雅黑" pitchFamily="34" charset="-122"/>
              <a:ea typeface="微软雅黑" pitchFamily="34" charset="-122"/>
            </a:endParaRPr>
          </a:p>
        </p:txBody>
      </p:sp>
      <p:sp>
        <p:nvSpPr>
          <p:cNvPr id="378887" name="Rectangle 12"/>
          <p:cNvSpPr>
            <a:spLocks noChangeArrowheads="1"/>
          </p:cNvSpPr>
          <p:nvPr/>
        </p:nvSpPr>
        <p:spPr bwMode="gray">
          <a:xfrm>
            <a:off x="1157288" y="5435600"/>
            <a:ext cx="4954587" cy="1111250"/>
          </a:xfrm>
          <a:prstGeom prst="rect">
            <a:avLst/>
          </a:prstGeom>
          <a:solidFill>
            <a:srgbClr val="3366CC"/>
          </a:solidFill>
          <a:ln w="6350">
            <a:solidFill>
              <a:srgbClr val="3366CC"/>
            </a:solidFill>
            <a:miter lim="800000"/>
            <a:headEnd type="none" w="sm" len="sm"/>
            <a:tailEnd type="none" w="sm" len="sm"/>
          </a:ln>
          <a:scene3d>
            <a:camera prst="orthographicFront"/>
            <a:lightRig rig="threePt" dir="t"/>
          </a:scene3d>
          <a:sp3d>
            <a:bevelT w="165100" prst="coolSlant"/>
          </a:sp3d>
        </p:spPr>
        <p:txBody>
          <a:bodyPr wrap="none" lIns="73570" tIns="73570" rIns="73570" bIns="73570" anchor="ctr"/>
          <a:lstStyle/>
          <a:p>
            <a:pPr algn="ctr" defTabSz="1473200">
              <a:defRPr/>
            </a:pPr>
            <a:r>
              <a:rPr lang="zh-CN" altLang="en-US" b="1">
                <a:solidFill>
                  <a:schemeClr val="bg1"/>
                </a:solidFill>
                <a:latin typeface="微软雅黑" pitchFamily="34" charset="-122"/>
                <a:ea typeface="微软雅黑" pitchFamily="34" charset="-122"/>
              </a:rPr>
              <a:t>项目的消费者定位</a:t>
            </a:r>
          </a:p>
        </p:txBody>
      </p:sp>
      <p:sp>
        <p:nvSpPr>
          <p:cNvPr id="378888" name="Rectangle 12"/>
          <p:cNvSpPr>
            <a:spLocks noChangeArrowheads="1"/>
          </p:cNvSpPr>
          <p:nvPr/>
        </p:nvSpPr>
        <p:spPr bwMode="gray">
          <a:xfrm>
            <a:off x="7016750" y="1812925"/>
            <a:ext cx="9137650" cy="620713"/>
          </a:xfrm>
          <a:prstGeom prst="rect">
            <a:avLst/>
          </a:prstGeom>
          <a:solidFill>
            <a:schemeClr val="bg1"/>
          </a:solidFill>
          <a:ln w="6350">
            <a:solidFill>
              <a:srgbClr val="3366CC"/>
            </a:solidFill>
            <a:miter lim="800000"/>
            <a:headEnd type="none" w="sm" len="sm"/>
            <a:tailEnd type="none" w="sm" len="sm"/>
          </a:ln>
          <a:effectLst>
            <a:outerShdw blurRad="50800" dist="38100" dir="2700000" algn="tl" rotWithShape="0">
              <a:prstClr val="black">
                <a:alpha val="40000"/>
              </a:prstClr>
            </a:outerShdw>
          </a:effectLst>
        </p:spPr>
        <p:txBody>
          <a:bodyPr wrap="none" lIns="73570" tIns="73570" rIns="73570" bIns="73570" anchor="ctr"/>
          <a:lstStyle/>
          <a:p>
            <a:pPr defTabSz="1473200">
              <a:lnSpc>
                <a:spcPct val="150000"/>
              </a:lnSpc>
              <a:defRPr/>
            </a:pPr>
            <a:r>
              <a:rPr lang="en-US" altLang="en-US" b="1" dirty="0">
                <a:latin typeface="微软雅黑" pitchFamily="34" charset="-122"/>
                <a:ea typeface="微软雅黑" pitchFamily="34" charset="-122"/>
              </a:rPr>
              <a:t>CBC(City business centre</a:t>
            </a:r>
            <a:r>
              <a:rPr lang="en-US" altLang="zh-CN" dirty="0">
                <a:latin typeface="Times New Roman" pitchFamily="18" charset="0"/>
                <a:ea typeface="宋体" pitchFamily="2" charset="-122"/>
              </a:rPr>
              <a:t>—</a:t>
            </a:r>
            <a:r>
              <a:rPr lang="zh-CN" altLang="en-US" b="1" dirty="0">
                <a:latin typeface="微软雅黑" pitchFamily="34" charset="-122"/>
                <a:ea typeface="微软雅黑" pitchFamily="34" charset="-122"/>
              </a:rPr>
              <a:t>城市商业中心</a:t>
            </a:r>
            <a:r>
              <a:rPr lang="en-US" altLang="en-US" b="1" dirty="0">
                <a:latin typeface="微软雅黑" pitchFamily="34" charset="-122"/>
                <a:ea typeface="微软雅黑" pitchFamily="34" charset="-122"/>
              </a:rPr>
              <a:t>)</a:t>
            </a:r>
          </a:p>
        </p:txBody>
      </p:sp>
      <p:sp>
        <p:nvSpPr>
          <p:cNvPr id="378889" name="Rectangle 12"/>
          <p:cNvSpPr>
            <a:spLocks noChangeArrowheads="1"/>
          </p:cNvSpPr>
          <p:nvPr/>
        </p:nvSpPr>
        <p:spPr bwMode="gray">
          <a:xfrm>
            <a:off x="7016750" y="2692400"/>
            <a:ext cx="9137650" cy="620713"/>
          </a:xfrm>
          <a:prstGeom prst="rect">
            <a:avLst/>
          </a:prstGeom>
          <a:solidFill>
            <a:schemeClr val="bg1"/>
          </a:solidFill>
          <a:ln w="6350">
            <a:solidFill>
              <a:srgbClr val="3366CC"/>
            </a:solidFill>
            <a:miter lim="800000"/>
            <a:headEnd type="none" w="sm" len="sm"/>
            <a:tailEnd type="none" w="sm" len="sm"/>
          </a:ln>
          <a:effectLst>
            <a:outerShdw blurRad="50800" dist="38100" dir="2700000" algn="tl" rotWithShape="0">
              <a:prstClr val="black">
                <a:alpha val="40000"/>
              </a:prstClr>
            </a:outerShdw>
          </a:effectLst>
        </p:spPr>
        <p:txBody>
          <a:bodyPr wrap="none" lIns="73570" tIns="73570" rIns="73570" bIns="73570" anchor="ctr"/>
          <a:lstStyle/>
          <a:p>
            <a:pPr defTabSz="1473200">
              <a:lnSpc>
                <a:spcPct val="150000"/>
              </a:lnSpc>
              <a:defRPr/>
            </a:pPr>
            <a:r>
              <a:rPr lang="zh-CN" altLang="en-US" b="1" dirty="0">
                <a:latin typeface="微软雅黑" pitchFamily="34" charset="-122"/>
                <a:ea typeface="微软雅黑" pitchFamily="34" charset="-122"/>
              </a:rPr>
              <a:t>休闲购物</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商务配套</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时尚娱乐</a:t>
            </a:r>
          </a:p>
        </p:txBody>
      </p:sp>
      <p:sp>
        <p:nvSpPr>
          <p:cNvPr id="378890" name="Rectangle 12"/>
          <p:cNvSpPr>
            <a:spLocks noChangeArrowheads="1"/>
          </p:cNvSpPr>
          <p:nvPr/>
        </p:nvSpPr>
        <p:spPr bwMode="gray">
          <a:xfrm>
            <a:off x="7016750" y="3571875"/>
            <a:ext cx="9137650" cy="620713"/>
          </a:xfrm>
          <a:prstGeom prst="rect">
            <a:avLst/>
          </a:prstGeom>
          <a:solidFill>
            <a:schemeClr val="bg1"/>
          </a:solidFill>
          <a:ln w="6350">
            <a:solidFill>
              <a:srgbClr val="3366CC"/>
            </a:solidFill>
            <a:miter lim="800000"/>
            <a:headEnd type="none" w="sm" len="sm"/>
            <a:tailEnd type="none" w="sm" len="sm"/>
          </a:ln>
          <a:effectLst>
            <a:outerShdw blurRad="50800" dist="38100" dir="2700000" algn="tl" rotWithShape="0">
              <a:prstClr val="black">
                <a:alpha val="40000"/>
              </a:prstClr>
            </a:outerShdw>
          </a:effectLst>
        </p:spPr>
        <p:txBody>
          <a:bodyPr wrap="none" lIns="73570" tIns="73570" rIns="73570" bIns="73570" anchor="ctr"/>
          <a:lstStyle/>
          <a:p>
            <a:pPr defTabSz="1473200">
              <a:lnSpc>
                <a:spcPct val="150000"/>
              </a:lnSpc>
              <a:defRPr/>
            </a:pPr>
            <a:r>
              <a:rPr lang="zh-CN" altLang="en-US" b="1">
                <a:latin typeface="微软雅黑" pitchFamily="34" charset="-122"/>
                <a:ea typeface="微软雅黑" pitchFamily="34" charset="-122"/>
              </a:rPr>
              <a:t>零售、餐饮、休闲娱乐、服务</a:t>
            </a:r>
            <a:endParaRPr lang="en-US" altLang="en-US" b="1">
              <a:latin typeface="微软雅黑" pitchFamily="34" charset="-122"/>
              <a:ea typeface="微软雅黑" pitchFamily="34" charset="-122"/>
            </a:endParaRPr>
          </a:p>
        </p:txBody>
      </p:sp>
      <p:sp>
        <p:nvSpPr>
          <p:cNvPr id="378891" name="Rectangle 12"/>
          <p:cNvSpPr>
            <a:spLocks noChangeArrowheads="1"/>
          </p:cNvSpPr>
          <p:nvPr/>
        </p:nvSpPr>
        <p:spPr bwMode="gray">
          <a:xfrm>
            <a:off x="7016750" y="4451350"/>
            <a:ext cx="9137650" cy="708025"/>
          </a:xfrm>
          <a:prstGeom prst="rect">
            <a:avLst/>
          </a:prstGeom>
          <a:solidFill>
            <a:schemeClr val="bg1"/>
          </a:solidFill>
          <a:ln w="6350">
            <a:solidFill>
              <a:srgbClr val="3366CC"/>
            </a:solidFill>
            <a:miter lim="800000"/>
            <a:headEnd type="none" w="sm" len="sm"/>
            <a:tailEnd type="none" w="sm" len="sm"/>
          </a:ln>
          <a:effectLst>
            <a:outerShdw blurRad="50800" dist="38100" dir="2700000" algn="tl" rotWithShape="0">
              <a:prstClr val="black">
                <a:alpha val="40000"/>
              </a:prstClr>
            </a:outerShdw>
          </a:effectLst>
        </p:spPr>
        <p:txBody>
          <a:bodyPr wrap="none" lIns="73570" tIns="73570" rIns="73570" bIns="73570" anchor="ctr"/>
          <a:lstStyle/>
          <a:p>
            <a:pPr defTabSz="1473200">
              <a:lnSpc>
                <a:spcPct val="150000"/>
              </a:lnSpc>
              <a:defRPr/>
            </a:pPr>
            <a:r>
              <a:rPr lang="zh-CN" altLang="en-US" b="1" dirty="0">
                <a:latin typeface="微软雅黑" pitchFamily="34" charset="-122"/>
                <a:ea typeface="微软雅黑" pitchFamily="34" charset="-122"/>
              </a:rPr>
              <a:t>时尚的、现代的、文化的、体验式</a:t>
            </a:r>
            <a:endParaRPr lang="en-US" altLang="en-US" b="1" dirty="0">
              <a:latin typeface="微软雅黑" pitchFamily="34" charset="-122"/>
              <a:ea typeface="微软雅黑" pitchFamily="34" charset="-122"/>
            </a:endParaRPr>
          </a:p>
        </p:txBody>
      </p:sp>
      <p:sp>
        <p:nvSpPr>
          <p:cNvPr id="378892" name="Rectangle 12"/>
          <p:cNvSpPr>
            <a:spLocks noChangeArrowheads="1"/>
          </p:cNvSpPr>
          <p:nvPr/>
        </p:nvSpPr>
        <p:spPr bwMode="gray">
          <a:xfrm>
            <a:off x="7016750" y="5435600"/>
            <a:ext cx="9137650" cy="1111250"/>
          </a:xfrm>
          <a:prstGeom prst="rect">
            <a:avLst/>
          </a:prstGeom>
          <a:solidFill>
            <a:schemeClr val="bg1"/>
          </a:solidFill>
          <a:ln w="6350">
            <a:solidFill>
              <a:srgbClr val="3366CC"/>
            </a:solidFill>
            <a:miter lim="800000"/>
            <a:headEnd type="none" w="sm" len="sm"/>
            <a:tailEnd type="none" w="sm" len="sm"/>
          </a:ln>
          <a:effectLst>
            <a:outerShdw blurRad="50800" dist="38100" dir="2700000" algn="tl" rotWithShape="0">
              <a:prstClr val="black">
                <a:alpha val="40000"/>
              </a:prstClr>
            </a:outerShdw>
          </a:effectLst>
        </p:spPr>
        <p:txBody>
          <a:bodyPr wrap="none" lIns="73570" tIns="73570" rIns="73570" bIns="73570" anchor="ctr"/>
          <a:lstStyle/>
          <a:p>
            <a:pPr defTabSz="1473200">
              <a:defRPr/>
            </a:pPr>
            <a:r>
              <a:rPr lang="zh-CN" altLang="en-US" b="1">
                <a:latin typeface="微软雅黑" pitchFamily="34" charset="-122"/>
                <a:ea typeface="微软雅黑" pitchFamily="34" charset="-122"/>
              </a:rPr>
              <a:t>区域商务客、白领主力消费群体、</a:t>
            </a:r>
          </a:p>
          <a:p>
            <a:pPr defTabSz="1473200">
              <a:defRPr/>
            </a:pPr>
            <a:r>
              <a:rPr lang="zh-CN" altLang="en-US" b="1">
                <a:latin typeface="微软雅黑" pitchFamily="34" charset="-122"/>
                <a:ea typeface="微软雅黑" pitchFamily="34" charset="-122"/>
              </a:rPr>
              <a:t>追求时尚文化消费氛围客群、区域商场流动人群</a:t>
            </a:r>
          </a:p>
        </p:txBody>
      </p:sp>
      <p:pic>
        <p:nvPicPr>
          <p:cNvPr id="378894" name="Picture 2" descr="E:\软件\QQ\Users\19017527\Image\21K136~EGX]@}Z2_ZY5`4NR.jpg"/>
          <p:cNvPicPr>
            <a:picLocks noChangeAspect="1" noChangeArrowheads="1"/>
          </p:cNvPicPr>
          <p:nvPr/>
        </p:nvPicPr>
        <p:blipFill>
          <a:blip r:embed="rId2"/>
          <a:srcRect/>
          <a:stretch>
            <a:fillRect/>
          </a:stretch>
        </p:blipFill>
        <p:spPr bwMode="auto">
          <a:xfrm>
            <a:off x="9705975" y="6626225"/>
            <a:ext cx="4064000" cy="24844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78895" name="Picture 5"/>
          <p:cNvPicPr>
            <a:picLocks noChangeAspect="1" noChangeArrowheads="1"/>
          </p:cNvPicPr>
          <p:nvPr/>
        </p:nvPicPr>
        <p:blipFill>
          <a:blip r:embed="rId3"/>
          <a:srcRect/>
          <a:stretch>
            <a:fillRect/>
          </a:stretch>
        </p:blipFill>
        <p:spPr bwMode="auto">
          <a:xfrm>
            <a:off x="6743700" y="6626225"/>
            <a:ext cx="2757488" cy="247015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78896" name="Picture 7" descr="E:\软件\QQ\Users\19017527\Image\K7JP]BWNWM`@7O6X]GOM798.jpg"/>
          <p:cNvPicPr>
            <a:picLocks noChangeAspect="1" noChangeArrowheads="1"/>
          </p:cNvPicPr>
          <p:nvPr/>
        </p:nvPicPr>
        <p:blipFill>
          <a:blip r:embed="rId4"/>
          <a:srcRect/>
          <a:stretch>
            <a:fillRect/>
          </a:stretch>
        </p:blipFill>
        <p:spPr bwMode="auto">
          <a:xfrm>
            <a:off x="13896975" y="6626225"/>
            <a:ext cx="2420938" cy="251301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29050" name="Rectangle 17"/>
          <p:cNvSpPr>
            <a:spLocks noChangeArrowheads="1"/>
          </p:cNvSpPr>
          <p:nvPr/>
        </p:nvSpPr>
        <p:spPr bwMode="auto">
          <a:xfrm>
            <a:off x="1588"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定位思路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78883"/>
                                        </p:tgtEl>
                                        <p:attrNameLst>
                                          <p:attrName>style.visibility</p:attrName>
                                        </p:attrNameLst>
                                      </p:cBhvr>
                                      <p:to>
                                        <p:strVal val="visible"/>
                                      </p:to>
                                    </p:set>
                                    <p:animEffect transition="in" filter="slide(fromLeft)">
                                      <p:cBhvr>
                                        <p:cTn id="7" dur="500"/>
                                        <p:tgtEl>
                                          <p:spTgt spid="378883"/>
                                        </p:tgtEl>
                                      </p:cBhvr>
                                    </p:animEffect>
                                  </p:childTnLst>
                                </p:cTn>
                              </p:par>
                              <p:par>
                                <p:cTn id="8" presetID="12" presetClass="entr" presetSubtype="8" fill="hold" nodeType="withEffect">
                                  <p:stCondLst>
                                    <p:cond delay="0"/>
                                  </p:stCondLst>
                                  <p:childTnLst>
                                    <p:set>
                                      <p:cBhvr>
                                        <p:cTn id="9" dur="1" fill="hold">
                                          <p:stCondLst>
                                            <p:cond delay="0"/>
                                          </p:stCondLst>
                                        </p:cTn>
                                        <p:tgtEl>
                                          <p:spTgt spid="378884"/>
                                        </p:tgtEl>
                                        <p:attrNameLst>
                                          <p:attrName>style.visibility</p:attrName>
                                        </p:attrNameLst>
                                      </p:cBhvr>
                                      <p:to>
                                        <p:strVal val="visible"/>
                                      </p:to>
                                    </p:set>
                                    <p:animEffect transition="in" filter="slide(fromLeft)">
                                      <p:cBhvr>
                                        <p:cTn id="10" dur="500"/>
                                        <p:tgtEl>
                                          <p:spTgt spid="378884"/>
                                        </p:tgtEl>
                                      </p:cBhvr>
                                    </p:animEffect>
                                  </p:childTnLst>
                                </p:cTn>
                              </p:par>
                              <p:par>
                                <p:cTn id="11" presetID="12" presetClass="entr" presetSubtype="8" fill="hold" nodeType="withEffect">
                                  <p:stCondLst>
                                    <p:cond delay="0"/>
                                  </p:stCondLst>
                                  <p:childTnLst>
                                    <p:set>
                                      <p:cBhvr>
                                        <p:cTn id="12" dur="1" fill="hold">
                                          <p:stCondLst>
                                            <p:cond delay="0"/>
                                          </p:stCondLst>
                                        </p:cTn>
                                        <p:tgtEl>
                                          <p:spTgt spid="378885"/>
                                        </p:tgtEl>
                                        <p:attrNameLst>
                                          <p:attrName>style.visibility</p:attrName>
                                        </p:attrNameLst>
                                      </p:cBhvr>
                                      <p:to>
                                        <p:strVal val="visible"/>
                                      </p:to>
                                    </p:set>
                                    <p:animEffect transition="in" filter="slide(fromLeft)">
                                      <p:cBhvr>
                                        <p:cTn id="13" dur="500"/>
                                        <p:tgtEl>
                                          <p:spTgt spid="378885"/>
                                        </p:tgtEl>
                                      </p:cBhvr>
                                    </p:animEffect>
                                  </p:childTnLst>
                                </p:cTn>
                              </p:par>
                              <p:par>
                                <p:cTn id="14" presetID="12" presetClass="entr" presetSubtype="8" fill="hold" nodeType="withEffect">
                                  <p:stCondLst>
                                    <p:cond delay="0"/>
                                  </p:stCondLst>
                                  <p:childTnLst>
                                    <p:set>
                                      <p:cBhvr>
                                        <p:cTn id="15" dur="1" fill="hold">
                                          <p:stCondLst>
                                            <p:cond delay="0"/>
                                          </p:stCondLst>
                                        </p:cTn>
                                        <p:tgtEl>
                                          <p:spTgt spid="378886"/>
                                        </p:tgtEl>
                                        <p:attrNameLst>
                                          <p:attrName>style.visibility</p:attrName>
                                        </p:attrNameLst>
                                      </p:cBhvr>
                                      <p:to>
                                        <p:strVal val="visible"/>
                                      </p:to>
                                    </p:set>
                                    <p:animEffect transition="in" filter="slide(fromLeft)">
                                      <p:cBhvr>
                                        <p:cTn id="16" dur="500"/>
                                        <p:tgtEl>
                                          <p:spTgt spid="378886"/>
                                        </p:tgtEl>
                                      </p:cBhvr>
                                    </p:animEffect>
                                  </p:childTnLst>
                                </p:cTn>
                              </p:par>
                              <p:par>
                                <p:cTn id="17" presetID="12" presetClass="entr" presetSubtype="8" fill="hold" nodeType="withEffect">
                                  <p:stCondLst>
                                    <p:cond delay="0"/>
                                  </p:stCondLst>
                                  <p:childTnLst>
                                    <p:set>
                                      <p:cBhvr>
                                        <p:cTn id="18" dur="1" fill="hold">
                                          <p:stCondLst>
                                            <p:cond delay="0"/>
                                          </p:stCondLst>
                                        </p:cTn>
                                        <p:tgtEl>
                                          <p:spTgt spid="378887"/>
                                        </p:tgtEl>
                                        <p:attrNameLst>
                                          <p:attrName>style.visibility</p:attrName>
                                        </p:attrNameLst>
                                      </p:cBhvr>
                                      <p:to>
                                        <p:strVal val="visible"/>
                                      </p:to>
                                    </p:set>
                                    <p:animEffect transition="in" filter="slide(fromLeft)">
                                      <p:cBhvr>
                                        <p:cTn id="19" dur="500"/>
                                        <p:tgtEl>
                                          <p:spTgt spid="378887"/>
                                        </p:tgtEl>
                                      </p:cBhvr>
                                    </p:animEffect>
                                  </p:childTnLst>
                                </p:cTn>
                              </p:par>
                            </p:childTnLst>
                          </p:cTn>
                        </p:par>
                        <p:par>
                          <p:cTn id="20" fill="hold" nodeType="afterGroup">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78888"/>
                                        </p:tgtEl>
                                        <p:attrNameLst>
                                          <p:attrName>style.visibility</p:attrName>
                                        </p:attrNameLst>
                                      </p:cBhvr>
                                      <p:to>
                                        <p:strVal val="visible"/>
                                      </p:to>
                                    </p:set>
                                    <p:animEffect transition="in" filter="fade">
                                      <p:cBhvr>
                                        <p:cTn id="23" dur="500"/>
                                        <p:tgtEl>
                                          <p:spTgt spid="37888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8889"/>
                                        </p:tgtEl>
                                        <p:attrNameLst>
                                          <p:attrName>style.visibility</p:attrName>
                                        </p:attrNameLst>
                                      </p:cBhvr>
                                      <p:to>
                                        <p:strVal val="visible"/>
                                      </p:to>
                                    </p:set>
                                    <p:animEffect transition="in" filter="fade">
                                      <p:cBhvr>
                                        <p:cTn id="26" dur="500"/>
                                        <p:tgtEl>
                                          <p:spTgt spid="37888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8890"/>
                                        </p:tgtEl>
                                        <p:attrNameLst>
                                          <p:attrName>style.visibility</p:attrName>
                                        </p:attrNameLst>
                                      </p:cBhvr>
                                      <p:to>
                                        <p:strVal val="visible"/>
                                      </p:to>
                                    </p:set>
                                    <p:animEffect transition="in" filter="fade">
                                      <p:cBhvr>
                                        <p:cTn id="29" dur="500"/>
                                        <p:tgtEl>
                                          <p:spTgt spid="37889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8891"/>
                                        </p:tgtEl>
                                        <p:attrNameLst>
                                          <p:attrName>style.visibility</p:attrName>
                                        </p:attrNameLst>
                                      </p:cBhvr>
                                      <p:to>
                                        <p:strVal val="visible"/>
                                      </p:to>
                                    </p:set>
                                    <p:animEffect transition="in" filter="fade">
                                      <p:cBhvr>
                                        <p:cTn id="32" dur="500"/>
                                        <p:tgtEl>
                                          <p:spTgt spid="37889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8892"/>
                                        </p:tgtEl>
                                        <p:attrNameLst>
                                          <p:attrName>style.visibility</p:attrName>
                                        </p:attrNameLst>
                                      </p:cBhvr>
                                      <p:to>
                                        <p:strVal val="visible"/>
                                      </p:to>
                                    </p:set>
                                    <p:animEffect transition="in" filter="fade">
                                      <p:cBhvr>
                                        <p:cTn id="35" dur="500"/>
                                        <p:tgtEl>
                                          <p:spTgt spid="378892"/>
                                        </p:tgtEl>
                                      </p:cBhvr>
                                    </p:animEffect>
                                  </p:childTnLst>
                                </p:cTn>
                              </p:par>
                            </p:childTnLst>
                          </p:cTn>
                        </p:par>
                        <p:par>
                          <p:cTn id="36" fill="hold" nodeType="afterGroup">
                            <p:stCondLst>
                              <p:cond delay="1000"/>
                            </p:stCondLst>
                            <p:childTnLst>
                              <p:par>
                                <p:cTn id="37" presetID="9" presetClass="entr" presetSubtype="0" fill="hold" nodeType="afterEffect">
                                  <p:stCondLst>
                                    <p:cond delay="0"/>
                                  </p:stCondLst>
                                  <p:childTnLst>
                                    <p:set>
                                      <p:cBhvr>
                                        <p:cTn id="38" dur="1" fill="hold">
                                          <p:stCondLst>
                                            <p:cond delay="0"/>
                                          </p:stCondLst>
                                        </p:cTn>
                                        <p:tgtEl>
                                          <p:spTgt spid="378895"/>
                                        </p:tgtEl>
                                        <p:attrNameLst>
                                          <p:attrName>style.visibility</p:attrName>
                                        </p:attrNameLst>
                                      </p:cBhvr>
                                      <p:to>
                                        <p:strVal val="visible"/>
                                      </p:to>
                                    </p:set>
                                    <p:animEffect transition="in" filter="dissolve">
                                      <p:cBhvr>
                                        <p:cTn id="39" dur="500"/>
                                        <p:tgtEl>
                                          <p:spTgt spid="378895"/>
                                        </p:tgtEl>
                                      </p:cBhvr>
                                    </p:animEffect>
                                  </p:childTnLst>
                                </p:cTn>
                              </p:par>
                              <p:par>
                                <p:cTn id="40" presetID="9" presetClass="entr" presetSubtype="0" fill="hold" nodeType="withEffect">
                                  <p:stCondLst>
                                    <p:cond delay="0"/>
                                  </p:stCondLst>
                                  <p:childTnLst>
                                    <p:set>
                                      <p:cBhvr>
                                        <p:cTn id="41" dur="1" fill="hold">
                                          <p:stCondLst>
                                            <p:cond delay="0"/>
                                          </p:stCondLst>
                                        </p:cTn>
                                        <p:tgtEl>
                                          <p:spTgt spid="378894"/>
                                        </p:tgtEl>
                                        <p:attrNameLst>
                                          <p:attrName>style.visibility</p:attrName>
                                        </p:attrNameLst>
                                      </p:cBhvr>
                                      <p:to>
                                        <p:strVal val="visible"/>
                                      </p:to>
                                    </p:set>
                                    <p:animEffect transition="in" filter="dissolve">
                                      <p:cBhvr>
                                        <p:cTn id="42" dur="500"/>
                                        <p:tgtEl>
                                          <p:spTgt spid="378894"/>
                                        </p:tgtEl>
                                      </p:cBhvr>
                                    </p:animEffect>
                                  </p:childTnLst>
                                </p:cTn>
                              </p:par>
                              <p:par>
                                <p:cTn id="43" presetID="9" presetClass="entr" presetSubtype="0" fill="hold" nodeType="withEffect">
                                  <p:stCondLst>
                                    <p:cond delay="0"/>
                                  </p:stCondLst>
                                  <p:childTnLst>
                                    <p:set>
                                      <p:cBhvr>
                                        <p:cTn id="44" dur="1" fill="hold">
                                          <p:stCondLst>
                                            <p:cond delay="0"/>
                                          </p:stCondLst>
                                        </p:cTn>
                                        <p:tgtEl>
                                          <p:spTgt spid="378896"/>
                                        </p:tgtEl>
                                        <p:attrNameLst>
                                          <p:attrName>style.visibility</p:attrName>
                                        </p:attrNameLst>
                                      </p:cBhvr>
                                      <p:to>
                                        <p:strVal val="visible"/>
                                      </p:to>
                                    </p:set>
                                    <p:animEffect transition="in" filter="dissolve">
                                      <p:cBhvr>
                                        <p:cTn id="45" dur="500"/>
                                        <p:tgtEl>
                                          <p:spTgt spid="378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8" grpId="0" animBg="1"/>
      <p:bldP spid="378889" grpId="0" animBg="1"/>
      <p:bldP spid="378890" grpId="0" animBg="1"/>
      <p:bldP spid="378891" grpId="0" animBg="1"/>
      <p:bldP spid="37889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Line 2"/>
          <p:cNvSpPr>
            <a:spLocks noChangeShapeType="1"/>
          </p:cNvSpPr>
          <p:nvPr/>
        </p:nvSpPr>
        <p:spPr bwMode="auto">
          <a:xfrm>
            <a:off x="3411538" y="3852863"/>
            <a:ext cx="11887200" cy="0"/>
          </a:xfrm>
          <a:prstGeom prst="line">
            <a:avLst/>
          </a:prstGeom>
          <a:noFill/>
          <a:ln w="57150">
            <a:solidFill>
              <a:srgbClr val="8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96963" name="Oval 3"/>
          <p:cNvSpPr>
            <a:spLocks noChangeAspect="1" noChangeArrowheads="1"/>
          </p:cNvSpPr>
          <p:nvPr/>
        </p:nvSpPr>
        <p:spPr bwMode="auto">
          <a:xfrm>
            <a:off x="1477963" y="2862263"/>
            <a:ext cx="1905000" cy="1905000"/>
          </a:xfrm>
          <a:prstGeom prst="ellipse">
            <a:avLst/>
          </a:prstGeom>
          <a:noFill/>
          <a:ln w="76200">
            <a:solidFill>
              <a:srgbClr val="8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zh-CN" altLang="en-US" sz="7200">
                <a:solidFill>
                  <a:schemeClr val="bg1"/>
                </a:solidFill>
                <a:latin typeface="黑体" pitchFamily="49" charset="-122"/>
                <a:ea typeface="黑体" pitchFamily="49" charset="-122"/>
              </a:rPr>
              <a:t>谋</a:t>
            </a:r>
          </a:p>
        </p:txBody>
      </p:sp>
      <p:sp>
        <p:nvSpPr>
          <p:cNvPr id="296964" name="Oval 4"/>
          <p:cNvSpPr>
            <a:spLocks noChangeArrowheads="1"/>
          </p:cNvSpPr>
          <p:nvPr/>
        </p:nvSpPr>
        <p:spPr bwMode="auto">
          <a:xfrm>
            <a:off x="15270163" y="3395663"/>
            <a:ext cx="914400" cy="914400"/>
          </a:xfrm>
          <a:prstGeom prst="ellipse">
            <a:avLst/>
          </a:prstGeom>
          <a:noFill/>
          <a:ln w="57150">
            <a:solidFill>
              <a:srgbClr val="8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defTabSz="1543050"/>
            <a:r>
              <a:rPr lang="en-US" altLang="zh-CN" sz="4400">
                <a:solidFill>
                  <a:schemeClr val="bg1"/>
                </a:solidFill>
              </a:rPr>
              <a:t>6</a:t>
            </a:r>
          </a:p>
        </p:txBody>
      </p:sp>
      <p:sp>
        <p:nvSpPr>
          <p:cNvPr id="296965" name="Rectangle 5"/>
          <p:cNvSpPr>
            <a:spLocks noChangeArrowheads="1"/>
          </p:cNvSpPr>
          <p:nvPr/>
        </p:nvSpPr>
        <p:spPr bwMode="auto">
          <a:xfrm>
            <a:off x="7192963" y="3032125"/>
            <a:ext cx="79311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p>
            <a:pPr algn="r" defTabSz="1543050"/>
            <a:r>
              <a:rPr lang="zh-CN" altLang="en-US" sz="4400">
                <a:solidFill>
                  <a:schemeClr val="bg1"/>
                </a:solidFill>
                <a:latin typeface="黑体" pitchFamily="49" charset="-122"/>
                <a:ea typeface="黑体" pitchFamily="49" charset="-122"/>
              </a:rPr>
              <a:t>本案业态布局建议</a:t>
            </a:r>
          </a:p>
        </p:txBody>
      </p:sp>
      <p:pic>
        <p:nvPicPr>
          <p:cNvPr id="296966" name="Picture 6" descr="2781873_134331055_2"/>
          <p:cNvPicPr>
            <a:picLocks noChangeAspect="1" noChangeArrowheads="1"/>
          </p:cNvPicPr>
          <p:nvPr/>
        </p:nvPicPr>
        <p:blipFill>
          <a:blip r:embed="rId2"/>
          <a:srcRect/>
          <a:stretch>
            <a:fillRect/>
          </a:stretch>
        </p:blipFill>
        <p:spPr bwMode="auto">
          <a:xfrm>
            <a:off x="3459163" y="3929063"/>
            <a:ext cx="2505075" cy="3217862"/>
          </a:xfrm>
          <a:prstGeom prst="rect">
            <a:avLst/>
          </a:prstGeom>
          <a:noFill/>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64"/>
                                        </p:tgtEl>
                                        <p:attrNameLst>
                                          <p:attrName>style.visibility</p:attrName>
                                        </p:attrNameLst>
                                      </p:cBhvr>
                                      <p:to>
                                        <p:strVal val="visible"/>
                                      </p:to>
                                    </p:set>
                                    <p:animEffect transition="in" filter="fade">
                                      <p:cBhvr>
                                        <p:cTn id="7" dur="500"/>
                                        <p:tgtEl>
                                          <p:spTgt spid="29696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6962"/>
                                        </p:tgtEl>
                                        <p:attrNameLst>
                                          <p:attrName>style.visibility</p:attrName>
                                        </p:attrNameLst>
                                      </p:cBhvr>
                                      <p:to>
                                        <p:strVal val="visible"/>
                                      </p:to>
                                    </p:set>
                                    <p:animEffect transition="in" filter="fade">
                                      <p:cBhvr>
                                        <p:cTn id="11" dur="500"/>
                                        <p:tgtEl>
                                          <p:spTgt spid="296962"/>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6963"/>
                                        </p:tgtEl>
                                        <p:attrNameLst>
                                          <p:attrName>style.visibility</p:attrName>
                                        </p:attrNameLst>
                                      </p:cBhvr>
                                      <p:to>
                                        <p:strVal val="visible"/>
                                      </p:to>
                                    </p:set>
                                    <p:animEffect transition="in" filter="fade">
                                      <p:cBhvr>
                                        <p:cTn id="15" dur="500"/>
                                        <p:tgtEl>
                                          <p:spTgt spid="296963"/>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6966"/>
                                        </p:tgtEl>
                                        <p:attrNameLst>
                                          <p:attrName>style.visibility</p:attrName>
                                        </p:attrNameLst>
                                      </p:cBhvr>
                                      <p:to>
                                        <p:strVal val="visible"/>
                                      </p:to>
                                    </p:set>
                                    <p:animEffect transition="in" filter="fade">
                                      <p:cBhvr>
                                        <p:cTn id="19" dur="500"/>
                                        <p:tgtEl>
                                          <p:spTgt spid="296966"/>
                                        </p:tgtEl>
                                      </p:cBhvr>
                                    </p:animEffec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296965"/>
                                        </p:tgtEl>
                                        <p:attrNameLst>
                                          <p:attrName>style.visibility</p:attrName>
                                        </p:attrNameLst>
                                      </p:cBhvr>
                                      <p:to>
                                        <p:strVal val="visible"/>
                                      </p:to>
                                    </p:set>
                                    <p:anim calcmode="discrete" valueType="clr">
                                      <p:cBhvr override="childStyle">
                                        <p:cTn id="22" dur="80"/>
                                        <p:tgtEl>
                                          <p:spTgt spid="296965"/>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296965"/>
                                        </p:tgtEl>
                                        <p:attrNameLst>
                                          <p:attrName>fillcolor</p:attrName>
                                        </p:attrNameLst>
                                      </p:cBhvr>
                                      <p:tavLst>
                                        <p:tav tm="0">
                                          <p:val>
                                            <p:clrVal>
                                              <a:schemeClr val="accent2"/>
                                            </p:clrVal>
                                          </p:val>
                                        </p:tav>
                                        <p:tav tm="50000">
                                          <p:val>
                                            <p:clrVal>
                                              <a:schemeClr val="hlink"/>
                                            </p:clrVal>
                                          </p:val>
                                        </p:tav>
                                      </p:tavLst>
                                    </p:anim>
                                    <p:set>
                                      <p:cBhvr>
                                        <p:cTn id="24" dur="80"/>
                                        <p:tgtEl>
                                          <p:spTgt spid="29696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2" grpId="0" animBg="1"/>
      <p:bldP spid="296963" grpId="0" animBg="1"/>
      <p:bldP spid="296964" grpId="0" animBg="1"/>
      <p:bldP spid="29696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9"/>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业态比例思考建议</a:t>
            </a:r>
          </a:p>
        </p:txBody>
      </p:sp>
      <p:sp>
        <p:nvSpPr>
          <p:cNvPr id="188436" name="Text Box 20"/>
          <p:cNvSpPr txBox="1">
            <a:spLocks noChangeArrowheads="1"/>
          </p:cNvSpPr>
          <p:nvPr/>
        </p:nvSpPr>
        <p:spPr bwMode="auto">
          <a:xfrm>
            <a:off x="4384675" y="242888"/>
            <a:ext cx="12409488"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latin typeface="微软雅黑" pitchFamily="34" charset="-122"/>
                <a:ea typeface="微软雅黑" pitchFamily="34" charset="-122"/>
              </a:rPr>
              <a:t>在此我们先来参照地下空间开发大师</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日本地下商业的业态构成模式</a:t>
            </a:r>
          </a:p>
        </p:txBody>
      </p:sp>
      <p:sp>
        <p:nvSpPr>
          <p:cNvPr id="188437" name="Rectangle 21"/>
          <p:cNvSpPr>
            <a:spLocks noChangeArrowheads="1"/>
          </p:cNvSpPr>
          <p:nvPr/>
        </p:nvSpPr>
        <p:spPr bwMode="auto">
          <a:xfrm>
            <a:off x="868363" y="1431925"/>
            <a:ext cx="1403985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79438" indent="-579438" defTabSz="1543050">
              <a:spcBef>
                <a:spcPct val="20000"/>
              </a:spcBef>
              <a:buFont typeface="Wingdings" pitchFamily="2" charset="2"/>
              <a:buChar char="Ø"/>
            </a:pPr>
            <a:r>
              <a:rPr lang="zh-CN" altLang="en-US" sz="2400" b="1">
                <a:solidFill>
                  <a:srgbClr val="0033CC"/>
                </a:solidFill>
                <a:latin typeface="微软雅黑" pitchFamily="34" charset="-122"/>
                <a:ea typeface="微软雅黑" pitchFamily="34" charset="-122"/>
              </a:rPr>
              <a:t>日本地下街最大的消费特点</a:t>
            </a:r>
            <a:r>
              <a:rPr lang="en-US" altLang="zh-CN" sz="2400" b="1">
                <a:solidFill>
                  <a:srgbClr val="0033CC"/>
                </a:solidFill>
                <a:latin typeface="微软雅黑" pitchFamily="34" charset="-122"/>
                <a:ea typeface="微软雅黑" pitchFamily="34" charset="-122"/>
              </a:rPr>
              <a:t>——</a:t>
            </a:r>
            <a:r>
              <a:rPr lang="zh-CN" altLang="en-US" sz="2400" b="1">
                <a:solidFill>
                  <a:srgbClr val="0033CC"/>
                </a:solidFill>
                <a:latin typeface="微软雅黑" pitchFamily="34" charset="-122"/>
                <a:ea typeface="微软雅黑" pitchFamily="34" charset="-122"/>
              </a:rPr>
              <a:t>即时性、便利性。</a:t>
            </a:r>
          </a:p>
          <a:p>
            <a:pPr marL="579438" indent="-579438" defTabSz="1543050">
              <a:spcBef>
                <a:spcPct val="20000"/>
              </a:spcBef>
              <a:buFont typeface="Wingdings" pitchFamily="2" charset="2"/>
              <a:buChar char="Ø"/>
            </a:pPr>
            <a:r>
              <a:rPr lang="zh-CN" altLang="en-US" sz="2400" b="1">
                <a:solidFill>
                  <a:srgbClr val="0033CC"/>
                </a:solidFill>
                <a:latin typeface="微软雅黑" pitchFamily="34" charset="-122"/>
                <a:ea typeface="微软雅黑" pitchFamily="34" charset="-122"/>
              </a:rPr>
              <a:t>调查显示，提供便捷购物服务的便利店是地铁最需要的业态；其次是零售店、自动售卖机、书店、超市、休闲食品、西饼屋、咖啡厅等。</a:t>
            </a:r>
          </a:p>
          <a:p>
            <a:pPr marL="579438" indent="-579438" defTabSz="1543050">
              <a:spcBef>
                <a:spcPct val="20000"/>
              </a:spcBef>
              <a:buFontTx/>
              <a:buChar char="•"/>
            </a:pPr>
            <a:endParaRPr lang="en-US" altLang="zh-CN" sz="2400" b="1">
              <a:solidFill>
                <a:srgbClr val="0033CC"/>
              </a:solidFill>
              <a:latin typeface="微软雅黑" pitchFamily="34" charset="-122"/>
              <a:ea typeface="微软雅黑" pitchFamily="34" charset="-122"/>
            </a:endParaRPr>
          </a:p>
        </p:txBody>
      </p:sp>
      <p:graphicFrame>
        <p:nvGraphicFramePr>
          <p:cNvPr id="188501" name="Group 85"/>
          <p:cNvGraphicFramePr>
            <a:graphicFrameLocks noGrp="1"/>
          </p:cNvGraphicFramePr>
          <p:nvPr/>
        </p:nvGraphicFramePr>
        <p:xfrm>
          <a:off x="1401763" y="2879725"/>
          <a:ext cx="14173200" cy="5029202"/>
        </p:xfrm>
        <a:graphic>
          <a:graphicData uri="http://schemas.openxmlformats.org/drawingml/2006/table">
            <a:tbl>
              <a:tblPr/>
              <a:tblGrid>
                <a:gridCol w="3832225"/>
                <a:gridCol w="2316162"/>
                <a:gridCol w="2813050"/>
                <a:gridCol w="2517775"/>
                <a:gridCol w="2693988"/>
              </a:tblGrid>
              <a:tr h="431800">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名古屋</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大阪</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hMerge="1">
                  <a:txBody>
                    <a:bodyPr/>
                    <a:lstStyle/>
                    <a:p>
                      <a:endParaRPr lang="zh-CN" altLang="en-US"/>
                    </a:p>
                  </a:txBody>
                  <a:tcPr/>
                </a:tc>
              </a:tr>
              <a:tr h="5461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叶斯卡</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a:t>
                      </a: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中央公园</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梅田</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虹之町</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r>
              <a:tr h="641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服装</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18 . 0</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52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47.3</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52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19.5</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13335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72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23.3</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47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鞋帽 化妆品 杂货</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8.2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15</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13.6</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43</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16.2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41</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13.2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953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文化用品</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8</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6.6</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20</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18.2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8.3</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13.5</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96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食品</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39</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32.0</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2.7</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38</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14.3</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34</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11.4</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饮食</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35</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28.7</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17</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15.5</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97</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36.4</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109</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35.3</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953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其他</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8</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6.5</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2.7</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14</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5.3</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3.2</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总计</a:t>
                      </a:r>
                    </a:p>
                  </a:txBody>
                  <a:tcP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122</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100</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110</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100</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266</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100</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308</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100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p>
                  </a:txBody>
                  <a:tcP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8502" name="Text Box 86"/>
          <p:cNvSpPr txBox="1">
            <a:spLocks noChangeArrowheads="1"/>
          </p:cNvSpPr>
          <p:nvPr/>
        </p:nvSpPr>
        <p:spPr bwMode="auto">
          <a:xfrm>
            <a:off x="13822363" y="7985125"/>
            <a:ext cx="17843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1400" b="1">
                <a:latin typeface="微软雅黑" pitchFamily="34" charset="-122"/>
                <a:ea typeface="微软雅黑" pitchFamily="34" charset="-122"/>
              </a:rPr>
              <a:t>（）内为业态百分比</a:t>
            </a:r>
          </a:p>
        </p:txBody>
      </p:sp>
      <p:sp>
        <p:nvSpPr>
          <p:cNvPr id="188503" name="Rectangle 87"/>
          <p:cNvSpPr>
            <a:spLocks noChangeArrowheads="1"/>
          </p:cNvSpPr>
          <p:nvPr/>
        </p:nvSpPr>
        <p:spPr bwMode="auto">
          <a:xfrm>
            <a:off x="1173163" y="3641725"/>
            <a:ext cx="14554200" cy="2667000"/>
          </a:xfrm>
          <a:prstGeom prst="rect">
            <a:avLst/>
          </a:prstGeom>
          <a:solidFill>
            <a:srgbClr val="FFFF99">
              <a:alpha val="39999"/>
            </a:srgbClr>
          </a:solidFill>
          <a:ln w="57150">
            <a:solidFill>
              <a:srgbClr val="800000"/>
            </a:solidFill>
            <a:prstDash val="dashDot"/>
            <a:miter lim="800000"/>
            <a:headEnd/>
            <a:tailEnd/>
          </a:ln>
        </p:spPr>
        <p:txBody>
          <a:bodyPr wrap="none" anchor="ctr"/>
          <a:lstStyle/>
          <a:p>
            <a:endParaRPr lang="zh-CN" altLang="en-US"/>
          </a:p>
        </p:txBody>
      </p:sp>
      <p:sp>
        <p:nvSpPr>
          <p:cNvPr id="188504" name="Text Box 88"/>
          <p:cNvSpPr txBox="1">
            <a:spLocks noChangeArrowheads="1"/>
          </p:cNvSpPr>
          <p:nvPr/>
        </p:nvSpPr>
        <p:spPr bwMode="auto">
          <a:xfrm>
            <a:off x="1325563" y="8366125"/>
            <a:ext cx="140970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400" b="1">
                <a:latin typeface="微软雅黑" pitchFamily="34" charset="-122"/>
                <a:ea typeface="微软雅黑" pitchFamily="34" charset="-122"/>
              </a:rPr>
              <a:t>便利与主体零售占据总业态的半程比例（食品业态可能为即食简餐、也可为食品零售，在不能完美解析前，我们将“食品”业态餐饮和零售各算一半）；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8436"/>
                                        </p:tgtEl>
                                        <p:attrNameLst>
                                          <p:attrName>style.visibility</p:attrName>
                                        </p:attrNameLst>
                                      </p:cBhvr>
                                      <p:to>
                                        <p:strVal val="visible"/>
                                      </p:to>
                                    </p:set>
                                    <p:animEffect transition="in" filter="dissolve">
                                      <p:cBhvr>
                                        <p:cTn id="7" dur="500"/>
                                        <p:tgtEl>
                                          <p:spTgt spid="188436"/>
                                        </p:tgtEl>
                                      </p:cBhvr>
                                    </p:animEffect>
                                  </p:childTnLst>
                                </p:cTn>
                              </p:par>
                            </p:childTnLst>
                          </p:cTn>
                        </p:par>
                        <p:par>
                          <p:cTn id="8" fill="hold" nodeType="afterGroup">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88437"/>
                                        </p:tgtEl>
                                        <p:attrNameLst>
                                          <p:attrName>style.visibility</p:attrName>
                                        </p:attrNameLst>
                                      </p:cBhvr>
                                      <p:to>
                                        <p:strVal val="visible"/>
                                      </p:to>
                                    </p:set>
                                    <p:anim calcmode="discrete" valueType="clr">
                                      <p:cBhvr override="childStyle">
                                        <p:cTn id="11" dur="30"/>
                                        <p:tgtEl>
                                          <p:spTgt spid="188437"/>
                                        </p:tgtEl>
                                        <p:attrNameLst>
                                          <p:attrName>style.color</p:attrName>
                                        </p:attrNameLst>
                                      </p:cBhvr>
                                      <p:tavLst>
                                        <p:tav tm="0">
                                          <p:val>
                                            <p:clrVal>
                                              <a:schemeClr val="accent2"/>
                                            </p:clrVal>
                                          </p:val>
                                        </p:tav>
                                        <p:tav tm="50000">
                                          <p:val>
                                            <p:clrVal>
                                              <a:schemeClr val="hlink"/>
                                            </p:clrVal>
                                          </p:val>
                                        </p:tav>
                                      </p:tavLst>
                                    </p:anim>
                                    <p:anim calcmode="discrete" valueType="clr">
                                      <p:cBhvr>
                                        <p:cTn id="12" dur="30"/>
                                        <p:tgtEl>
                                          <p:spTgt spid="188437"/>
                                        </p:tgtEl>
                                        <p:attrNameLst>
                                          <p:attrName>fillcolor</p:attrName>
                                        </p:attrNameLst>
                                      </p:cBhvr>
                                      <p:tavLst>
                                        <p:tav tm="0">
                                          <p:val>
                                            <p:clrVal>
                                              <a:schemeClr val="accent2"/>
                                            </p:clrVal>
                                          </p:val>
                                        </p:tav>
                                        <p:tav tm="50000">
                                          <p:val>
                                            <p:clrVal>
                                              <a:schemeClr val="hlink"/>
                                            </p:clrVal>
                                          </p:val>
                                        </p:tav>
                                      </p:tavLst>
                                    </p:anim>
                                    <p:set>
                                      <p:cBhvr>
                                        <p:cTn id="13" dur="30"/>
                                        <p:tgtEl>
                                          <p:spTgt spid="188437"/>
                                        </p:tgtEl>
                                        <p:attrNameLst>
                                          <p:attrName>fill.type</p:attrName>
                                        </p:attrNameLst>
                                      </p:cBhvr>
                                      <p:to>
                                        <p:strVal val="solid"/>
                                      </p:to>
                                    </p:set>
                                  </p:childTnLst>
                                </p:cTn>
                              </p:par>
                            </p:childTnLst>
                          </p:cTn>
                        </p:par>
                        <p:par>
                          <p:cTn id="14" fill="hold" nodeType="afterGroup">
                            <p:stCondLst>
                              <p:cond delay="1745"/>
                            </p:stCondLst>
                            <p:childTnLst>
                              <p:par>
                                <p:cTn id="15" presetID="9" presetClass="entr" presetSubtype="0" fill="hold" nodeType="afterEffect">
                                  <p:stCondLst>
                                    <p:cond delay="0"/>
                                  </p:stCondLst>
                                  <p:childTnLst>
                                    <p:set>
                                      <p:cBhvr>
                                        <p:cTn id="16" dur="1" fill="hold">
                                          <p:stCondLst>
                                            <p:cond delay="0"/>
                                          </p:stCondLst>
                                        </p:cTn>
                                        <p:tgtEl>
                                          <p:spTgt spid="188501"/>
                                        </p:tgtEl>
                                        <p:attrNameLst>
                                          <p:attrName>style.visibility</p:attrName>
                                        </p:attrNameLst>
                                      </p:cBhvr>
                                      <p:to>
                                        <p:strVal val="visible"/>
                                      </p:to>
                                    </p:set>
                                    <p:animEffect transition="in" filter="dissolve">
                                      <p:cBhvr>
                                        <p:cTn id="17" dur="500"/>
                                        <p:tgtEl>
                                          <p:spTgt spid="18850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88502"/>
                                        </p:tgtEl>
                                        <p:attrNameLst>
                                          <p:attrName>style.visibility</p:attrName>
                                        </p:attrNameLst>
                                      </p:cBhvr>
                                      <p:to>
                                        <p:strVal val="visible"/>
                                      </p:to>
                                    </p:set>
                                    <p:animEffect transition="in" filter="dissolve">
                                      <p:cBhvr>
                                        <p:cTn id="20" dur="500"/>
                                        <p:tgtEl>
                                          <p:spTgt spid="188502"/>
                                        </p:tgtEl>
                                      </p:cBhvr>
                                    </p:animEffect>
                                  </p:childTnLst>
                                </p:cTn>
                              </p:par>
                            </p:childTnLst>
                          </p:cTn>
                        </p:par>
                        <p:par>
                          <p:cTn id="21" fill="hold" nodeType="afterGroup">
                            <p:stCondLst>
                              <p:cond delay="2245"/>
                            </p:stCondLst>
                            <p:childTnLst>
                              <p:par>
                                <p:cTn id="22" presetID="10" presetClass="entr" presetSubtype="0" fill="hold" grpId="0" nodeType="afterEffect">
                                  <p:stCondLst>
                                    <p:cond delay="0"/>
                                  </p:stCondLst>
                                  <p:childTnLst>
                                    <p:set>
                                      <p:cBhvr>
                                        <p:cTn id="23" dur="1" fill="hold">
                                          <p:stCondLst>
                                            <p:cond delay="0"/>
                                          </p:stCondLst>
                                        </p:cTn>
                                        <p:tgtEl>
                                          <p:spTgt spid="188503"/>
                                        </p:tgtEl>
                                        <p:attrNameLst>
                                          <p:attrName>style.visibility</p:attrName>
                                        </p:attrNameLst>
                                      </p:cBhvr>
                                      <p:to>
                                        <p:strVal val="visible"/>
                                      </p:to>
                                    </p:set>
                                    <p:animEffect transition="in" filter="fade">
                                      <p:cBhvr>
                                        <p:cTn id="24" dur="500"/>
                                        <p:tgtEl>
                                          <p:spTgt spid="188503"/>
                                        </p:tgtEl>
                                      </p:cBhvr>
                                    </p:animEffect>
                                  </p:childTnLst>
                                </p:cTn>
                              </p:par>
                            </p:childTnLst>
                          </p:cTn>
                        </p:par>
                        <p:par>
                          <p:cTn id="25" fill="hold" nodeType="afterGroup">
                            <p:stCondLst>
                              <p:cond delay="2745"/>
                            </p:stCondLst>
                            <p:childTnLst>
                              <p:par>
                                <p:cTn id="26" presetID="27" presetClass="entr" presetSubtype="0" fill="hold" grpId="0" nodeType="afterEffect">
                                  <p:stCondLst>
                                    <p:cond delay="0"/>
                                  </p:stCondLst>
                                  <p:iterate type="lt">
                                    <p:tmPct val="50000"/>
                                  </p:iterate>
                                  <p:childTnLst>
                                    <p:set>
                                      <p:cBhvr>
                                        <p:cTn id="27" dur="1" fill="hold">
                                          <p:stCondLst>
                                            <p:cond delay="0"/>
                                          </p:stCondLst>
                                        </p:cTn>
                                        <p:tgtEl>
                                          <p:spTgt spid="188504"/>
                                        </p:tgtEl>
                                        <p:attrNameLst>
                                          <p:attrName>style.visibility</p:attrName>
                                        </p:attrNameLst>
                                      </p:cBhvr>
                                      <p:to>
                                        <p:strVal val="visible"/>
                                      </p:to>
                                    </p:set>
                                    <p:anim calcmode="discrete" valueType="clr">
                                      <p:cBhvr override="childStyle">
                                        <p:cTn id="28" dur="30"/>
                                        <p:tgtEl>
                                          <p:spTgt spid="188504"/>
                                        </p:tgtEl>
                                        <p:attrNameLst>
                                          <p:attrName>style.color</p:attrName>
                                        </p:attrNameLst>
                                      </p:cBhvr>
                                      <p:tavLst>
                                        <p:tav tm="0">
                                          <p:val>
                                            <p:clrVal>
                                              <a:schemeClr val="accent2"/>
                                            </p:clrVal>
                                          </p:val>
                                        </p:tav>
                                        <p:tav tm="50000">
                                          <p:val>
                                            <p:clrVal>
                                              <a:schemeClr val="hlink"/>
                                            </p:clrVal>
                                          </p:val>
                                        </p:tav>
                                      </p:tavLst>
                                    </p:anim>
                                    <p:anim calcmode="discrete" valueType="clr">
                                      <p:cBhvr>
                                        <p:cTn id="29" dur="30"/>
                                        <p:tgtEl>
                                          <p:spTgt spid="188504"/>
                                        </p:tgtEl>
                                        <p:attrNameLst>
                                          <p:attrName>fillcolor</p:attrName>
                                        </p:attrNameLst>
                                      </p:cBhvr>
                                      <p:tavLst>
                                        <p:tav tm="0">
                                          <p:val>
                                            <p:clrVal>
                                              <a:schemeClr val="accent2"/>
                                            </p:clrVal>
                                          </p:val>
                                        </p:tav>
                                        <p:tav tm="50000">
                                          <p:val>
                                            <p:clrVal>
                                              <a:schemeClr val="hlink"/>
                                            </p:clrVal>
                                          </p:val>
                                        </p:tav>
                                      </p:tavLst>
                                    </p:anim>
                                    <p:set>
                                      <p:cBhvr>
                                        <p:cTn id="30" dur="30"/>
                                        <p:tgtEl>
                                          <p:spTgt spid="1885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36" grpId="0"/>
      <p:bldP spid="188437" grpId="0"/>
      <p:bldP spid="188502" grpId="0"/>
      <p:bldP spid="188503" grpId="0" animBg="1"/>
      <p:bldP spid="18850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4"/>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典型个案分析</a:t>
            </a:r>
          </a:p>
        </p:txBody>
      </p:sp>
      <p:grpSp>
        <p:nvGrpSpPr>
          <p:cNvPr id="2" name="Group 15"/>
          <p:cNvGrpSpPr>
            <a:grpSpLocks/>
          </p:cNvGrpSpPr>
          <p:nvPr/>
        </p:nvGrpSpPr>
        <p:grpSpPr bwMode="auto">
          <a:xfrm>
            <a:off x="10545763" y="1965325"/>
            <a:ext cx="5715000" cy="5616575"/>
            <a:chOff x="6643" y="1238"/>
            <a:chExt cx="3600" cy="3538"/>
          </a:xfrm>
          <a:effectLst>
            <a:outerShdw blurRad="50800" dist="38100" dir="2700000" algn="tl" rotWithShape="0">
              <a:prstClr val="black">
                <a:alpha val="40000"/>
              </a:prstClr>
            </a:outerShdw>
          </a:effectLst>
        </p:grpSpPr>
        <p:pic>
          <p:nvPicPr>
            <p:cNvPr id="85021" name="Picture 12" descr="02s"/>
            <p:cNvPicPr>
              <a:picLocks noChangeAspect="1" noChangeArrowheads="1"/>
            </p:cNvPicPr>
            <p:nvPr/>
          </p:nvPicPr>
          <p:blipFill>
            <a:blip r:embed="rId2">
              <a:lum bright="-12000" contrast="18000"/>
            </a:blip>
            <a:srcRect/>
            <a:stretch>
              <a:fillRect/>
            </a:stretch>
          </p:blipFill>
          <p:spPr bwMode="auto">
            <a:xfrm>
              <a:off x="6643" y="2534"/>
              <a:ext cx="3552" cy="2242"/>
            </a:xfrm>
            <a:prstGeom prst="rect">
              <a:avLst/>
            </a:prstGeom>
            <a:noFill/>
            <a:ln w="9525">
              <a:noFill/>
              <a:miter lim="800000"/>
              <a:headEnd/>
              <a:tailEnd/>
            </a:ln>
          </p:spPr>
        </p:pic>
        <p:pic>
          <p:nvPicPr>
            <p:cNvPr id="85022" name="Picture 13" descr="14"/>
            <p:cNvPicPr>
              <a:picLocks noChangeAspect="1" noChangeArrowheads="1"/>
            </p:cNvPicPr>
            <p:nvPr/>
          </p:nvPicPr>
          <p:blipFill>
            <a:blip r:embed="rId3"/>
            <a:srcRect/>
            <a:stretch>
              <a:fillRect/>
            </a:stretch>
          </p:blipFill>
          <p:spPr bwMode="auto">
            <a:xfrm>
              <a:off x="8563" y="1245"/>
              <a:ext cx="1680" cy="1201"/>
            </a:xfrm>
            <a:prstGeom prst="rect">
              <a:avLst/>
            </a:prstGeom>
            <a:noFill/>
            <a:ln w="9525">
              <a:noFill/>
              <a:miter lim="800000"/>
              <a:headEnd/>
              <a:tailEnd/>
            </a:ln>
          </p:spPr>
        </p:pic>
        <p:pic>
          <p:nvPicPr>
            <p:cNvPr id="85023" name="Picture 14" descr="img200803220250180"/>
            <p:cNvPicPr>
              <a:picLocks noChangeAspect="1" noChangeArrowheads="1"/>
            </p:cNvPicPr>
            <p:nvPr/>
          </p:nvPicPr>
          <p:blipFill>
            <a:blip r:embed="rId4"/>
            <a:srcRect/>
            <a:stretch>
              <a:fillRect/>
            </a:stretch>
          </p:blipFill>
          <p:spPr bwMode="auto">
            <a:xfrm>
              <a:off x="6643" y="1238"/>
              <a:ext cx="1808" cy="1203"/>
            </a:xfrm>
            <a:prstGeom prst="rect">
              <a:avLst/>
            </a:prstGeom>
            <a:noFill/>
            <a:ln w="9525">
              <a:noFill/>
              <a:miter lim="800000"/>
              <a:headEnd/>
              <a:tailEnd/>
            </a:ln>
          </p:spPr>
        </p:pic>
      </p:grpSp>
      <p:graphicFrame>
        <p:nvGraphicFramePr>
          <p:cNvPr id="458794" name="Group 42"/>
          <p:cNvGraphicFramePr>
            <a:graphicFrameLocks noGrp="1"/>
          </p:cNvGraphicFramePr>
          <p:nvPr>
            <p:ph/>
          </p:nvPr>
        </p:nvGraphicFramePr>
        <p:xfrm>
          <a:off x="863600" y="1736725"/>
          <a:ext cx="9301163" cy="6510338"/>
        </p:xfrm>
        <a:graphic>
          <a:graphicData uri="http://schemas.openxmlformats.org/drawingml/2006/table">
            <a:tbl>
              <a:tblPr/>
              <a:tblGrid>
                <a:gridCol w="790575"/>
                <a:gridCol w="8510588"/>
              </a:tblGrid>
              <a:tr h="796964">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位置</a:t>
                      </a:r>
                    </a:p>
                  </a:txBody>
                  <a:tcPr marT="45722" marB="45722"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东京都八重洲车站及八重洲大街地下</a:t>
                      </a:r>
                    </a:p>
                    <a:p>
                      <a:pPr marL="579438" marR="0" lvl="0" indent="-579438" algn="l" defTabSz="154305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日本新干线东京车站地下，城市道路和广场下方。有</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条地铁线在此交汇。</a:t>
                      </a:r>
                    </a:p>
                  </a:txBody>
                  <a:tcPr marT="45722" marB="45722"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20795">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使用</a:t>
                      </a:r>
                    </a:p>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时间</a:t>
                      </a:r>
                    </a:p>
                  </a:txBody>
                  <a:tcPr marT="45722" marB="45722"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1965——</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现在</a:t>
                      </a:r>
                    </a:p>
                    <a:p>
                      <a:pPr marL="579438" marR="0" lvl="0" indent="-579438" algn="l" defTabSz="154305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一期建成时间</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1964</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年，二期建成时间</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1973</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年</a:t>
                      </a:r>
                    </a:p>
                  </a:txBody>
                  <a:tcPr marT="45722" marB="45722"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188778">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背景</a:t>
                      </a:r>
                    </a:p>
                  </a:txBody>
                  <a:tcPr marT="45722" marB="45722"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①</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车站前有干线公路，交通拥挤</a:t>
                      </a:r>
                    </a:p>
                    <a:p>
                      <a:pPr marL="579438" marR="0" lvl="0" indent="-579438" algn="l" defTabSz="154305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②大量行人穿越马路，行人不安全</a:t>
                      </a:r>
                    </a:p>
                    <a:p>
                      <a:pPr marL="579438" marR="0" lvl="0" indent="-579438" algn="l" defTabSz="154305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③处于日本经济飞速发展时期，缘于东京奥运会的举办和新干线工程的启动，由</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7</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家民营公司联合建设和经营管理。</a:t>
                      </a:r>
                    </a:p>
                  </a:txBody>
                  <a:tcPr marT="45722" marB="45722"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44522">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目的</a:t>
                      </a:r>
                    </a:p>
                  </a:txBody>
                  <a:tcPr marT="45722" marB="45722"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缓解地区周边交通矛盾和确保行人安全</a:t>
                      </a:r>
                    </a:p>
                  </a:txBody>
                  <a:tcPr marT="45722" marB="45722"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806489">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效果</a:t>
                      </a:r>
                    </a:p>
                  </a:txBody>
                  <a:tcPr marT="45722" marB="45722"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将地铁车站与火车站相连接，构筑安全步行体系。</a:t>
                      </a:r>
                    </a:p>
                    <a:p>
                      <a:pPr marL="579438" marR="0" lvl="0" indent="-579438" algn="l" defTabSz="154305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整个地下空间与东京火车站和周围</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幢大楼相连通。</a:t>
                      </a:r>
                    </a:p>
                  </a:txBody>
                  <a:tcPr marT="45722" marB="45722"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352790">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规模</a:t>
                      </a:r>
                    </a:p>
                  </a:txBody>
                  <a:tcPr marT="45722" marB="45722"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579438" marR="0" lvl="0" indent="-579438" algn="l" defTabSz="154305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占地面积</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0.35</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公顷，建筑面积</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69200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平方米，</a:t>
                      </a: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商业空间面积</a:t>
                      </a:r>
                      <a:r>
                        <a:rPr kumimoji="0" lang="en-US" altLang="zh-CN"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1.84</a:t>
                      </a: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万平方米，公共地下通道</a:t>
                      </a:r>
                      <a:r>
                        <a:rPr kumimoji="0" lang="en-US" altLang="zh-CN"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5000</a:t>
                      </a: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多平方米，商店通道近</a:t>
                      </a:r>
                      <a:r>
                        <a:rPr kumimoji="0" lang="en-US" altLang="zh-CN"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1.2</a:t>
                      </a:r>
                      <a:r>
                        <a:rPr kumimoji="0" lang="zh-CN" altLang="en-US" sz="1800" b="1" i="0" u="none" strike="noStrike" cap="none" normalizeH="0" baseline="0" dirty="0" smtClean="0">
                          <a:ln>
                            <a:noFill/>
                          </a:ln>
                          <a:solidFill>
                            <a:srgbClr val="0033CC"/>
                          </a:solidFill>
                          <a:effectLst/>
                          <a:latin typeface="微软雅黑" pitchFamily="34" charset="-122"/>
                          <a:ea typeface="微软雅黑" pitchFamily="34" charset="-122"/>
                          <a:cs typeface="Times New Roman" pitchFamily="18" charset="0"/>
                        </a:rPr>
                        <a:t>万平方米</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。设置出入口总数</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42</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个，每个出入口平均服务面积</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435</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平方米，室内任何一点到出入口的最大距离</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米。地下建设深度</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层。</a:t>
                      </a:r>
                    </a:p>
                    <a:p>
                      <a:pPr marL="579438" marR="0" lvl="0" indent="-579438" algn="l" defTabSz="154305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地下</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层（店铺、公共通道等）：</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2.9</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万平方米</a:t>
                      </a:r>
                    </a:p>
                    <a:p>
                      <a:pPr marL="579438" marR="0" lvl="0" indent="-579438" algn="l" defTabSz="154305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地下</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层（停车场、辅助用房等）：</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2.5</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万平方米</a:t>
                      </a:r>
                    </a:p>
                    <a:p>
                      <a:pPr marL="579438" marR="0" lvl="0" indent="-579438" algn="l" defTabSz="154305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地下</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层（设备房、辅助用房等）：</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1.1</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万平方米</a:t>
                      </a:r>
                    </a:p>
                  </a:txBody>
                  <a:tcPr marT="45722" marB="45722"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58795" name="Text Box 43"/>
          <p:cNvSpPr txBox="1">
            <a:spLocks noChangeArrowheads="1"/>
          </p:cNvSpPr>
          <p:nvPr/>
        </p:nvSpPr>
        <p:spPr bwMode="auto">
          <a:xfrm>
            <a:off x="944563" y="8442325"/>
            <a:ext cx="107505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b="1"/>
              <a:t>体量与本案相似度高，作为换成枢纽动线方面复杂于本案；</a:t>
            </a:r>
          </a:p>
        </p:txBody>
      </p:sp>
      <p:sp>
        <p:nvSpPr>
          <p:cNvPr id="458796" name="Rectangle 44"/>
          <p:cNvSpPr>
            <a:spLocks noChangeArrowheads="1"/>
          </p:cNvSpPr>
          <p:nvPr/>
        </p:nvSpPr>
        <p:spPr bwMode="auto">
          <a:xfrm>
            <a:off x="4443413" y="212725"/>
            <a:ext cx="46545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p>
            <a:pPr defTabSz="1543050"/>
            <a:r>
              <a:rPr lang="zh-CN" altLang="en-US" b="1">
                <a:solidFill>
                  <a:schemeClr val="tx2"/>
                </a:solidFill>
                <a:latin typeface="微软雅黑" pitchFamily="34" charset="-122"/>
                <a:ea typeface="微软雅黑" pitchFamily="34" charset="-122"/>
              </a:rPr>
              <a:t>东京火车站八重洲地下街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8796"/>
                                        </p:tgtEl>
                                        <p:attrNameLst>
                                          <p:attrName>style.visibility</p:attrName>
                                        </p:attrNameLst>
                                      </p:cBhvr>
                                      <p:to>
                                        <p:strVal val="visible"/>
                                      </p:to>
                                    </p:set>
                                    <p:animEffect transition="in" filter="dissolve">
                                      <p:cBhvr>
                                        <p:cTn id="7" dur="500"/>
                                        <p:tgtEl>
                                          <p:spTgt spid="458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458794"/>
                                        </p:tgtEl>
                                        <p:attrNameLst>
                                          <p:attrName>style.visibility</p:attrName>
                                        </p:attrNameLst>
                                      </p:cBhvr>
                                      <p:to>
                                        <p:strVal val="visible"/>
                                      </p:to>
                                    </p:set>
                                    <p:anim calcmode="lin" valueType="num">
                                      <p:cBhvr>
                                        <p:cTn id="12" dur="500" fill="hold"/>
                                        <p:tgtEl>
                                          <p:spTgt spid="458794"/>
                                        </p:tgtEl>
                                        <p:attrNameLst>
                                          <p:attrName>ppt_w</p:attrName>
                                        </p:attrNameLst>
                                      </p:cBhvr>
                                      <p:tavLst>
                                        <p:tav tm="0">
                                          <p:val>
                                            <p:fltVal val="0"/>
                                          </p:val>
                                        </p:tav>
                                        <p:tav tm="100000">
                                          <p:val>
                                            <p:strVal val="#ppt_w"/>
                                          </p:val>
                                        </p:tav>
                                      </p:tavLst>
                                    </p:anim>
                                    <p:anim calcmode="lin" valueType="num">
                                      <p:cBhvr>
                                        <p:cTn id="13" dur="500" fill="hold"/>
                                        <p:tgtEl>
                                          <p:spTgt spid="458794"/>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458795"/>
                                        </p:tgtEl>
                                        <p:attrNameLst>
                                          <p:attrName>style.visibility</p:attrName>
                                        </p:attrNameLst>
                                      </p:cBhvr>
                                      <p:to>
                                        <p:strVal val="visible"/>
                                      </p:to>
                                    </p:set>
                                    <p:anim calcmode="discrete" valueType="clr">
                                      <p:cBhvr override="childStyle">
                                        <p:cTn id="23" dur="30"/>
                                        <p:tgtEl>
                                          <p:spTgt spid="458795"/>
                                        </p:tgtEl>
                                        <p:attrNameLst>
                                          <p:attrName>style.color</p:attrName>
                                        </p:attrNameLst>
                                      </p:cBhvr>
                                      <p:tavLst>
                                        <p:tav tm="0">
                                          <p:val>
                                            <p:clrVal>
                                              <a:schemeClr val="accent2"/>
                                            </p:clrVal>
                                          </p:val>
                                        </p:tav>
                                        <p:tav tm="50000">
                                          <p:val>
                                            <p:clrVal>
                                              <a:schemeClr val="hlink"/>
                                            </p:clrVal>
                                          </p:val>
                                        </p:tav>
                                      </p:tavLst>
                                    </p:anim>
                                    <p:anim calcmode="discrete" valueType="clr">
                                      <p:cBhvr>
                                        <p:cTn id="24" dur="30"/>
                                        <p:tgtEl>
                                          <p:spTgt spid="458795"/>
                                        </p:tgtEl>
                                        <p:attrNameLst>
                                          <p:attrName>fillcolor</p:attrName>
                                        </p:attrNameLst>
                                      </p:cBhvr>
                                      <p:tavLst>
                                        <p:tav tm="0">
                                          <p:val>
                                            <p:clrVal>
                                              <a:schemeClr val="accent2"/>
                                            </p:clrVal>
                                          </p:val>
                                        </p:tav>
                                        <p:tav tm="50000">
                                          <p:val>
                                            <p:clrVal>
                                              <a:schemeClr val="hlink"/>
                                            </p:clrVal>
                                          </p:val>
                                        </p:tav>
                                      </p:tavLst>
                                    </p:anim>
                                    <p:set>
                                      <p:cBhvr>
                                        <p:cTn id="25" dur="30"/>
                                        <p:tgtEl>
                                          <p:spTgt spid="45879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95" grpId="0"/>
      <p:bldP spid="45879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31" name="Group 31"/>
          <p:cNvGraphicFramePr>
            <a:graphicFrameLocks noGrp="1"/>
          </p:cNvGraphicFramePr>
          <p:nvPr>
            <p:ph/>
          </p:nvPr>
        </p:nvGraphicFramePr>
        <p:xfrm>
          <a:off x="2082800" y="2041525"/>
          <a:ext cx="12882563" cy="4614864"/>
        </p:xfrm>
        <a:graphic>
          <a:graphicData uri="http://schemas.openxmlformats.org/drawingml/2006/table">
            <a:tbl>
              <a:tblPr/>
              <a:tblGrid>
                <a:gridCol w="1974876"/>
                <a:gridCol w="10907687"/>
              </a:tblGrid>
              <a:tr h="625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空间结构</a:t>
                      </a: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总体上呈</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I</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型布局，与城市道路走向吻合，其南北向长约</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440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米，东西向长约</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300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米，最宽</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80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米。</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59226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bg1"/>
                          </a:solidFill>
                          <a:effectLst/>
                          <a:latin typeface="微软雅黑" pitchFamily="34" charset="-122"/>
                          <a:ea typeface="微软雅黑" pitchFamily="34" charset="-122"/>
                          <a:cs typeface="Times New Roman" pitchFamily="18" charset="0"/>
                        </a:rPr>
                        <a:t>具体布局</a:t>
                      </a: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地下一层主要以商业街为主，主要为出租店铺，早期店铺总数</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169</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个，其中服饰店</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95</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个，饮食店</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63</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个，休闲服务店</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11</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个；后发展服装、食品、电器商店，以及餐馆、酒吧、咖啡座等。</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地下二层布置停车库，停车库被东京高速路分隔成</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2</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部分，均通过缓冲车道与高速路衔接，左进左出设置四个衔接出入口，设置停车位</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516</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个，日均停车数量</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1500</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个；</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地下三层主要为设备用房。整个地下空间与东京车站和周围</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16</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rPr>
                        <a:t>幢大楼相连通</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3366CC"/>
                    </a:solidFill>
                  </a:tcPr>
                </a:tc>
              </a:tr>
              <a:tr h="4429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景观</a:t>
                      </a: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地下街内，设有“花之广场”、“石之广场”、“光之广场”、“水之广场”等</a:t>
                      </a: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4</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处休息空间。</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63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人流量</a:t>
                      </a: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建成后，平均每天的人流量</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15</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万人，其中约四分之一约</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3.1</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万人会在地下商业街消费，主要以饮食为主。</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现在，每天经过这里的人流高达</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45</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万人次（东经车站的人流量是每天</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80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万左右），平均每天接待顾客</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4.4</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万人次。</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82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投资回报期</a:t>
                      </a: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11</a:t>
                      </a: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年后收回投资。</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年营业额</a:t>
                      </a:r>
                    </a:p>
                  </a:txBody>
                  <a:tcPr anchor="ctr" horzOverflow="overflow">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年营业额</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150</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亿日元，每年的经营利润可达</a:t>
                      </a:r>
                      <a:r>
                        <a:rPr kumimoji="0" lang="en-US" altLang="zh-CN"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5</a:t>
                      </a: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亿日元。</a:t>
                      </a:r>
                    </a:p>
                  </a:txBody>
                  <a:tcPr anchor="ctr" horzOverflow="overflow">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3143" name="Rectangle 32"/>
          <p:cNvSpPr>
            <a:spLocks noChangeArrowheads="1"/>
          </p:cNvSpPr>
          <p:nvPr/>
        </p:nvSpPr>
        <p:spPr bwMode="auto">
          <a:xfrm>
            <a:off x="4525963" y="212725"/>
            <a:ext cx="46545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p>
            <a:pPr defTabSz="1543050"/>
            <a:r>
              <a:rPr lang="zh-CN" altLang="en-US" b="1">
                <a:solidFill>
                  <a:schemeClr val="tx2"/>
                </a:solidFill>
                <a:latin typeface="微软雅黑" pitchFamily="34" charset="-122"/>
                <a:ea typeface="微软雅黑" pitchFamily="34" charset="-122"/>
              </a:rPr>
              <a:t>东京火车站八重洲地下街</a:t>
            </a:r>
          </a:p>
        </p:txBody>
      </p:sp>
      <p:sp>
        <p:nvSpPr>
          <p:cNvPr id="133144" name="Rectangle 34"/>
          <p:cNvSpPr>
            <a:spLocks noChangeArrowheads="1"/>
          </p:cNvSpPr>
          <p:nvPr/>
        </p:nvSpPr>
        <p:spPr bwMode="auto">
          <a:xfrm>
            <a:off x="0" y="0"/>
            <a:ext cx="3990975" cy="1050925"/>
          </a:xfrm>
          <a:prstGeom prst="rect">
            <a:avLst/>
          </a:prstGeom>
          <a:gradFill rotWithShape="1">
            <a:gsLst>
              <a:gs pos="0">
                <a:schemeClr val="bg1"/>
              </a:gs>
              <a:gs pos="100000">
                <a:srgbClr val="BBE0E3"/>
              </a:gs>
            </a:gsLst>
            <a:lin ang="0" scaled="1"/>
          </a:gradFill>
          <a:ln>
            <a:noFill/>
          </a:ln>
          <a:extLst>
            <a:ext uri="{91240B29-F687-4F45-9708-019B960494DF}">
              <a14:hiddenLine xmlns:a14="http://schemas.microsoft.com/office/drawing/2010/main" xmlns="" w="28575">
                <a:solidFill>
                  <a:srgbClr val="000000"/>
                </a:solidFill>
                <a:prstDash val="sysDot"/>
                <a:miter lim="800000"/>
                <a:headEnd/>
                <a:tailEnd/>
              </a14:hiddenLine>
            </a:ext>
          </a:extLst>
        </p:spPr>
        <p:txBody>
          <a:bodyPr anchor="ctr"/>
          <a:lstStyle/>
          <a:p>
            <a:pPr algn="ctr" defTabSz="1543050">
              <a:lnSpc>
                <a:spcPct val="90000"/>
              </a:lnSpc>
            </a:pPr>
            <a:r>
              <a:rPr lang="zh-CN" altLang="en-US" sz="3600" b="1"/>
              <a:t>典型个案分析</a:t>
            </a:r>
          </a:p>
        </p:txBody>
      </p:sp>
      <p:sp>
        <p:nvSpPr>
          <p:cNvPr id="460835" name="Text Box 35"/>
          <p:cNvSpPr txBox="1">
            <a:spLocks noChangeArrowheads="1"/>
          </p:cNvSpPr>
          <p:nvPr/>
        </p:nvSpPr>
        <p:spPr bwMode="auto">
          <a:xfrm>
            <a:off x="2006600" y="7580313"/>
            <a:ext cx="126079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defTabSz="1543050" eaLnBrk="0" hangingPunct="0">
              <a:defRPr sz="3200">
                <a:solidFill>
                  <a:schemeClr val="tx1"/>
                </a:solidFill>
                <a:latin typeface="华文细黑" pitchFamily="2" charset="-122"/>
                <a:ea typeface="华文细黑" pitchFamily="2" charset="-122"/>
              </a:defRPr>
            </a:lvl1pPr>
            <a:lvl2pPr marL="742950" indent="-285750" defTabSz="1543050" eaLnBrk="0" hangingPunct="0">
              <a:defRPr sz="3200">
                <a:solidFill>
                  <a:schemeClr val="tx1"/>
                </a:solidFill>
                <a:latin typeface="华文细黑" pitchFamily="2" charset="-122"/>
                <a:ea typeface="华文细黑" pitchFamily="2" charset="-122"/>
              </a:defRPr>
            </a:lvl2pPr>
            <a:lvl3pPr marL="1143000" indent="-228600" defTabSz="1543050" eaLnBrk="0" hangingPunct="0">
              <a:defRPr sz="3200">
                <a:solidFill>
                  <a:schemeClr val="tx1"/>
                </a:solidFill>
                <a:latin typeface="华文细黑" pitchFamily="2" charset="-122"/>
                <a:ea typeface="华文细黑" pitchFamily="2" charset="-122"/>
              </a:defRPr>
            </a:lvl3pPr>
            <a:lvl4pPr marL="1600200" indent="-228600" defTabSz="1543050" eaLnBrk="0" hangingPunct="0">
              <a:defRPr sz="3200">
                <a:solidFill>
                  <a:schemeClr val="tx1"/>
                </a:solidFill>
                <a:latin typeface="华文细黑" pitchFamily="2" charset="-122"/>
                <a:ea typeface="华文细黑" pitchFamily="2" charset="-122"/>
              </a:defRPr>
            </a:lvl4pPr>
            <a:lvl5pPr marL="2057400" indent="-228600" defTabSz="1543050" eaLnBrk="0" hangingPunct="0">
              <a:defRPr sz="3200">
                <a:solidFill>
                  <a:schemeClr val="tx1"/>
                </a:solidFill>
                <a:latin typeface="华文细黑" pitchFamily="2" charset="-122"/>
                <a:ea typeface="华文细黑" pitchFamily="2" charset="-122"/>
              </a:defRPr>
            </a:lvl5pPr>
            <a:lvl6pPr marL="25146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6pPr>
            <a:lvl7pPr marL="29718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7pPr>
            <a:lvl8pPr marL="34290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8pPr>
            <a:lvl9pPr marL="3886200" indent="-228600" defTabSz="1543050" eaLnBrk="0" fontAlgn="base" hangingPunct="0">
              <a:spcBef>
                <a:spcPct val="0"/>
              </a:spcBef>
              <a:spcAft>
                <a:spcPct val="0"/>
              </a:spcAft>
              <a:defRPr sz="3200">
                <a:solidFill>
                  <a:schemeClr val="tx1"/>
                </a:solidFill>
                <a:latin typeface="华文细黑" pitchFamily="2" charset="-122"/>
                <a:ea typeface="华文细黑" pitchFamily="2" charset="-122"/>
              </a:defRPr>
            </a:lvl9pPr>
          </a:lstStyle>
          <a:p>
            <a:pPr eaLnBrk="1" hangingPunct="1"/>
            <a:r>
              <a:rPr lang="zh-CN" altLang="en-US" sz="2800" b="1">
                <a:latin typeface="微软雅黑" pitchFamily="34" charset="-122"/>
                <a:ea typeface="微软雅黑" pitchFamily="34" charset="-122"/>
              </a:rPr>
              <a:t>早期以零售业态为主，后期不断丰富业态及与周边办公物业的联动功能；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60831"/>
                                        </p:tgtEl>
                                        <p:attrNameLst>
                                          <p:attrName>style.visibility</p:attrName>
                                        </p:attrNameLst>
                                      </p:cBhvr>
                                      <p:to>
                                        <p:strVal val="visible"/>
                                      </p:to>
                                    </p:set>
                                    <p:animEffect transition="in" filter="dissolve">
                                      <p:cBhvr>
                                        <p:cTn id="7" dur="500"/>
                                        <p:tgtEl>
                                          <p:spTgt spid="460831"/>
                                        </p:tgtEl>
                                      </p:cBhvr>
                                    </p:animEffect>
                                  </p:childTnLst>
                                </p:cTn>
                              </p:par>
                            </p:childTnLst>
                          </p:cTn>
                        </p:par>
                        <p:par>
                          <p:cTn id="8" fill="hold" nodeType="afterGroup">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460835"/>
                                        </p:tgtEl>
                                        <p:attrNameLst>
                                          <p:attrName>style.visibility</p:attrName>
                                        </p:attrNameLst>
                                      </p:cBhvr>
                                      <p:to>
                                        <p:strVal val="visible"/>
                                      </p:to>
                                    </p:set>
                                    <p:anim calcmode="discrete" valueType="clr">
                                      <p:cBhvr override="childStyle">
                                        <p:cTn id="11" dur="30"/>
                                        <p:tgtEl>
                                          <p:spTgt spid="460835"/>
                                        </p:tgtEl>
                                        <p:attrNameLst>
                                          <p:attrName>style.color</p:attrName>
                                        </p:attrNameLst>
                                      </p:cBhvr>
                                      <p:tavLst>
                                        <p:tav tm="0">
                                          <p:val>
                                            <p:clrVal>
                                              <a:schemeClr val="accent2"/>
                                            </p:clrVal>
                                          </p:val>
                                        </p:tav>
                                        <p:tav tm="50000">
                                          <p:val>
                                            <p:clrVal>
                                              <a:schemeClr val="hlink"/>
                                            </p:clrVal>
                                          </p:val>
                                        </p:tav>
                                      </p:tavLst>
                                    </p:anim>
                                    <p:anim calcmode="discrete" valueType="clr">
                                      <p:cBhvr>
                                        <p:cTn id="12" dur="30"/>
                                        <p:tgtEl>
                                          <p:spTgt spid="460835"/>
                                        </p:tgtEl>
                                        <p:attrNameLst>
                                          <p:attrName>fillcolor</p:attrName>
                                        </p:attrNameLst>
                                      </p:cBhvr>
                                      <p:tavLst>
                                        <p:tav tm="0">
                                          <p:val>
                                            <p:clrVal>
                                              <a:schemeClr val="accent2"/>
                                            </p:clrVal>
                                          </p:val>
                                        </p:tav>
                                        <p:tav tm="50000">
                                          <p:val>
                                            <p:clrVal>
                                              <a:schemeClr val="hlink"/>
                                            </p:clrVal>
                                          </p:val>
                                        </p:tav>
                                      </p:tavLst>
                                    </p:anim>
                                    <p:set>
                                      <p:cBhvr>
                                        <p:cTn id="13" dur="30"/>
                                        <p:tgtEl>
                                          <p:spTgt spid="46083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PQJDCLdp0a8Q2_iFK0Yx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kqqNyqYV_U64YPSwoIht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1uvGBhJy0iSDgZ6dFSSZ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x45CC2VhUCyoqAqJlaGR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HzdyGsyekqfYWIJGmO6K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7TcoLlLzkebJ37NSw7FW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ZprBH_QNkiPKG1taGYQp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x45CC2VhUCyoqAqJlaGRA"/>
</p:tagLst>
</file>

<file path=ppt/tags/tag17.xml><?xml version="1.0" encoding="utf-8"?>
<p:tagLst xmlns:a="http://schemas.openxmlformats.org/drawingml/2006/main" xmlns:r="http://schemas.openxmlformats.org/officeDocument/2006/relationships" xmlns:p="http://schemas.openxmlformats.org/presentationml/2006/main">
  <p:tag name="NAME" val="Arrow"/>
</p:tagLst>
</file>

<file path=ppt/tags/tag18.xml><?xml version="1.0" encoding="utf-8"?>
<p:tagLst xmlns:a="http://schemas.openxmlformats.org/drawingml/2006/main" xmlns:r="http://schemas.openxmlformats.org/officeDocument/2006/relationships" xmlns:p="http://schemas.openxmlformats.org/presentationml/2006/main">
  <p:tag name="NAME" val="Arrow"/>
</p:tagLst>
</file>

<file path=ppt/tags/tag19.xml><?xml version="1.0" encoding="utf-8"?>
<p:tagLst xmlns:a="http://schemas.openxmlformats.org/drawingml/2006/main" xmlns:r="http://schemas.openxmlformats.org/officeDocument/2006/relationships" xmlns:p="http://schemas.openxmlformats.org/presentationml/2006/main">
  <p:tag name="NAME" val="Arr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EtphS08wEaEO6lRb3hr_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VhO__Vx.0m6L5ZBMsvx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B3D1oliqkuEAsHSrsXT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zwjlsXfDkWymGZXrHijE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CQmmx5yQE6Gr7UAG5NNl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46h9S0lQUqnNw7ZSbgQI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V.JNsgOqUWU03q0tRfBR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OjCO.DjDE.hh1Km.UnFmg"/>
</p:tagLst>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自定义设计方案">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自定义设计方案">
  <a:themeElements>
    <a:clrScheme name="4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4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默认设计模板">
  <a:themeElements>
    <a:clrScheme name="4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4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noFill/>
        <a:ln w="19050"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4305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模版1 2">
    <a:dk1>
      <a:srgbClr val="000000"/>
    </a:dk1>
    <a:lt1>
      <a:srgbClr val="FFFFFF"/>
    </a:lt1>
    <a:dk2>
      <a:srgbClr val="256885"/>
    </a:dk2>
    <a:lt2>
      <a:srgbClr val="2C3A44"/>
    </a:lt2>
    <a:accent1>
      <a:srgbClr val="FFFFFF"/>
    </a:accent1>
    <a:accent2>
      <a:srgbClr val="256885"/>
    </a:accent2>
    <a:accent3>
      <a:srgbClr val="FFFFFF"/>
    </a:accent3>
    <a:accent4>
      <a:srgbClr val="000000"/>
    </a:accent4>
    <a:accent5>
      <a:srgbClr val="FFFFFF"/>
    </a:accent5>
    <a:accent6>
      <a:srgbClr val="205E78"/>
    </a:accent6>
    <a:hlink>
      <a:srgbClr val="6CAAC0"/>
    </a:hlink>
    <a:folHlink>
      <a:srgbClr val="ACD2DE"/>
    </a:folHlink>
  </a:clrScheme>
  <a:fontScheme name="模版1">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4604</TotalTime>
  <Words>22093</Words>
  <Application>Microsoft Office PowerPoint</Application>
  <PresentationFormat>自定义</PresentationFormat>
  <Paragraphs>2690</Paragraphs>
  <Slides>222</Slides>
  <Notes>30</Notes>
  <HiddenSlides>0</HiddenSlides>
  <MMClips>0</MMClips>
  <ScaleCrop>false</ScaleCrop>
  <HeadingPairs>
    <vt:vector size="6" baseType="variant">
      <vt:variant>
        <vt:lpstr>主题</vt:lpstr>
      </vt:variant>
      <vt:variant>
        <vt:i4>8</vt:i4>
      </vt:variant>
      <vt:variant>
        <vt:lpstr>嵌入 OLE 服务器</vt:lpstr>
      </vt:variant>
      <vt:variant>
        <vt:i4>1</vt:i4>
      </vt:variant>
      <vt:variant>
        <vt:lpstr>幻灯片标题</vt:lpstr>
      </vt:variant>
      <vt:variant>
        <vt:i4>222</vt:i4>
      </vt:variant>
    </vt:vector>
  </HeadingPairs>
  <TitlesOfParts>
    <vt:vector size="231" baseType="lpstr">
      <vt:lpstr>1_默认设计模板</vt:lpstr>
      <vt:lpstr>2_自定义设计方案</vt:lpstr>
      <vt:lpstr>3_自定义设计方案</vt:lpstr>
      <vt:lpstr>4_自定义设计方案</vt:lpstr>
      <vt:lpstr>4_默认设计模板</vt:lpstr>
      <vt:lpstr>默认设计模板</vt:lpstr>
      <vt:lpstr>2_默认设计模板</vt:lpstr>
      <vt:lpstr>3_默认设计模板</vt:lpstr>
      <vt:lpstr>图表</vt:lpstr>
      <vt:lpstr>幻灯片 1</vt:lpstr>
      <vt:lpstr>幻灯片 2</vt:lpstr>
      <vt:lpstr>幻灯片 3</vt:lpstr>
      <vt:lpstr>结论：结合项目立地条件及城市发展的需要，本项目的开发目标为：</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无锡市整体经济情况良好，近10年GDP每年增长速度保持在10%以上城市房地产处于快速发展阶段</vt:lpstr>
      <vt:lpstr>幻灯片 20</vt:lpstr>
      <vt:lpstr>幻灯片 21</vt:lpstr>
      <vt:lpstr>幻灯片 22</vt:lpstr>
      <vt:lpstr>幻灯片 23</vt:lpstr>
      <vt:lpstr>幻灯片 24</vt:lpstr>
      <vt:lpstr>幻灯片 25</vt:lpstr>
      <vt:lpstr>幻灯片 26</vt:lpstr>
      <vt:lpstr>幻灯片 27</vt:lpstr>
      <vt:lpstr>2010年无锡市商业地块近年来量成交最高的年份，其中成交量为549万平米，另外地块成交均较2009年有一定下滑，降幅为30%左右。 2010年整体市场成交均价在11000元/平米左右，成交也是近几年来最高的，呈现量价齐升的局面，市场在售住宅项目的社区商业和中心城区商业产品的成交，拉高的2010年商业市场成交均价的上升。</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崇安寺定位“古镇商业”，主打个性零售、休闲、餐饮概念，辅以娱乐、社区配套及综合服务，主要吸引中端客户群的消费</vt:lpstr>
      <vt:lpstr>大成巷步行街以零售、休闲、餐饮概念，辅以娱乐、社区配套及综合服务，主要吸引中端客户群的消费</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Q2出路—理论依据</vt:lpstr>
      <vt:lpstr>幻灯片 78</vt:lpstr>
      <vt:lpstr>幻灯片 79</vt:lpstr>
      <vt:lpstr>幻灯片 80</vt:lpstr>
      <vt:lpstr>我们通过城市商圈供需特征及开发期望研究，寻找城市级商业定位的机会和方向</vt:lpstr>
      <vt:lpstr>客户来源：消费群、商家、投资客群相互交错，共生共赢，随着商业价值提升，潜在客户共存于其间</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 结合案例，对于C区双通道和单通道的选择上，我司倾向于单通道  原因有以下几点： 1 .影响B、C区区域档次及项目整体形象。 2. 存在商铺高空置率的风险，影响租金收益。容易导致一边热铺一边冷铺。 3. C区面积较小，双通道可行性不大。 4 .单铺面积变小，动线单一，人流量分流，影响品牌商家入驻。 5 .通达性比单一通道差，容易导致拥堵，增加消费者购物压抑感。 6. B、C区为本项目形象打造关键区域，一旦受到消费者抵触，将影响整个项目人气。</vt:lpstr>
      <vt:lpstr>经以上分析，我司认为，A区双通道和单通道（背柜）方案都可行。因为 1、A区以创意店和潮流店为主，商铺需求面积小。 2、A区定位为小商品淘宝区，双通道/单通道（背柜）设计将带来更多商铺，有助于形成浓厚的商业氛围。 两者相比较，单通道（背柜）更富灵活性。 B区适合单通道设计方案，因为 1、B区定位上强调个性，张扬。档次较高，双通道设计不利于区域主题打造。 2、B区业态以中、大型娱乐为主，需求面积较大，双通道设计使商铺面积难以满足。 3、B区以南未来设有一步行通道，三通道的形成，给B区北部商铺带来巨大风险。 C区适合单通道设计方案，因为 C区面积较小，双通道可行性不大。一旦设计双通道，容易导致拥堵，增加消费者购物压抑感</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幻灯片 219</vt:lpstr>
      <vt:lpstr>幻灯片 220</vt:lpstr>
      <vt:lpstr>幻灯片 221</vt:lpstr>
      <vt:lpstr>幻灯片 222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Jovi</cp:lastModifiedBy>
  <cp:revision>437</cp:revision>
  <cp:lastPrinted>1601-01-01T00:00:00Z</cp:lastPrinted>
  <dcterms:created xsi:type="dcterms:W3CDTF">1601-01-01T00:00:00Z</dcterms:created>
  <dcterms:modified xsi:type="dcterms:W3CDTF">2014-03-26T06:24:22Z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